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CS" initials="CS" lastIdx="4" clrIdx="1"/>
  <p:cmAuthor id="3" name="Chris Hollander" initials="CH" lastIdx="3" clrIdx="2"/>
  <p:cmAuthor id="4" name="Munira Gunja" initials="MG" lastIdx="2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737F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11" autoAdjust="0"/>
    <p:restoredTop sz="95491" autoAdjust="0"/>
  </p:normalViewPr>
  <p:slideViewPr>
    <p:cSldViewPr snapToObjects="1">
      <p:cViewPr varScale="1">
        <p:scale>
          <a:sx n="99" d="100"/>
          <a:sy n="99" d="100"/>
        </p:scale>
        <p:origin x="1332" y="7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772445111027801E-3"/>
          <c:y val="8.0070410728574196E-2"/>
          <c:w val="0.908423113777444"/>
          <c:h val="0.8087478620029190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Ages 19–34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48A-41CC-A685-9ECAA57B99E0}"/>
              </c:ext>
            </c:extLst>
          </c:dPt>
          <c:dPt>
            <c:idx val="5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48A-41CC-A685-9ECAA57B99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2014</c:v>
                </c:pt>
                <c:pt idx="6">
                  <c:v>2016</c:v>
                </c:pt>
              </c:strCache>
            </c:strRef>
          </c:cat>
          <c:val>
            <c:numRef>
              <c:f>Sheet1!$B$2:$H$2</c:f>
              <c:numCache>
                <c:formatCode>0</c:formatCode>
                <c:ptCount val="7"/>
                <c:pt idx="0">
                  <c:v>19.100000000000001</c:v>
                </c:pt>
                <c:pt idx="1">
                  <c:v>25.23</c:v>
                </c:pt>
                <c:pt idx="2">
                  <c:v>25.35</c:v>
                </c:pt>
                <c:pt idx="3">
                  <c:v>25.45</c:v>
                </c:pt>
                <c:pt idx="4">
                  <c:v>19.53</c:v>
                </c:pt>
                <c:pt idx="5">
                  <c:v>15.7</c:v>
                </c:pt>
                <c:pt idx="6">
                  <c:v>14.39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3A8-4802-8D3D-90D7C9E47C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Ages 35–49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2014</c:v>
                </c:pt>
                <c:pt idx="6">
                  <c:v>2016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11.43</c:v>
                </c:pt>
                <c:pt idx="1">
                  <c:v>14.34</c:v>
                </c:pt>
                <c:pt idx="2">
                  <c:v>19</c:v>
                </c:pt>
                <c:pt idx="3">
                  <c:v>21.18</c:v>
                </c:pt>
                <c:pt idx="4">
                  <c:v>20.100000000000001</c:v>
                </c:pt>
                <c:pt idx="5">
                  <c:v>13.51</c:v>
                </c:pt>
                <c:pt idx="6">
                  <c:v>12.71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3A8-4802-8D3D-90D7C9E47CB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Ages 50–64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2014</c:v>
                </c:pt>
                <c:pt idx="6">
                  <c:v>2016</c:v>
                </c:pt>
              </c:strCache>
            </c:strRef>
          </c:cat>
          <c:val>
            <c:numRef>
              <c:f>Sheet1!$B$4:$H$4</c:f>
              <c:numCache>
                <c:formatCode>0</c:formatCode>
                <c:ptCount val="7"/>
                <c:pt idx="0">
                  <c:v>7.1400000000000006</c:v>
                </c:pt>
                <c:pt idx="1">
                  <c:v>11.14</c:v>
                </c:pt>
                <c:pt idx="2">
                  <c:v>9.620000000000001</c:v>
                </c:pt>
                <c:pt idx="3">
                  <c:v>13.63</c:v>
                </c:pt>
                <c:pt idx="4">
                  <c:v>11.13</c:v>
                </c:pt>
                <c:pt idx="5">
                  <c:v>10.050000000000001</c:v>
                </c:pt>
                <c:pt idx="6">
                  <c:v>7.68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3A8-4802-8D3D-90D7C9E47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9705176"/>
        <c:axId val="259705568"/>
      </c:lineChart>
      <c:catAx>
        <c:axId val="25970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705568"/>
        <c:crosses val="autoZero"/>
        <c:auto val="1"/>
        <c:lblAlgn val="ctr"/>
        <c:lblOffset val="100"/>
        <c:noMultiLvlLbl val="0"/>
      </c:catAx>
      <c:valAx>
        <c:axId val="259705568"/>
        <c:scaling>
          <c:orientation val="minMax"/>
          <c:max val="3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59705176"/>
        <c:crossesAt val="1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Young Women Have Made the Greatest Coverage Gains of Any Age Group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Since 2010</a:t>
            </a:r>
            <a:endParaRPr lang="en-US" dirty="0"/>
          </a:p>
        </p:txBody>
      </p:sp>
      <p:graphicFrame>
        <p:nvGraphicFramePr>
          <p:cNvPr id="13" name="Chart Placeholder 1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900361162"/>
              </p:ext>
            </p:extLst>
          </p:nvPr>
        </p:nvGraphicFramePr>
        <p:xfrm>
          <a:off x="71438" y="1160525"/>
          <a:ext cx="9001125" cy="4932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Data: The Commonwealth Fund Biennial Health Insurance Surveys (2001, 2003, 2005, 2010, 2012, 2014, 2016).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508" y="1160749"/>
            <a:ext cx="6228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Percent of women ages 19–64 who are uninsured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47856" y="342900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Ages 19–34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47856" y="3681029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/>
                </a:solidFill>
              </a:rPr>
              <a:t>Ages 35–49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47856" y="436510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</a:rPr>
              <a:t>Ages 50–64</a:t>
            </a:r>
            <a:endParaRPr lang="en-US" sz="1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901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159771</TotalTime>
  <Words>51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Young Women Have Made the Greatest Coverage Gains of Any Age Group  Since 2010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Affordable Care Act Has Helped Women Gain Insurance and Improved Their Ability to Get Health Care</dc:title>
  <dc:subject/>
  <dc:creator>Gunja Collins Doty Beutel</dc:creator>
  <cp:keywords/>
  <dc:description/>
  <cp:lastModifiedBy>Aisha Gomez</cp:lastModifiedBy>
  <cp:revision>1975</cp:revision>
  <cp:lastPrinted>2017-08-04T17:55:45Z</cp:lastPrinted>
  <dcterms:created xsi:type="dcterms:W3CDTF">2014-10-08T23:03:32Z</dcterms:created>
  <dcterms:modified xsi:type="dcterms:W3CDTF">2017-08-09T14:57:22Z</dcterms:modified>
  <cp:category/>
</cp:coreProperties>
</file>