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  <p:cmAuthor id="2" name="CS" initials="CS" lastIdx="4" clrIdx="1"/>
  <p:cmAuthor id="3" name="Chris Hollander" initials="CH" lastIdx="3" clrIdx="2"/>
  <p:cmAuthor id="4" name="Munira Gunja" initials="MG" lastIdx="27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737F"/>
    <a:srgbClr val="4ABDBC"/>
    <a:srgbClr val="5F5A9D"/>
    <a:srgbClr val="E0E0E0"/>
    <a:srgbClr val="8ADAD2"/>
    <a:srgbClr val="9FE1DB"/>
    <a:srgbClr val="B6E8E3"/>
    <a:srgbClr val="CDEFEC"/>
    <a:srgbClr val="DFF5F3"/>
    <a:srgbClr val="ED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11" autoAdjust="0"/>
    <p:restoredTop sz="95491" autoAdjust="0"/>
  </p:normalViewPr>
  <p:slideViewPr>
    <p:cSldViewPr snapToObjects="1">
      <p:cViewPr varScale="1">
        <p:scale>
          <a:sx n="99" d="100"/>
          <a:sy n="99" d="100"/>
        </p:scale>
        <p:origin x="1332" y="72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92000112084599"/>
          <c:y val="4.3563529206531101E-2"/>
          <c:w val="0.67619605885675105"/>
          <c:h val="0.8586802028694610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D7D-4135-8BEC-39DFE5442B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D7D-4135-8BEC-39DFE5442B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D7D-4135-8BEC-39DFE5442BA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D7D-4135-8BEC-39DFE5442BA0}"/>
              </c:ext>
            </c:extLst>
          </c:dPt>
          <c:dPt>
            <c:idx val="5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D7D-4135-8BEC-39DFE5442BA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InterFace" charset="0"/>
                    <a:ea typeface="InterFace" charset="0"/>
                    <a:cs typeface="InterFace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Employer</c:v>
                </c:pt>
                <c:pt idx="1">
                  <c:v>Individual</c:v>
                </c:pt>
                <c:pt idx="2">
                  <c:v>Medicaid</c:v>
                </c:pt>
                <c:pt idx="3">
                  <c:v>Medicare</c:v>
                </c:pt>
                <c:pt idx="4">
                  <c:v>Other</c:v>
                </c:pt>
                <c:pt idx="5">
                  <c:v>Uninsured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55.13</c:v>
                </c:pt>
                <c:pt idx="1">
                  <c:v>5</c:v>
                </c:pt>
                <c:pt idx="2">
                  <c:v>9.76</c:v>
                </c:pt>
                <c:pt idx="3">
                  <c:v>4.95</c:v>
                </c:pt>
                <c:pt idx="4">
                  <c:v>5.1599999999999966</c:v>
                </c:pt>
                <c:pt idx="5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BD7D-4135-8BEC-39DFE5442B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69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716890171128903E-2"/>
          <c:y val="0.20692768633544401"/>
          <c:w val="0.697607390213418"/>
          <c:h val="0.7085131366049910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A72-4732-9E35-5214727760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A72-4732-9E35-52147277607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A72-4732-9E35-52147277607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A72-4732-9E35-521472776075}"/>
              </c:ext>
            </c:extLst>
          </c:dPt>
          <c:dPt>
            <c:idx val="5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A72-4732-9E35-52147277607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A72-4732-9E35-5214727760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InterFace" charset="0"/>
                    <a:ea typeface="InterFace" charset="0"/>
                    <a:cs typeface="InterFace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Employer</c:v>
                </c:pt>
                <c:pt idx="1">
                  <c:v>Individual</c:v>
                </c:pt>
                <c:pt idx="2">
                  <c:v>Medicaid</c:v>
                </c:pt>
                <c:pt idx="3">
                  <c:v>Medicare</c:v>
                </c:pt>
                <c:pt idx="4">
                  <c:v>Other</c:v>
                </c:pt>
                <c:pt idx="5">
                  <c:v>Uninsured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51.35</c:v>
                </c:pt>
                <c:pt idx="1">
                  <c:v>9.6700000000000017</c:v>
                </c:pt>
                <c:pt idx="2">
                  <c:v>14.79</c:v>
                </c:pt>
                <c:pt idx="3">
                  <c:v>7.52</c:v>
                </c:pt>
                <c:pt idx="4">
                  <c:v>5.1899999999999986</c:v>
                </c:pt>
                <c:pt idx="5">
                  <c:v>11.49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1A72-4732-9E35-5214727760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74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230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 &amp; Data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655676" y="640804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Source: M. Z. </a:t>
            </a:r>
            <a:r>
              <a:rPr lang="en-US" sz="900" dirty="0" err="1" smtClean="0">
                <a:solidFill>
                  <a:schemeClr val="tx1"/>
                </a:solidFill>
              </a:rPr>
              <a:t>Gunja</a:t>
            </a:r>
            <a:r>
              <a:rPr lang="en-US" sz="900" dirty="0" smtClean="0">
                <a:solidFill>
                  <a:schemeClr val="tx1"/>
                </a:solidFill>
              </a:rPr>
              <a:t>, S. R. Collins, M.</a:t>
            </a:r>
            <a:r>
              <a:rPr lang="en-US" sz="900" baseline="0" dirty="0" smtClean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M. Doty, and S. Beutel, </a:t>
            </a:r>
            <a:r>
              <a:rPr lang="en-US" sz="900" b="0" i="1" dirty="0" smtClean="0">
                <a:solidFill>
                  <a:schemeClr val="tx1"/>
                </a:solidFill>
                <a:latin typeface="InterFace" charset="0"/>
                <a:ea typeface="InterFace" charset="0"/>
                <a:cs typeface="InterFace" charset="0"/>
              </a:rPr>
              <a:t>How the Affordable Care Act Has Helped Women Gain Insurance and Improved Their Ability to Get Health Care: Findings from The Commonwealth Fund Biennial Health Insurance Survey, 2016, </a:t>
            </a:r>
            <a:r>
              <a:rPr lang="en-US" sz="900" dirty="0" smtClean="0">
                <a:solidFill>
                  <a:schemeClr val="tx1"/>
                </a:solidFill>
              </a:rPr>
              <a:t>The Commonwealth Fund, August</a:t>
            </a:r>
            <a:r>
              <a:rPr lang="en-US" sz="900" baseline="0" dirty="0" smtClean="0">
                <a:solidFill>
                  <a:schemeClr val="tx1"/>
                </a:solidFill>
              </a:rPr>
              <a:t> 2017.</a:t>
            </a:r>
            <a:endParaRPr lang="en-US" sz="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9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Notes &amp; Data</a:t>
            </a:r>
            <a:endParaRPr lang="en-US" dirty="0"/>
          </a:p>
        </p:txBody>
      </p:sp>
      <p:sp>
        <p:nvSpPr>
          <p:cNvPr id="15" name="Chart Placeholder 5"/>
          <p:cNvSpPr>
            <a:spLocks noGrp="1"/>
          </p:cNvSpPr>
          <p:nvPr>
            <p:ph type="chart" sz="quarter" idx="24"/>
          </p:nvPr>
        </p:nvSpPr>
        <p:spPr>
          <a:xfrm>
            <a:off x="468337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655676" y="640804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Source: M. Z. </a:t>
            </a:r>
            <a:r>
              <a:rPr lang="en-US" sz="900" dirty="0" err="1" smtClean="0">
                <a:solidFill>
                  <a:schemeClr val="tx1"/>
                </a:solidFill>
              </a:rPr>
              <a:t>Gunja</a:t>
            </a:r>
            <a:r>
              <a:rPr lang="en-US" sz="900" dirty="0" smtClean="0">
                <a:solidFill>
                  <a:schemeClr val="tx1"/>
                </a:solidFill>
              </a:rPr>
              <a:t>, S. R. Collins, M.</a:t>
            </a:r>
            <a:r>
              <a:rPr lang="en-US" sz="900" baseline="0" dirty="0" smtClean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M. Doty, and S. Beutel, </a:t>
            </a:r>
            <a:r>
              <a:rPr lang="en-US" sz="900" b="0" i="1" dirty="0" smtClean="0">
                <a:solidFill>
                  <a:schemeClr val="tx1"/>
                </a:solidFill>
                <a:latin typeface="InterFace" charset="0"/>
                <a:ea typeface="InterFace" charset="0"/>
                <a:cs typeface="InterFace" charset="0"/>
              </a:rPr>
              <a:t>How the Affordable Care Act Has Helped Women Gain Insurance and Improved Their Ability to Get Health Care: Findings from The Commonwealth Fund Biennial Health Insurance Survey, 2016, </a:t>
            </a:r>
            <a:r>
              <a:rPr lang="en-US" sz="900" dirty="0" smtClean="0">
                <a:solidFill>
                  <a:schemeClr val="tx1"/>
                </a:solidFill>
              </a:rPr>
              <a:t>The Commonwealth Fund, August</a:t>
            </a:r>
            <a:r>
              <a:rPr lang="en-US" sz="900" baseline="0" dirty="0" smtClean="0">
                <a:solidFill>
                  <a:schemeClr val="tx1"/>
                </a:solidFill>
              </a:rPr>
              <a:t> 2017.</a:t>
            </a:r>
            <a:endParaRPr lang="en-US" sz="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954653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71500" y="1052736"/>
            <a:ext cx="9000999" cy="468040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Notes &amp; Data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1655676" y="640804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Source: M. Z. </a:t>
            </a:r>
            <a:r>
              <a:rPr lang="en-US" sz="900" dirty="0" err="1" smtClean="0">
                <a:solidFill>
                  <a:schemeClr val="tx1"/>
                </a:solidFill>
              </a:rPr>
              <a:t>Gunja</a:t>
            </a:r>
            <a:r>
              <a:rPr lang="en-US" sz="900" dirty="0" smtClean="0">
                <a:solidFill>
                  <a:schemeClr val="tx1"/>
                </a:solidFill>
              </a:rPr>
              <a:t>, S. R. Collins, M.</a:t>
            </a:r>
            <a:r>
              <a:rPr lang="en-US" sz="900" baseline="0" dirty="0" smtClean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M. Doty, and S. Beutel, </a:t>
            </a:r>
            <a:r>
              <a:rPr lang="en-US" sz="900" b="0" i="1" dirty="0" smtClean="0">
                <a:solidFill>
                  <a:schemeClr val="tx1"/>
                </a:solidFill>
                <a:latin typeface="InterFace" charset="0"/>
                <a:ea typeface="InterFace" charset="0"/>
                <a:cs typeface="InterFace" charset="0"/>
              </a:rPr>
              <a:t>How the Affordable Care Act Has Helped Women Gain Insurance and Improved Their Ability to Get Health Care: Findings from The Commonwealth Fund Biennial Health Insurance Survey, 2016, </a:t>
            </a:r>
            <a:r>
              <a:rPr lang="en-US" sz="900" dirty="0" smtClean="0">
                <a:solidFill>
                  <a:schemeClr val="tx1"/>
                </a:solidFill>
              </a:rPr>
              <a:t>The Commonwealth Fund, August</a:t>
            </a:r>
            <a:r>
              <a:rPr lang="en-US" sz="900" baseline="0" dirty="0" smtClean="0">
                <a:solidFill>
                  <a:schemeClr val="tx1"/>
                </a:solidFill>
              </a:rPr>
              <a:t> 2017.</a:t>
            </a:r>
            <a:endParaRPr lang="en-US" sz="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715038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6" r:id="rId2"/>
    <p:sldLayoutId id="2147483734" r:id="rId3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Chart Placeholder 28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71405243"/>
              </p:ext>
            </p:extLst>
          </p:nvPr>
        </p:nvGraphicFramePr>
        <p:xfrm>
          <a:off x="-180528" y="1650345"/>
          <a:ext cx="4389437" cy="3456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Chart 23"/>
          <p:cNvGraphicFramePr/>
          <p:nvPr>
            <p:extLst>
              <p:ext uri="{D42A27DB-BD31-4B8C-83A1-F6EECF244321}">
                <p14:modId xmlns:p14="http://schemas.microsoft.com/office/powerpoint/2010/main" val="1032348474"/>
              </p:ext>
            </p:extLst>
          </p:nvPr>
        </p:nvGraphicFramePr>
        <p:xfrm>
          <a:off x="5256076" y="930265"/>
          <a:ext cx="4256440" cy="4190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87624" y="2982716"/>
            <a:ext cx="1476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InterFace" charset="0"/>
                <a:ea typeface="InterFace" charset="0"/>
                <a:cs typeface="InterFace" charset="0"/>
              </a:rPr>
              <a:t>2010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InterFace" charset="0"/>
                <a:ea typeface="InterFace" charset="0"/>
                <a:cs typeface="InterFace" charset="0"/>
              </a:rPr>
              <a:t>94 million</a:t>
            </a:r>
            <a:endParaRPr lang="en-US" sz="2000" dirty="0">
              <a:latin typeface="InterFace" charset="0"/>
              <a:ea typeface="InterFace" charset="0"/>
              <a:cs typeface="InterFace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21317" y="4350868"/>
            <a:ext cx="19013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latin typeface="InterFace" charset="0"/>
                <a:ea typeface="InterFace" charset="0"/>
                <a:cs typeface="InterFace" charset="0"/>
              </a:rPr>
              <a:t>Women ages </a:t>
            </a:r>
            <a:r>
              <a:rPr lang="en-US" sz="1600" dirty="0" smtClean="0">
                <a:latin typeface="InterFace" charset="0"/>
                <a:ea typeface="InterFace" charset="0"/>
                <a:cs typeface="InterFace" charset="0"/>
              </a:rPr>
              <a:t>19–64</a:t>
            </a:r>
            <a:endParaRPr lang="en-US" sz="1600" dirty="0">
              <a:latin typeface="InterFace" charset="0"/>
              <a:ea typeface="InterFace" charset="0"/>
              <a:cs typeface="InterFace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64188" y="2982716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InterFace" charset="0"/>
                <a:ea typeface="InterFace" charset="0"/>
                <a:cs typeface="InterFace" charset="0"/>
              </a:rPr>
              <a:t>2016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InterFace" charset="0"/>
                <a:ea typeface="InterFace" charset="0"/>
                <a:cs typeface="InterFace" charset="0"/>
              </a:rPr>
              <a:t>95 million</a:t>
            </a:r>
            <a:endParaRPr lang="en-US" sz="2000" dirty="0">
              <a:latin typeface="InterFace" charset="0"/>
              <a:ea typeface="InterFace" charset="0"/>
              <a:cs typeface="InterFace" charset="0"/>
            </a:endParaRPr>
          </a:p>
        </p:txBody>
      </p:sp>
      <p:sp>
        <p:nvSpPr>
          <p:cNvPr id="36" name="Title 3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More Women Have Coverage Through Medicaid and the Individual Market Since the ACA’s Passage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kern="0" dirty="0">
                <a:latin typeface="Calibri" panose="020F0502020204030204" pitchFamily="34" charset="0"/>
              </a:rPr>
              <a:t>Note: Segments may not sum to 100 percent because of rounding. *Individual includes women who are enrolled in either marketplace plans or purchased directly </a:t>
            </a:r>
            <a:r>
              <a:rPr lang="en-US" dirty="0"/>
              <a:t>from an insurance </a:t>
            </a:r>
            <a:r>
              <a:rPr lang="en-US" dirty="0" smtClean="0"/>
              <a:t>company</a:t>
            </a:r>
            <a:r>
              <a:rPr lang="en-US" kern="0" dirty="0" smtClean="0">
                <a:latin typeface="Calibri" panose="020F0502020204030204" pitchFamily="34" charset="0"/>
              </a:rPr>
              <a:t>. </a:t>
            </a:r>
            <a:endParaRPr lang="en-US" kern="0" dirty="0">
              <a:latin typeface="Calibri" panose="020F0502020204030204" pitchFamily="34" charset="0"/>
            </a:endParaRPr>
          </a:p>
          <a:p>
            <a:r>
              <a:rPr lang="en-US" kern="0" dirty="0">
                <a:latin typeface="Calibri" panose="020F0502020204030204" pitchFamily="34" charset="0"/>
              </a:rPr>
              <a:t>Data: The Commonwealth Fund Biennial Health Insurance Surveys (2010 and 2016</a:t>
            </a:r>
            <a:r>
              <a:rPr lang="en-US" kern="0" dirty="0" smtClean="0">
                <a:latin typeface="Calibri" panose="020F0502020204030204" pitchFamily="34" charset="0"/>
              </a:rPr>
              <a:t>).</a:t>
            </a:r>
            <a:endParaRPr lang="en-US" kern="0" dirty="0">
              <a:latin typeface="Calibri" panose="020F0502020204030204" pitchFamily="34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4085946" y="2622676"/>
            <a:ext cx="972108" cy="1392689"/>
            <a:chOff x="3959932" y="2024844"/>
            <a:chExt cx="972108" cy="1392689"/>
          </a:xfrm>
        </p:grpSpPr>
        <p:sp>
          <p:nvSpPr>
            <p:cNvPr id="50" name="Rectangle 49"/>
            <p:cNvSpPr/>
            <p:nvPr/>
          </p:nvSpPr>
          <p:spPr>
            <a:xfrm>
              <a:off x="4067944" y="2024844"/>
              <a:ext cx="864096" cy="13926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spcAft>
                  <a:spcPts val="300"/>
                </a:spcAft>
              </a:pPr>
              <a:r>
                <a:rPr lang="en-US" sz="1200" dirty="0" smtClean="0">
                  <a:latin typeface="InterFace" charset="0"/>
                  <a:ea typeface="InterFace" charset="0"/>
                  <a:cs typeface="InterFace" charset="0"/>
                </a:rPr>
                <a:t>Employer</a:t>
              </a:r>
            </a:p>
            <a:p>
              <a:pPr eaLnBrk="0" hangingPunct="0">
                <a:spcAft>
                  <a:spcPts val="300"/>
                </a:spcAft>
              </a:pPr>
              <a:r>
                <a:rPr lang="en-US" sz="1200" dirty="0" smtClean="0">
                  <a:latin typeface="InterFace" charset="0"/>
                  <a:ea typeface="InterFace" charset="0"/>
                  <a:cs typeface="InterFace" charset="0"/>
                </a:rPr>
                <a:t>Individual</a:t>
              </a:r>
            </a:p>
            <a:p>
              <a:pPr eaLnBrk="0" hangingPunct="0">
                <a:spcAft>
                  <a:spcPts val="300"/>
                </a:spcAft>
              </a:pPr>
              <a:r>
                <a:rPr lang="en-US" sz="1200" dirty="0" smtClean="0">
                  <a:latin typeface="InterFace" charset="0"/>
                  <a:ea typeface="InterFace" charset="0"/>
                  <a:cs typeface="InterFace" charset="0"/>
                </a:rPr>
                <a:t>Medicaid</a:t>
              </a:r>
            </a:p>
            <a:p>
              <a:pPr eaLnBrk="0" hangingPunct="0">
                <a:spcAft>
                  <a:spcPts val="300"/>
                </a:spcAft>
              </a:pPr>
              <a:r>
                <a:rPr lang="en-US" sz="1200" dirty="0" smtClean="0">
                  <a:latin typeface="InterFace" charset="0"/>
                  <a:ea typeface="InterFace" charset="0"/>
                  <a:cs typeface="InterFace" charset="0"/>
                </a:rPr>
                <a:t>Medicare</a:t>
              </a:r>
            </a:p>
            <a:p>
              <a:pPr eaLnBrk="0" hangingPunct="0">
                <a:spcAft>
                  <a:spcPts val="300"/>
                </a:spcAft>
              </a:pPr>
              <a:r>
                <a:rPr lang="en-US" sz="1200" dirty="0" smtClean="0">
                  <a:latin typeface="InterFace" charset="0"/>
                  <a:ea typeface="InterFace" charset="0"/>
                  <a:cs typeface="InterFace" charset="0"/>
                </a:rPr>
                <a:t>Other</a:t>
              </a:r>
            </a:p>
            <a:p>
              <a:pPr eaLnBrk="0" hangingPunct="0">
                <a:spcAft>
                  <a:spcPts val="300"/>
                </a:spcAft>
              </a:pPr>
              <a:r>
                <a:rPr lang="en-US" sz="1200" dirty="0" smtClean="0">
                  <a:latin typeface="InterFace" charset="0"/>
                  <a:ea typeface="InterFace" charset="0"/>
                  <a:cs typeface="InterFace" charset="0"/>
                </a:rPr>
                <a:t>Uninsured</a:t>
              </a:r>
              <a:endParaRPr lang="en-US" sz="1200" dirty="0">
                <a:latin typeface="InterFace" charset="0"/>
                <a:ea typeface="InterFace" charset="0"/>
                <a:cs typeface="InterFace" charset="0"/>
              </a:endParaRP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959932" y="2096852"/>
              <a:ext cx="144016" cy="1224136"/>
              <a:chOff x="3959932" y="2096852"/>
              <a:chExt cx="144016" cy="1224136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3959932" y="2096852"/>
                <a:ext cx="144016" cy="14401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3959932" y="2312876"/>
                <a:ext cx="144016" cy="14401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3959932" y="2528900"/>
                <a:ext cx="144016" cy="14401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959932" y="2744924"/>
                <a:ext cx="144016" cy="14401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3959932" y="2960948"/>
                <a:ext cx="144016" cy="144016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959932" y="317697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0068791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159773</TotalTime>
  <Words>76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Calibri</vt:lpstr>
      <vt:lpstr>InterFace</vt:lpstr>
      <vt:lpstr>1_Office Theme</vt:lpstr>
      <vt:lpstr>More Women Have Coverage Through Medicaid and the Individual Market Since the ACA’s Passage 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Affordable Care Act Has Helped Women Gain Insurance and Improved Their Ability to Get Health Care</dc:title>
  <dc:subject/>
  <dc:creator>Gunja Collins Doty Beutel</dc:creator>
  <cp:keywords/>
  <dc:description/>
  <cp:lastModifiedBy>Aisha Gomez</cp:lastModifiedBy>
  <cp:revision>1976</cp:revision>
  <cp:lastPrinted>2017-08-04T17:55:45Z</cp:lastPrinted>
  <dcterms:created xsi:type="dcterms:W3CDTF">2014-10-08T23:03:32Z</dcterms:created>
  <dcterms:modified xsi:type="dcterms:W3CDTF">2017-08-09T14:58:50Z</dcterms:modified>
  <cp:category/>
</cp:coreProperties>
</file>