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421" autoAdjust="0"/>
  </p:normalViewPr>
  <p:slideViewPr>
    <p:cSldViewPr>
      <p:cViewPr>
        <p:scale>
          <a:sx n="94" d="100"/>
          <a:sy n="94" d="100"/>
        </p:scale>
        <p:origin x="-84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12/22/2014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458200"/>
            <a:ext cx="1981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020EE-6A52-4719-91E1-4FCAFB96ECB9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6D0CE-8857-40CE-83C3-B7177E2F5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6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910139-E757-45ED-869E-E2D623A59E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67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31775" y="1066800"/>
            <a:ext cx="8683625" cy="50276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762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9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4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275910"/>
              </p:ext>
            </p:extLst>
          </p:nvPr>
        </p:nvGraphicFramePr>
        <p:xfrm>
          <a:off x="186738" y="1280160"/>
          <a:ext cx="8801100" cy="4149248"/>
        </p:xfrm>
        <a:graphic>
          <a:graphicData uri="http://schemas.openxmlformats.org/drawingml/2006/table">
            <a:tbl>
              <a:tblPr/>
              <a:tblGrid>
                <a:gridCol w="2346552"/>
                <a:gridCol w="1279751"/>
                <a:gridCol w="1221491"/>
                <a:gridCol w="1259663"/>
                <a:gridCol w="1316920"/>
                <a:gridCol w="1376723"/>
              </a:tblGrid>
              <a:tr h="35052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Average annual growth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2003–10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2010–13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Share of enrollees who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have a deductible on their employer-sponsored plan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Average, all firms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Single-person 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$1,273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10.2%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7.5%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Family 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$1,079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$1,975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$2,491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Average, small firms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Single-person 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$1,447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$1,695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10.9%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5.4%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08">
                <a:tc>
                  <a:txBody>
                    <a:bodyPr/>
                    <a:lstStyle/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Family 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$3,761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9.6%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Average, large firms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92">
                <a:tc>
                  <a:txBody>
                    <a:bodyPr/>
                    <a:lstStyle/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Single-person 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$1,169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10.6%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8.4%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92">
                <a:tc>
                  <a:txBody>
                    <a:bodyPr/>
                    <a:lstStyle/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Family 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$969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$2,307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9.5%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8.1%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0825" cy="731837"/>
          </a:xfrm>
        </p:spPr>
        <p:txBody>
          <a:bodyPr anchor="t" anchorCtr="1"/>
          <a:lstStyle/>
          <a:p>
            <a:pPr algn="ctr" eaLnBrk="1" hangingPunct="1"/>
            <a:r>
              <a:rPr lang="en-US" sz="2000" b="1" dirty="0" smtClean="0">
                <a:latin typeface="Calibri" panose="020F0502020204030204" pitchFamily="34" charset="0"/>
              </a:rPr>
              <a:t>Private Health Insurance Deductibles: </a:t>
            </a:r>
            <a:br>
              <a:rPr lang="en-US" sz="2000" b="1" dirty="0" smtClean="0">
                <a:latin typeface="Calibri" panose="020F0502020204030204" pitchFamily="34" charset="0"/>
              </a:rPr>
            </a:br>
            <a:r>
              <a:rPr lang="en-US" sz="2000" b="1" dirty="0" smtClean="0">
                <a:latin typeface="Calibri" panose="020F0502020204030204" pitchFamily="34" charset="0"/>
              </a:rPr>
              <a:t>State Averages by Firm Size and Household Type, 2003, 2010, and 2013</a:t>
            </a:r>
          </a:p>
        </p:txBody>
      </p:sp>
      <p:sp>
        <p:nvSpPr>
          <p:cNvPr id="7228" name="Rectangle 6"/>
          <p:cNvSpPr>
            <a:spLocks noChangeArrowheads="1"/>
          </p:cNvSpPr>
          <p:nvPr/>
        </p:nvSpPr>
        <p:spPr bwMode="auto">
          <a:xfrm>
            <a:off x="45720" y="6358692"/>
            <a:ext cx="9096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dirty="0" smtClean="0"/>
              <a:t>Note</a:t>
            </a:r>
            <a:r>
              <a:rPr lang="en-US" sz="1200" dirty="0"/>
              <a:t>: </a:t>
            </a:r>
            <a:r>
              <a:rPr lang="en-US" sz="1200" dirty="0" smtClean="0"/>
              <a:t>Small </a:t>
            </a:r>
            <a:r>
              <a:rPr lang="en-US" sz="1200" dirty="0"/>
              <a:t>firms </a:t>
            </a:r>
            <a:r>
              <a:rPr lang="en-US" sz="1200" dirty="0" smtClean="0"/>
              <a:t>= firms with fewer </a:t>
            </a:r>
            <a:r>
              <a:rPr lang="en-US" sz="1200" dirty="0"/>
              <a:t>than 50 employees; large firms </a:t>
            </a:r>
            <a:r>
              <a:rPr lang="en-US" sz="1200" dirty="0" smtClean="0"/>
              <a:t>= firms with 50 or more employees</a:t>
            </a:r>
            <a:r>
              <a:rPr lang="en-US" sz="1200" dirty="0"/>
              <a:t>.</a:t>
            </a:r>
            <a:endParaRPr lang="en-US" sz="1200" dirty="0" smtClean="0"/>
          </a:p>
          <a:p>
            <a:pPr>
              <a:spcAft>
                <a:spcPts val="0"/>
              </a:spcAft>
            </a:pPr>
            <a:r>
              <a:rPr lang="en-US" sz="1200" dirty="0" smtClean="0"/>
              <a:t>Source</a:t>
            </a:r>
            <a:r>
              <a:rPr lang="en-US" sz="1200" dirty="0"/>
              <a:t>: Medical Expenditure Panel Survey</a:t>
            </a:r>
            <a:r>
              <a:rPr lang="en-US" sz="1200" dirty="0">
                <a:cs typeface="Arial" charset="0"/>
              </a:rPr>
              <a:t>–</a:t>
            </a:r>
            <a:r>
              <a:rPr lang="en-US" sz="1200" dirty="0"/>
              <a:t>Insurance Component, </a:t>
            </a:r>
            <a:r>
              <a:rPr lang="en-US" sz="1200" dirty="0" smtClean="0"/>
              <a:t>2003–2013.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318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215</TotalTime>
  <Words>142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Private Health Insurance Deductibles:  State Averages by Firm Size and Household Type, 2003, 2010, and 2013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1. Estimated Source of Insurance Coverage 2014</dc:title>
  <dc:creator>Sophie Beutel</dc:creator>
  <cp:lastModifiedBy>Samantha Mackie</cp:lastModifiedBy>
  <cp:revision>113</cp:revision>
  <dcterms:created xsi:type="dcterms:W3CDTF">2014-11-21T14:27:39Z</dcterms:created>
  <dcterms:modified xsi:type="dcterms:W3CDTF">2014-12-22T19:53:48Z</dcterms:modified>
</cp:coreProperties>
</file>