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3" r:id="rId3"/>
    <p:sldMasterId id="2147483666" r:id="rId4"/>
  </p:sldMasterIdLst>
  <p:notesMasterIdLst>
    <p:notesMasterId r:id="rId6"/>
  </p:notesMasterIdLst>
  <p:handoutMasterIdLst>
    <p:handoutMasterId r:id="rId7"/>
  </p:handoutMasterIdLst>
  <p:sldIdLst>
    <p:sldId id="30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607"/>
    <a:srgbClr val="1F497D"/>
    <a:srgbClr val="FF7300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30" autoAdjust="0"/>
    <p:restoredTop sz="97190" autoAdjust="0"/>
  </p:normalViewPr>
  <p:slideViewPr>
    <p:cSldViewPr>
      <p:cViewPr>
        <p:scale>
          <a:sx n="100" d="100"/>
          <a:sy n="100" d="100"/>
        </p:scale>
        <p:origin x="-202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97818233543"/>
          <c:y val="0.19795727878385899"/>
          <c:w val="0.80540218176645595"/>
          <c:h val="0.754325914234200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in PCMH/APCP</c:v>
                </c:pt>
                <c:pt idx="2">
                  <c:v>MDs not in PCMH/APCP</c:v>
                </c:pt>
                <c:pt idx="4">
                  <c:v>NP/PA all</c:v>
                </c:pt>
                <c:pt idx="5">
                  <c:v>NP/PA in PCMH/APCP</c:v>
                </c:pt>
                <c:pt idx="6">
                  <c:v>NP/PA not in PCMH/APCP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0.27</c:v>
                </c:pt>
                <c:pt idx="1">
                  <c:v>0.15</c:v>
                </c:pt>
                <c:pt idx="2">
                  <c:v>0.31</c:v>
                </c:pt>
                <c:pt idx="4">
                  <c:v>0.32</c:v>
                </c:pt>
                <c:pt idx="5">
                  <c:v>0.15</c:v>
                </c:pt>
                <c:pt idx="6">
                  <c:v>0.38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in PCMH/APCP</c:v>
                </c:pt>
                <c:pt idx="2">
                  <c:v>MDs not in PCMH/APCP</c:v>
                </c:pt>
                <c:pt idx="4">
                  <c:v>NP/PA all</c:v>
                </c:pt>
                <c:pt idx="5">
                  <c:v>NP/PA in PCMH/APCP</c:v>
                </c:pt>
                <c:pt idx="6">
                  <c:v>NP/PA not in PCMH/APCP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0.17</c:v>
                </c:pt>
                <c:pt idx="2">
                  <c:v>0.13</c:v>
                </c:pt>
                <c:pt idx="4">
                  <c:v>0.08</c:v>
                </c:pt>
                <c:pt idx="5">
                  <c:v>0.11</c:v>
                </c:pt>
                <c:pt idx="6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in PCMH/APCP</c:v>
                </c:pt>
                <c:pt idx="2">
                  <c:v>MDs not in PCMH/APCP</c:v>
                </c:pt>
                <c:pt idx="4">
                  <c:v>NP/PA all</c:v>
                </c:pt>
                <c:pt idx="5">
                  <c:v>NP/PA in PCMH/APCP</c:v>
                </c:pt>
                <c:pt idx="6">
                  <c:v>NP/PA not in PCMH/APCP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0.26</c:v>
                </c:pt>
                <c:pt idx="1">
                  <c:v>0.24</c:v>
                </c:pt>
                <c:pt idx="2">
                  <c:v>0.27</c:v>
                </c:pt>
                <c:pt idx="4">
                  <c:v>0.19</c:v>
                </c:pt>
                <c:pt idx="5">
                  <c:v>0.1</c:v>
                </c:pt>
                <c:pt idx="6">
                  <c:v>0.22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in PCMH/APCP</c:v>
                </c:pt>
                <c:pt idx="2">
                  <c:v>MDs not in PCMH/APCP</c:v>
                </c:pt>
                <c:pt idx="4">
                  <c:v>NP/PA all</c:v>
                </c:pt>
                <c:pt idx="5">
                  <c:v>NP/PA in PCMH/APCP</c:v>
                </c:pt>
                <c:pt idx="6">
                  <c:v>NP/PA not in PCMH/APCP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0.33</c:v>
                </c:pt>
                <c:pt idx="1">
                  <c:v>0.43</c:v>
                </c:pt>
                <c:pt idx="2">
                  <c:v>0.28000000000000003</c:v>
                </c:pt>
                <c:pt idx="4">
                  <c:v>0.4</c:v>
                </c:pt>
                <c:pt idx="5">
                  <c:v>0.63</c:v>
                </c:pt>
                <c:pt idx="6">
                  <c:v>0.31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108472960"/>
        <c:axId val="108471424"/>
      </c:barChart>
      <c:valAx>
        <c:axId val="108471424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108472960"/>
        <c:crosses val="autoZero"/>
        <c:crossBetween val="between"/>
      </c:valAx>
      <c:catAx>
        <c:axId val="108472960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108471424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1945677367799"/>
          <c:y val="8.0838334179754001E-2"/>
          <c:w val="0.73726254522422197"/>
          <c:h val="8.285688686462200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E5AD9-D31B-4012-8212-86E226D6954D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F305A-C4AF-4E91-A317-A7A152B0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8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0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2347" y="1817601"/>
            <a:ext cx="8223439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Calibri" pitchFamily="34" charset="0"/>
                <a:cs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44467" y="2946400"/>
            <a:ext cx="6391275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444467" y="4238484"/>
            <a:ext cx="3352800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 hasCustomPrompt="1"/>
          </p:nvPr>
        </p:nvSpPr>
        <p:spPr>
          <a:xfrm>
            <a:off x="4480280" y="6174160"/>
            <a:ext cx="4416425" cy="531440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200" b="0" i="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Date: January 23, 2013</a:t>
            </a:r>
          </a:p>
          <a:p>
            <a:pPr lvl="0"/>
            <a:r>
              <a:rPr lang="en-US" dirty="0" smtClean="0"/>
              <a:t>Location: Washington D.C.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444467" y="4644232"/>
            <a:ext cx="5984875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9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541" y="1554480"/>
            <a:ext cx="8682918" cy="4481320"/>
          </a:xfrm>
          <a:prstGeom prst="rect">
            <a:avLst/>
          </a:prstGeom>
          <a:solidFill>
            <a:srgbClr val="0B78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41" y="228600"/>
            <a:ext cx="1087719" cy="1093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20389177"/>
              </p:ext>
            </p:extLst>
          </p:nvPr>
        </p:nvGraphicFramePr>
        <p:xfrm>
          <a:off x="201613" y="1270576"/>
          <a:ext cx="8942387" cy="497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" y="6324600"/>
            <a:ext cx="8321040" cy="502920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bin" panose="020B0803050202020004" pitchFamily="34" charset="0"/>
              </a:rPr>
              <a:t>Note: PCMH = patient-centered medical home; APCP = advanced primary care practice.</a:t>
            </a:r>
          </a:p>
          <a:p>
            <a:r>
              <a:rPr lang="en-US" smtClean="0">
                <a:solidFill>
                  <a:prstClr val="black"/>
                </a:solidFill>
                <a:latin typeface="Cabin" panose="020B0803050202020004" pitchFamily="34" charset="0"/>
              </a:rPr>
              <a:t>Source: The </a:t>
            </a:r>
            <a:r>
              <a:rPr lang="en-US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Commonwealth Fund/Kaiser Family Foundation 2015 National Survey of Primary Care 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Providers</a:t>
            </a:r>
            <a:r>
              <a:rPr lang="en-US" sz="2000" dirty="0" smtClean="0">
                <a:latin typeface="Georgia" panose="02040502050405020303" pitchFamily="18" charset="0"/>
              </a:rPr>
              <a:t>’ Views Are Mixed on Impact of Medical Homes, with Those Working in Medical Homes More Positive 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901" y="2754352"/>
            <a:ext cx="1662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in PCMH/APCP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654" y="2339897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" y="1916668"/>
            <a:ext cx="1510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" y="4050268"/>
            <a:ext cx="397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Nurse practitioners/Physician assistants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679" y="491583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in PCMH/APCP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2301" y="4488366"/>
            <a:ext cx="1510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5720" y="939225"/>
            <a:ext cx="836676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abin" panose="020B0803050202020004" pitchFamily="34" charset="0"/>
              </a:rPr>
              <a:t>Do you think the increased use of medical homes is having a positive, negative, or no impact on primary care providers’ ability to provide quality care to their patients?</a:t>
            </a:r>
            <a:endParaRPr lang="en-US" sz="1600" b="1" kern="0" dirty="0"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8941" y="3301425"/>
            <a:ext cx="173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not in PCMH/APCP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8941" y="5438742"/>
            <a:ext cx="173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not in PCMH/APCP</a:t>
            </a:r>
          </a:p>
        </p:txBody>
      </p:sp>
      <p:pic>
        <p:nvPicPr>
          <p:cNvPr id="18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6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FF">
      <a:dk1>
        <a:srgbClr val="000000"/>
      </a:dk1>
      <a:lt1>
        <a:srgbClr val="FFFFFF"/>
      </a:lt1>
      <a:dk2>
        <a:srgbClr val="E05C26"/>
      </a:dk2>
      <a:lt2>
        <a:srgbClr val="FF8811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with figure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pag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2514</TotalTime>
  <Words>107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Blank</vt:lpstr>
      <vt:lpstr>Default with exhibit #</vt:lpstr>
      <vt:lpstr>Default with figure #</vt:lpstr>
      <vt:lpstr>Title page</vt:lpstr>
      <vt:lpstr>Providers’ Views Are Mixed on Impact of Medical Homes, with Those Working in Medical Homes More Positive </vt:lpstr>
    </vt:vector>
  </TitlesOfParts>
  <Company>Kaiser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Care Provider Survey Table 1</dc:title>
  <dc:creator>Symone Jackson</dc:creator>
  <cp:lastModifiedBy>Samantha Mackie</cp:lastModifiedBy>
  <cp:revision>249</cp:revision>
  <cp:lastPrinted>2015-07-23T20:33:21Z</cp:lastPrinted>
  <dcterms:created xsi:type="dcterms:W3CDTF">2015-05-05T23:23:24Z</dcterms:created>
  <dcterms:modified xsi:type="dcterms:W3CDTF">2015-08-06T12:07:27Z</dcterms:modified>
</cp:coreProperties>
</file>