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3" r:id="rId3"/>
    <p:sldMasterId id="2147483666" r:id="rId4"/>
  </p:sldMasterIdLst>
  <p:notesMasterIdLst>
    <p:notesMasterId r:id="rId6"/>
  </p:notesMasterIdLst>
  <p:handoutMasterIdLst>
    <p:handoutMasterId r:id="rId7"/>
  </p:handoutMasterIdLst>
  <p:sldIdLst>
    <p:sldId id="314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3607"/>
    <a:srgbClr val="1F497D"/>
    <a:srgbClr val="FF7300"/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30" autoAdjust="0"/>
    <p:restoredTop sz="97190" autoAdjust="0"/>
  </p:normalViewPr>
  <p:slideViewPr>
    <p:cSldViewPr>
      <p:cViewPr>
        <p:scale>
          <a:sx n="100" d="100"/>
          <a:sy n="100" d="100"/>
        </p:scale>
        <p:origin x="-2028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7262474773235"/>
          <c:y val="0.19795727878385899"/>
          <c:w val="0.77273752522676498"/>
          <c:h val="0.754325914234200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dissatisfied</c:v>
                </c:pt>
              </c:strCache>
            </c:strRef>
          </c:tx>
          <c:spPr>
            <a:solidFill>
              <a:srgbClr val="8EB4E3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4"/>
              <c:layout>
                <c:manualLayout>
                  <c:x val="-1.4202024582475E-3"/>
                  <c:y val="-8.1579933016500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MDs all</c:v>
                </c:pt>
                <c:pt idx="1">
                  <c:v>MDs with NP/PA in practice</c:v>
                </c:pt>
                <c:pt idx="2">
                  <c:v>MDs with no NP/PA in practice</c:v>
                </c:pt>
                <c:pt idx="4">
                  <c:v>NP/PA all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0.04</c:v>
                </c:pt>
                <c:pt idx="1">
                  <c:v>0.03</c:v>
                </c:pt>
                <c:pt idx="2">
                  <c:v>0.04</c:v>
                </c:pt>
                <c:pt idx="4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dissatisfied</c:v>
                </c:pt>
              </c:strCache>
            </c:strRef>
          </c:tx>
          <c:spPr>
            <a:solidFill>
              <a:srgbClr val="1F497D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MDs all</c:v>
                </c:pt>
                <c:pt idx="1">
                  <c:v>MDs with NP/PA in practice</c:v>
                </c:pt>
                <c:pt idx="2">
                  <c:v>MDs with no NP/PA in practice</c:v>
                </c:pt>
                <c:pt idx="4">
                  <c:v>NP/PA all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0.12</c:v>
                </c:pt>
                <c:pt idx="1">
                  <c:v>0.14000000000000001</c:v>
                </c:pt>
                <c:pt idx="2">
                  <c:v>0.11</c:v>
                </c:pt>
                <c:pt idx="4">
                  <c:v>0.09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MDs all</c:v>
                </c:pt>
                <c:pt idx="1">
                  <c:v>MDs with NP/PA in practice</c:v>
                </c:pt>
                <c:pt idx="2">
                  <c:v>MDs with no NP/PA in practice</c:v>
                </c:pt>
                <c:pt idx="4">
                  <c:v>NP/PA all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0.46</c:v>
                </c:pt>
                <c:pt idx="1">
                  <c:v>0.49</c:v>
                </c:pt>
                <c:pt idx="2">
                  <c:v>0.42</c:v>
                </c:pt>
                <c:pt idx="4">
                  <c:v>0.35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rgbClr val="AA3607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MDs all</c:v>
                </c:pt>
                <c:pt idx="1">
                  <c:v>MDs with NP/PA in practice</c:v>
                </c:pt>
                <c:pt idx="2">
                  <c:v>MDs with no NP/PA in practice</c:v>
                </c:pt>
                <c:pt idx="4">
                  <c:v>NP/PA all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>
                  <c:v>0.35</c:v>
                </c:pt>
                <c:pt idx="1">
                  <c:v>0.34</c:v>
                </c:pt>
                <c:pt idx="2">
                  <c:v>0.37</c:v>
                </c:pt>
                <c:pt idx="4">
                  <c:v>0.54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110741760"/>
        <c:axId val="110740224"/>
      </c:barChart>
      <c:valAx>
        <c:axId val="110740224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none"/>
        <c:minorTickMark val="none"/>
        <c:tickLblPos val="nextTo"/>
        <c:crossAx val="110741760"/>
        <c:crosses val="autoZero"/>
        <c:crossBetween val="between"/>
      </c:valAx>
      <c:catAx>
        <c:axId val="110741760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110740224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106515184368558"/>
          <c:y val="2.3656945263867302E-2"/>
          <c:w val="0.893484815631442"/>
          <c:h val="6.49977407973543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E5AD9-D31B-4012-8212-86E226D6954D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F305A-C4AF-4E91-A317-A7A152B0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89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1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2347" y="1817601"/>
            <a:ext cx="8223439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Calibri" pitchFamily="34" charset="0"/>
                <a:cs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44467" y="2946400"/>
            <a:ext cx="6391275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444467" y="4238484"/>
            <a:ext cx="3352800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4" hasCustomPrompt="1"/>
          </p:nvPr>
        </p:nvSpPr>
        <p:spPr>
          <a:xfrm>
            <a:off x="4480280" y="6174160"/>
            <a:ext cx="4416425" cy="531440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1200" b="0" i="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Date: January 23, 2013</a:t>
            </a:r>
          </a:p>
          <a:p>
            <a:pPr lvl="0"/>
            <a:r>
              <a:rPr lang="en-US" dirty="0" smtClean="0"/>
              <a:t>Location: Washington D.C.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444467" y="4644232"/>
            <a:ext cx="5984875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9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Exhibit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err="1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Figure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err="1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0541" y="1554480"/>
            <a:ext cx="8682918" cy="4481320"/>
          </a:xfrm>
          <a:prstGeom prst="rect">
            <a:avLst/>
          </a:prstGeom>
          <a:solidFill>
            <a:srgbClr val="0B78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541" y="228600"/>
            <a:ext cx="1087719" cy="1093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5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" y="6281928"/>
            <a:ext cx="8321040" cy="548640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</a:rPr>
              <a:t>Source: The </a:t>
            </a:r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Commonwealth Fund/Kaiser Family Foundation 2015 National Survey of Primary Care Providers.</a:t>
            </a:r>
            <a:endParaRPr lang="en-US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Nurse </a:t>
            </a:r>
            <a:r>
              <a:rPr lang="en-US" sz="2000" dirty="0" smtClean="0">
                <a:latin typeface="Georgia" panose="02040502050405020303" pitchFamily="18" charset="0"/>
              </a:rPr>
              <a:t>Practitioners and Physician Assistants </a:t>
            </a:r>
            <a:br>
              <a:rPr lang="en-US" sz="2000" dirty="0" smtClean="0">
                <a:latin typeface="Georgia" panose="02040502050405020303" pitchFamily="18" charset="0"/>
              </a:rPr>
            </a:br>
            <a:r>
              <a:rPr lang="en-US" sz="2000" dirty="0" smtClean="0">
                <a:latin typeface="Georgia" panose="02040502050405020303" pitchFamily="18" charset="0"/>
              </a:rPr>
              <a:t>Are More Satisfied Than Physicians with Collaboration</a:t>
            </a:r>
            <a:endParaRPr lang="en-US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Text Placeholder 2"/>
          <p:cNvSpPr txBox="1">
            <a:spLocks/>
          </p:cNvSpPr>
          <p:nvPr/>
        </p:nvSpPr>
        <p:spPr>
          <a:xfrm>
            <a:off x="45720" y="1066800"/>
            <a:ext cx="8961120" cy="58477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How satisfied are you with the level of collaboration with other team members </a:t>
            </a:r>
            <a:b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in your medical practice?</a:t>
            </a:r>
            <a:endParaRPr lang="en-US" sz="1600" b="1" kern="0" dirty="0">
              <a:solidFill>
                <a:srgbClr val="000000"/>
              </a:solidFill>
              <a:latin typeface="Cabin" panose="020B0803050202020004" pitchFamily="34" charset="0"/>
              <a:cs typeface="Meta Offc Pro"/>
            </a:endParaRPr>
          </a:p>
        </p:txBody>
      </p:sp>
      <p:graphicFrame>
        <p:nvGraphicFramePr>
          <p:cNvPr id="1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612399"/>
              </p:ext>
            </p:extLst>
          </p:nvPr>
        </p:nvGraphicFramePr>
        <p:xfrm>
          <a:off x="95232" y="2048436"/>
          <a:ext cx="8942387" cy="4047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" y="2557046"/>
            <a:ext cx="1478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AA3607"/>
                </a:solidFill>
                <a:latin typeface="Cabin" panose="020B0803050202020004" pitchFamily="34" charset="0"/>
                <a:cs typeface="Meta Offc Pro"/>
              </a:rPr>
              <a:t>Physicians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" y="4888468"/>
            <a:ext cx="384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AA3607"/>
                </a:solidFill>
                <a:latin typeface="Cabin" panose="020B0803050202020004" pitchFamily="34" charset="0"/>
                <a:cs typeface="Meta Offc Pro"/>
              </a:rPr>
              <a:t>Nurse practitioners/Physician assistants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" y="3505199"/>
            <a:ext cx="1889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with NP/PAs in practice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76200" y="4063425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with no NP/PAs in practice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2990088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543153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All</a:t>
            </a:r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890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KFF">
      <a:dk1>
        <a:srgbClr val="000000"/>
      </a:dk1>
      <a:lt1>
        <a:srgbClr val="FFFFFF"/>
      </a:lt1>
      <a:dk2>
        <a:srgbClr val="E05C26"/>
      </a:dk2>
      <a:lt2>
        <a:srgbClr val="FF8811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with exhibit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with figure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page">
  <a:themeElements>
    <a:clrScheme name="Default KFF theme colors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ADA07A"/>
      </a:hlink>
      <a:folHlink>
        <a:srgbClr val="CDC6AF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2514</TotalTime>
  <Words>55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Blank</vt:lpstr>
      <vt:lpstr>Default with exhibit #</vt:lpstr>
      <vt:lpstr>Default with figure #</vt:lpstr>
      <vt:lpstr>Title page</vt:lpstr>
      <vt:lpstr>Nurse Practitioners and Physician Assistants  Are More Satisfied Than Physicians with Collaboration</vt:lpstr>
    </vt:vector>
  </TitlesOfParts>
  <Company>Kaiser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Care Provider Survey Table 1</dc:title>
  <dc:creator>Symone Jackson</dc:creator>
  <cp:lastModifiedBy>Samantha Mackie</cp:lastModifiedBy>
  <cp:revision>253</cp:revision>
  <cp:lastPrinted>2015-07-23T20:33:21Z</cp:lastPrinted>
  <dcterms:created xsi:type="dcterms:W3CDTF">2015-05-05T23:23:24Z</dcterms:created>
  <dcterms:modified xsi:type="dcterms:W3CDTF">2015-08-06T12:07:52Z</dcterms:modified>
</cp:coreProperties>
</file>