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Rhode Island</c:v>
                </c:pt>
                <c:pt idx="2">
                  <c:v>Maine</c:v>
                </c:pt>
                <c:pt idx="3">
                  <c:v>Vermont</c:v>
                </c:pt>
                <c:pt idx="4">
                  <c:v>Connecticut</c:v>
                </c:pt>
                <c:pt idx="5">
                  <c:v>Pennsylvania</c:v>
                </c:pt>
                <c:pt idx="6">
                  <c:v>Delaware</c:v>
                </c:pt>
                <c:pt idx="7">
                  <c:v>Massachusetts</c:v>
                </c:pt>
                <c:pt idx="8">
                  <c:v>New Jersey</c:v>
                </c:pt>
                <c:pt idx="9">
                  <c:v>New York</c:v>
                </c:pt>
                <c:pt idx="10">
                  <c:v>Illinois</c:v>
                </c:pt>
                <c:pt idx="11">
                  <c:v>Maryland</c:v>
                </c:pt>
                <c:pt idx="12">
                  <c:v>Michigan</c:v>
                </c:pt>
                <c:pt idx="13">
                  <c:v>Hawaii</c:v>
                </c:pt>
                <c:pt idx="14">
                  <c:v>Indiana</c:v>
                </c:pt>
                <c:pt idx="15">
                  <c:v>Arkansas</c:v>
                </c:pt>
                <c:pt idx="16">
                  <c:v>Kentucky</c:v>
                </c:pt>
                <c:pt idx="17">
                  <c:v>Nebraska</c:v>
                </c:pt>
                <c:pt idx="18">
                  <c:v>Alabama</c:v>
                </c:pt>
                <c:pt idx="19">
                  <c:v>Ohio</c:v>
                </c:pt>
                <c:pt idx="20">
                  <c:v>Wisconsin</c:v>
                </c:pt>
                <c:pt idx="21">
                  <c:v>Iowa</c:v>
                </c:pt>
                <c:pt idx="22">
                  <c:v>Oregon</c:v>
                </c:pt>
                <c:pt idx="23">
                  <c:v>South Carolina</c:v>
                </c:pt>
                <c:pt idx="24">
                  <c:v>Kansas</c:v>
                </c:pt>
                <c:pt idx="25">
                  <c:v>North Carolina</c:v>
                </c:pt>
                <c:pt idx="26">
                  <c:v>Tennessee</c:v>
                </c:pt>
                <c:pt idx="27">
                  <c:v>Georgia</c:v>
                </c:pt>
                <c:pt idx="28">
                  <c:v>Colorado</c:v>
                </c:pt>
                <c:pt idx="29">
                  <c:v>Florida</c:v>
                </c:pt>
                <c:pt idx="30">
                  <c:v>Missouri</c:v>
                </c:pt>
                <c:pt idx="31">
                  <c:v>Louisiana</c:v>
                </c:pt>
                <c:pt idx="32">
                  <c:v>Virginia</c:v>
                </c:pt>
                <c:pt idx="33">
                  <c:v>California</c:v>
                </c:pt>
                <c:pt idx="34">
                  <c:v>Arizona</c:v>
                </c:pt>
                <c:pt idx="35">
                  <c:v>Washington</c:v>
                </c:pt>
                <c:pt idx="36">
                  <c:v>District of Columbia</c:v>
                </c:pt>
                <c:pt idx="37">
                  <c:v>Oklahoma</c:v>
                </c:pt>
                <c:pt idx="38">
                  <c:v>West Virginia</c:v>
                </c:pt>
                <c:pt idx="39">
                  <c:v>Texas</c:v>
                </c:pt>
                <c:pt idx="40">
                  <c:v>Mississippi</c:v>
                </c:pt>
                <c:pt idx="41">
                  <c:v>South Dakota</c:v>
                </c:pt>
                <c:pt idx="42">
                  <c:v>Utah</c:v>
                </c:pt>
                <c:pt idx="43">
                  <c:v>New Mexico</c:v>
                </c:pt>
                <c:pt idx="44">
                  <c:v>Minnesota</c:v>
                </c:pt>
                <c:pt idx="45">
                  <c:v>Nevada</c:v>
                </c:pt>
                <c:pt idx="46">
                  <c:v>North Dakota</c:v>
                </c:pt>
                <c:pt idx="47">
                  <c:v>Montana</c:v>
                </c:pt>
                <c:pt idx="48">
                  <c:v>Idaho</c:v>
                </c:pt>
                <c:pt idx="49">
                  <c:v>Wyoming</c:v>
                </c:pt>
                <c:pt idx="50">
                  <c:v>Alaska</c:v>
                </c:pt>
              </c:strCache>
            </c:strRef>
          </c:cat>
          <c:val>
            <c:numRef>
              <c:f>Sheet1!$B$2:$B$52</c:f>
              <c:numCache>
                <c:formatCode>0</c:formatCode>
                <c:ptCount val="51"/>
                <c:pt idx="0">
                  <c:v>91</c:v>
                </c:pt>
                <c:pt idx="1">
                  <c:v>91</c:v>
                </c:pt>
                <c:pt idx="2">
                  <c:v>91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89</c:v>
                </c:pt>
                <c:pt idx="9">
                  <c:v>88</c:v>
                </c:pt>
                <c:pt idx="10">
                  <c:v>87</c:v>
                </c:pt>
                <c:pt idx="11">
                  <c:v>87</c:v>
                </c:pt>
                <c:pt idx="12">
                  <c:v>87</c:v>
                </c:pt>
                <c:pt idx="13">
                  <c:v>87</c:v>
                </c:pt>
                <c:pt idx="14">
                  <c:v>86</c:v>
                </c:pt>
                <c:pt idx="15">
                  <c:v>86</c:v>
                </c:pt>
                <c:pt idx="16">
                  <c:v>86</c:v>
                </c:pt>
                <c:pt idx="17">
                  <c:v>86</c:v>
                </c:pt>
                <c:pt idx="18">
                  <c:v>85</c:v>
                </c:pt>
                <c:pt idx="19">
                  <c:v>85</c:v>
                </c:pt>
                <c:pt idx="20">
                  <c:v>84</c:v>
                </c:pt>
                <c:pt idx="21">
                  <c:v>84</c:v>
                </c:pt>
                <c:pt idx="22">
                  <c:v>84</c:v>
                </c:pt>
                <c:pt idx="23">
                  <c:v>84</c:v>
                </c:pt>
                <c:pt idx="24">
                  <c:v>83</c:v>
                </c:pt>
                <c:pt idx="25">
                  <c:v>83</c:v>
                </c:pt>
                <c:pt idx="26">
                  <c:v>83</c:v>
                </c:pt>
                <c:pt idx="27">
                  <c:v>83</c:v>
                </c:pt>
                <c:pt idx="28">
                  <c:v>83</c:v>
                </c:pt>
                <c:pt idx="29">
                  <c:v>82</c:v>
                </c:pt>
                <c:pt idx="30">
                  <c:v>82</c:v>
                </c:pt>
                <c:pt idx="31">
                  <c:v>82</c:v>
                </c:pt>
                <c:pt idx="32">
                  <c:v>82</c:v>
                </c:pt>
                <c:pt idx="33">
                  <c:v>82</c:v>
                </c:pt>
                <c:pt idx="34">
                  <c:v>81</c:v>
                </c:pt>
                <c:pt idx="35">
                  <c:v>81</c:v>
                </c:pt>
                <c:pt idx="36">
                  <c:v>81</c:v>
                </c:pt>
                <c:pt idx="37">
                  <c:v>81</c:v>
                </c:pt>
                <c:pt idx="38">
                  <c:v>81</c:v>
                </c:pt>
                <c:pt idx="39">
                  <c:v>79</c:v>
                </c:pt>
                <c:pt idx="40">
                  <c:v>78</c:v>
                </c:pt>
                <c:pt idx="41">
                  <c:v>78</c:v>
                </c:pt>
                <c:pt idx="42">
                  <c:v>77</c:v>
                </c:pt>
                <c:pt idx="43">
                  <c:v>77</c:v>
                </c:pt>
                <c:pt idx="44">
                  <c:v>77</c:v>
                </c:pt>
                <c:pt idx="45">
                  <c:v>76</c:v>
                </c:pt>
                <c:pt idx="46">
                  <c:v>75</c:v>
                </c:pt>
                <c:pt idx="47">
                  <c:v>75</c:v>
                </c:pt>
                <c:pt idx="48">
                  <c:v>74</c:v>
                </c:pt>
                <c:pt idx="49">
                  <c:v>71</c:v>
                </c:pt>
                <c:pt idx="50">
                  <c:v>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pPr>
              <a:solidFill>
                <a:schemeClr val="tx2">
                  <a:lumMod val="50000"/>
                </a:schemeClr>
              </a:solidFill>
              <a:ln>
                <a:noFill/>
              </a:ln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Rhode Island</c:v>
                </c:pt>
                <c:pt idx="2">
                  <c:v>Maine</c:v>
                </c:pt>
                <c:pt idx="3">
                  <c:v>Vermont</c:v>
                </c:pt>
                <c:pt idx="4">
                  <c:v>Connecticut</c:v>
                </c:pt>
                <c:pt idx="5">
                  <c:v>Pennsylvania</c:v>
                </c:pt>
                <c:pt idx="6">
                  <c:v>Delaware</c:v>
                </c:pt>
                <c:pt idx="7">
                  <c:v>Massachusetts</c:v>
                </c:pt>
                <c:pt idx="8">
                  <c:v>New Jersey</c:v>
                </c:pt>
                <c:pt idx="9">
                  <c:v>New York</c:v>
                </c:pt>
                <c:pt idx="10">
                  <c:v>Illinois</c:v>
                </c:pt>
                <c:pt idx="11">
                  <c:v>Maryland</c:v>
                </c:pt>
                <c:pt idx="12">
                  <c:v>Michigan</c:v>
                </c:pt>
                <c:pt idx="13">
                  <c:v>Hawaii</c:v>
                </c:pt>
                <c:pt idx="14">
                  <c:v>Indiana</c:v>
                </c:pt>
                <c:pt idx="15">
                  <c:v>Arkansas</c:v>
                </c:pt>
                <c:pt idx="16">
                  <c:v>Kentucky</c:v>
                </c:pt>
                <c:pt idx="17">
                  <c:v>Nebraska</c:v>
                </c:pt>
                <c:pt idx="18">
                  <c:v>Alabama</c:v>
                </c:pt>
                <c:pt idx="19">
                  <c:v>Ohio</c:v>
                </c:pt>
                <c:pt idx="20">
                  <c:v>Wisconsin</c:v>
                </c:pt>
                <c:pt idx="21">
                  <c:v>Iowa</c:v>
                </c:pt>
                <c:pt idx="22">
                  <c:v>Oregon</c:v>
                </c:pt>
                <c:pt idx="23">
                  <c:v>South Carolina</c:v>
                </c:pt>
                <c:pt idx="24">
                  <c:v>Kansas</c:v>
                </c:pt>
                <c:pt idx="25">
                  <c:v>North Carolina</c:v>
                </c:pt>
                <c:pt idx="26">
                  <c:v>Tennessee</c:v>
                </c:pt>
                <c:pt idx="27">
                  <c:v>Georgia</c:v>
                </c:pt>
                <c:pt idx="28">
                  <c:v>Colorado</c:v>
                </c:pt>
                <c:pt idx="29">
                  <c:v>Florida</c:v>
                </c:pt>
                <c:pt idx="30">
                  <c:v>Missouri</c:v>
                </c:pt>
                <c:pt idx="31">
                  <c:v>Louisiana</c:v>
                </c:pt>
                <c:pt idx="32">
                  <c:v>Virginia</c:v>
                </c:pt>
                <c:pt idx="33">
                  <c:v>California</c:v>
                </c:pt>
                <c:pt idx="34">
                  <c:v>Arizona</c:v>
                </c:pt>
                <c:pt idx="35">
                  <c:v>Washington</c:v>
                </c:pt>
                <c:pt idx="36">
                  <c:v>District of Columbia</c:v>
                </c:pt>
                <c:pt idx="37">
                  <c:v>Oklahoma</c:v>
                </c:pt>
                <c:pt idx="38">
                  <c:v>West Virginia</c:v>
                </c:pt>
                <c:pt idx="39">
                  <c:v>Texas</c:v>
                </c:pt>
                <c:pt idx="40">
                  <c:v>Mississippi</c:v>
                </c:pt>
                <c:pt idx="41">
                  <c:v>South Dakota</c:v>
                </c:pt>
                <c:pt idx="42">
                  <c:v>Utah</c:v>
                </c:pt>
                <c:pt idx="43">
                  <c:v>New Mexico</c:v>
                </c:pt>
                <c:pt idx="44">
                  <c:v>Minnesota</c:v>
                </c:pt>
                <c:pt idx="45">
                  <c:v>Nevada</c:v>
                </c:pt>
                <c:pt idx="46">
                  <c:v>North Dakota</c:v>
                </c:pt>
                <c:pt idx="47">
                  <c:v>Montana</c:v>
                </c:pt>
                <c:pt idx="48">
                  <c:v>Idaho</c:v>
                </c:pt>
                <c:pt idx="49">
                  <c:v>Wyoming</c:v>
                </c:pt>
                <c:pt idx="50">
                  <c:v>Alaska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55</c:v>
                </c:pt>
                <c:pt idx="1">
                  <c:v>51</c:v>
                </c:pt>
                <c:pt idx="2">
                  <c:v>61</c:v>
                </c:pt>
                <c:pt idx="3">
                  <c:v>55</c:v>
                </c:pt>
                <c:pt idx="4">
                  <c:v>45</c:v>
                </c:pt>
                <c:pt idx="5">
                  <c:v>58</c:v>
                </c:pt>
                <c:pt idx="6">
                  <c:v>52</c:v>
                </c:pt>
                <c:pt idx="7">
                  <c:v>48</c:v>
                </c:pt>
                <c:pt idx="8">
                  <c:v>41</c:v>
                </c:pt>
                <c:pt idx="9">
                  <c:v>45</c:v>
                </c:pt>
                <c:pt idx="10">
                  <c:v>49</c:v>
                </c:pt>
                <c:pt idx="11">
                  <c:v>47</c:v>
                </c:pt>
                <c:pt idx="12">
                  <c:v>52</c:v>
                </c:pt>
                <c:pt idx="13">
                  <c:v>45</c:v>
                </c:pt>
                <c:pt idx="14">
                  <c:v>50</c:v>
                </c:pt>
                <c:pt idx="15">
                  <c:v>47</c:v>
                </c:pt>
                <c:pt idx="16">
                  <c:v>47</c:v>
                </c:pt>
                <c:pt idx="17">
                  <c:v>49</c:v>
                </c:pt>
                <c:pt idx="18">
                  <c:v>49</c:v>
                </c:pt>
                <c:pt idx="19">
                  <c:v>46</c:v>
                </c:pt>
                <c:pt idx="20">
                  <c:v>48</c:v>
                </c:pt>
                <c:pt idx="21">
                  <c:v>49</c:v>
                </c:pt>
                <c:pt idx="22">
                  <c:v>40</c:v>
                </c:pt>
                <c:pt idx="23">
                  <c:v>45</c:v>
                </c:pt>
                <c:pt idx="24">
                  <c:v>43</c:v>
                </c:pt>
                <c:pt idx="25">
                  <c:v>38</c:v>
                </c:pt>
                <c:pt idx="26">
                  <c:v>46</c:v>
                </c:pt>
                <c:pt idx="27">
                  <c:v>40</c:v>
                </c:pt>
                <c:pt idx="28">
                  <c:v>42</c:v>
                </c:pt>
                <c:pt idx="29">
                  <c:v>38</c:v>
                </c:pt>
                <c:pt idx="30">
                  <c:v>47</c:v>
                </c:pt>
                <c:pt idx="31">
                  <c:v>47</c:v>
                </c:pt>
                <c:pt idx="32">
                  <c:v>44</c:v>
                </c:pt>
                <c:pt idx="33">
                  <c:v>29</c:v>
                </c:pt>
                <c:pt idx="34">
                  <c:v>37</c:v>
                </c:pt>
                <c:pt idx="35">
                  <c:v>42</c:v>
                </c:pt>
                <c:pt idx="36">
                  <c:v>34</c:v>
                </c:pt>
                <c:pt idx="37">
                  <c:v>37</c:v>
                </c:pt>
                <c:pt idx="38">
                  <c:v>39</c:v>
                </c:pt>
                <c:pt idx="39">
                  <c:v>32</c:v>
                </c:pt>
                <c:pt idx="40">
                  <c:v>49</c:v>
                </c:pt>
                <c:pt idx="41">
                  <c:v>52</c:v>
                </c:pt>
                <c:pt idx="42">
                  <c:v>46</c:v>
                </c:pt>
                <c:pt idx="43">
                  <c:v>36</c:v>
                </c:pt>
                <c:pt idx="44">
                  <c:v>46</c:v>
                </c:pt>
                <c:pt idx="45">
                  <c:v>30</c:v>
                </c:pt>
                <c:pt idx="46">
                  <c:v>42</c:v>
                </c:pt>
                <c:pt idx="47">
                  <c:v>44</c:v>
                </c:pt>
                <c:pt idx="48">
                  <c:v>43</c:v>
                </c:pt>
                <c:pt idx="49">
                  <c:v>40</c:v>
                </c:pt>
                <c:pt idx="50">
                  <c:v>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012800"/>
        <c:axId val="164015104"/>
      </c:lineChart>
      <c:catAx>
        <c:axId val="16401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015104"/>
        <c:crosses val="autoZero"/>
        <c:auto val="1"/>
        <c:lblAlgn val="ctr"/>
        <c:lblOffset val="100"/>
        <c:noMultiLvlLbl val="0"/>
      </c:catAx>
      <c:valAx>
        <c:axId val="164015104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6401280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74808622715520201"/>
          <c:y val="2.94117647058823E-2"/>
          <c:w val="0.21887112968153599"/>
          <c:h val="0.11845395244712099"/>
        </c:manualLayout>
      </c:layout>
      <c:overlay val="0"/>
      <c:txPr>
        <a:bodyPr/>
        <a:lstStyle/>
        <a:p>
          <a:pPr>
            <a:defRPr sz="1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D758-13AE-42C0-A8A7-ACFEB0B2A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2000" b="1" dirty="0" smtClean="0">
                <a:latin typeface="+mj-lt"/>
                <a:cs typeface="Arial" pitchFamily="34" charset="0"/>
              </a:rPr>
              <a:t>Insured </a:t>
            </a:r>
            <a:r>
              <a:rPr lang="en-US" sz="2000" b="1" dirty="0" smtClean="0">
                <a:latin typeface="+mj-lt"/>
                <a:cs typeface="Arial" pitchFamily="34" charset="0"/>
              </a:rPr>
              <a:t>Adults More Likely to Have a </a:t>
            </a:r>
            <a:br>
              <a:rPr lang="en-US" sz="2000" b="1" dirty="0" smtClean="0">
                <a:latin typeface="+mj-lt"/>
                <a:cs typeface="Arial" pitchFamily="34" charset="0"/>
              </a:rPr>
            </a:br>
            <a:r>
              <a:rPr lang="en-US" sz="2000" b="1" dirty="0" smtClean="0">
                <a:latin typeface="+mj-lt"/>
                <a:cs typeface="Arial" pitchFamily="34" charset="0"/>
              </a:rPr>
              <a:t>Usual Source</a:t>
            </a:r>
            <a:r>
              <a:rPr lang="en-US" sz="2000" b="1" dirty="0">
                <a:latin typeface="+mj-lt"/>
                <a:cs typeface="Arial" pitchFamily="34" charset="0"/>
              </a:rPr>
              <a:t> </a:t>
            </a:r>
            <a:r>
              <a:rPr lang="en-US" sz="2000" b="1" dirty="0" smtClean="0">
                <a:latin typeface="+mj-lt"/>
                <a:cs typeface="Arial" pitchFamily="34" charset="0"/>
              </a:rPr>
              <a:t>of Care, 2012</a:t>
            </a:r>
            <a:endParaRPr lang="en-US" sz="2000" b="1" dirty="0">
              <a:latin typeface="+mj-lt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867434"/>
              </p:ext>
            </p:extLst>
          </p:nvPr>
        </p:nvGraphicFramePr>
        <p:xfrm>
          <a:off x="253144" y="1143000"/>
          <a:ext cx="8702966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" y="6565392"/>
            <a:ext cx="47548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Data source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2012 Behavioral Risk Factor Surveillance System (BRFSS).</a:t>
            </a:r>
            <a:endParaRPr lang="en-US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888" y="990600"/>
            <a:ext cx="6493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/>
              </a:rPr>
              <a:t>Percent of adults under age 65 with a usual source of care</a:t>
            </a:r>
            <a:endParaRPr lang="en-US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25" y="5943600"/>
            <a:ext cx="8219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9512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Insured Adults More Likely to Have a  Usual Source of Care, 2012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421</cp:revision>
  <cp:lastPrinted>2014-03-26T20:05:01Z</cp:lastPrinted>
  <dcterms:created xsi:type="dcterms:W3CDTF">2013-04-30T16:52:06Z</dcterms:created>
  <dcterms:modified xsi:type="dcterms:W3CDTF">2014-07-17T18:39:27Z</dcterms:modified>
</cp:coreProperties>
</file>