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22613350201805E-2"/>
          <c:y val="0.142971865358935"/>
          <c:w val="0.92718137236954701"/>
          <c:h val="0.76921112072787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Below 200% FPL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2"/>
                <c:pt idx="0">
                  <c:v>40.030299999999997</c:v>
                </c:pt>
                <c:pt idx="1">
                  <c:v>47.737099999999998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200%–399% FPL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2"/>
                <c:pt idx="0">
                  <c:v>49.488799999999998</c:v>
                </c:pt>
                <c:pt idx="1">
                  <c:v>55.323900000000002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400% FPL or more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2"/>
                <c:pt idx="0">
                  <c:v>63</c:v>
                </c:pt>
                <c:pt idx="1">
                  <c:v>63.920900000000003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584448"/>
        <c:axId val="184606720"/>
      </c:barChart>
      <c:catAx>
        <c:axId val="18458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84606720"/>
        <c:crosses val="autoZero"/>
        <c:auto val="1"/>
        <c:lblAlgn val="ctr"/>
        <c:lblOffset val="100"/>
        <c:noMultiLvlLbl val="0"/>
      </c:catAx>
      <c:valAx>
        <c:axId val="184606720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84584448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7.5347126836436407E-2"/>
          <c:y val="0.13949010625337099"/>
          <c:w val="0.87267130407916405"/>
          <c:h val="8.5067947281494694E-2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D758-13AE-42C0-A8A7-ACFEB0B2A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340777"/>
              </p:ext>
            </p:extLst>
          </p:nvPr>
        </p:nvGraphicFramePr>
        <p:xfrm>
          <a:off x="347472" y="914400"/>
          <a:ext cx="8467078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Percent </a:t>
            </a:r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of Older Adults Who Received Recommended Preventive Care, by Income and Insurance, 2012</a:t>
            </a:r>
            <a:endParaRPr lang="en-US" sz="2000" b="1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683" y="990600"/>
            <a:ext cx="6493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/>
              </a:rPr>
              <a:t>Percent of adults ages 50 to 64</a:t>
            </a:r>
            <a:endParaRPr lang="en-US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" y="6217920"/>
            <a:ext cx="8240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Notes: FPL = federal poverty level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Recommended 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care includes 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receipt </a:t>
            </a:r>
            <a:r>
              <a:rPr lang="en-US" sz="1100" dirty="0">
                <a:solidFill>
                  <a:srgbClr val="000000"/>
                </a:solidFill>
              </a:rPr>
              <a:t>of </a:t>
            </a:r>
            <a:r>
              <a:rPr lang="en-US" sz="1100" dirty="0" smtClean="0">
                <a:solidFill>
                  <a:srgbClr val="000000"/>
                </a:solidFill>
              </a:rPr>
              <a:t>all of the </a:t>
            </a:r>
            <a:r>
              <a:rPr lang="en-US" sz="1100" dirty="0">
                <a:solidFill>
                  <a:srgbClr val="000000"/>
                </a:solidFill>
              </a:rPr>
              <a:t>following within a specific time frame given their age and sex: screenings for colon, breast, and cervical cancer, and flu shots</a:t>
            </a:r>
            <a:r>
              <a:rPr lang="en-US" sz="1100" dirty="0" smtClean="0">
                <a:solidFill>
                  <a:srgbClr val="000000"/>
                </a:solidFill>
              </a:rPr>
              <a:t>.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 source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Behavioral Risk Factor Surveillance System (BRFSS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100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25" y="5943600"/>
            <a:ext cx="8219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9513</TotalTime>
  <Words>78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425</cp:revision>
  <cp:lastPrinted>2014-03-26T20:05:01Z</cp:lastPrinted>
  <dcterms:created xsi:type="dcterms:W3CDTF">2013-04-30T16:52:06Z</dcterms:created>
  <dcterms:modified xsi:type="dcterms:W3CDTF">2014-07-17T18:39:54Z</dcterms:modified>
</cp:coreProperties>
</file>