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629511907341799E-2"/>
          <c:y val="0.13576779129656999"/>
          <c:w val="0.93019769317826095"/>
          <c:h val="0.76989050196850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Below 200% FPL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All</c:v>
                </c:pt>
                <c:pt idx="1">
                  <c:v>Insured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2"/>
                <c:pt idx="0">
                  <c:v>34</c:v>
                </c:pt>
                <c:pt idx="1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200%–399% FPL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All</c:v>
                </c:pt>
                <c:pt idx="1">
                  <c:v>Insured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2"/>
                <c:pt idx="0">
                  <c:v>21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400% FPL or more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All</c:v>
                </c:pt>
                <c:pt idx="1">
                  <c:v>Insured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2"/>
                <c:pt idx="0">
                  <c:v>7</c:v>
                </c:pt>
                <c:pt idx="1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0159104"/>
        <c:axId val="190169088"/>
      </c:barChart>
      <c:catAx>
        <c:axId val="19015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0169088"/>
        <c:crosses val="autoZero"/>
        <c:auto val="1"/>
        <c:lblAlgn val="ctr"/>
        <c:lblOffset val="100"/>
        <c:noMultiLvlLbl val="0"/>
      </c:catAx>
      <c:valAx>
        <c:axId val="190169088"/>
        <c:scaling>
          <c:orientation val="minMax"/>
          <c:max val="6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015910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7.6119455408123399E-2"/>
          <c:y val="9.375E-2"/>
          <c:w val="0.90517563054404104"/>
          <c:h val="9.2958907480314906E-2"/>
        </c:manualLayout>
      </c:layout>
      <c:overlay val="0"/>
      <c:txPr>
        <a:bodyPr/>
        <a:lstStyle/>
        <a:p>
          <a:pPr>
            <a:defRPr sz="16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0D758-13AE-42C0-A8A7-ACFEB0B2A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33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6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5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6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0">
            <a:no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Percent </a:t>
            </a:r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of Adults Under Age 65 </a:t>
            </a:r>
            <a:r>
              <a:rPr lang="en-US" sz="2000" b="1" dirty="0" smtClean="0">
                <a:latin typeface="+mj-lt"/>
                <a:cs typeface="Arial" pitchFamily="34" charset="0"/>
              </a:rPr>
              <a:t>Who Went Without Care Because of Cost, by Income and Insurance, 2012</a:t>
            </a:r>
            <a:endParaRPr lang="en-US" sz="2000" b="1" dirty="0">
              <a:latin typeface="+mj-lt"/>
              <a:cs typeface="Arial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849184"/>
              </p:ext>
            </p:extLst>
          </p:nvPr>
        </p:nvGraphicFramePr>
        <p:xfrm>
          <a:off x="212483" y="1280160"/>
          <a:ext cx="8626717" cy="496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" y="6400800"/>
            <a:ext cx="89315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Note: FPL = federal poverty level.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Data source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2012 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Behavioral Risk Factor Surveillance System (BRFSS</a:t>
            </a:r>
            <a:r>
              <a:rPr lang="en-US" sz="1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" y="118872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Arial"/>
                <a:cs typeface="Arial"/>
              </a:rPr>
              <a:t>Percent</a:t>
            </a:r>
            <a:endParaRPr lang="en-US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625" y="5943600"/>
            <a:ext cx="82193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9513</TotalTime>
  <Words>42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Percent of Adults Under Age 65 Who Went Without Care Because of Cost, by Income and Insurance, 2012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426</cp:revision>
  <cp:lastPrinted>2014-03-26T20:05:01Z</cp:lastPrinted>
  <dcterms:created xsi:type="dcterms:W3CDTF">2013-04-30T16:52:06Z</dcterms:created>
  <dcterms:modified xsi:type="dcterms:W3CDTF">2014-07-17T18:40:00Z</dcterms:modified>
</cp:coreProperties>
</file>