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AE678-17A3-4C36-BCA9-F116EC02B9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7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6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97412B-2627-4B51-BC9B-90E502A523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D121E1-9BFD-4826-BA05-9A17ED0F2F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14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6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5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11" b="25050"/>
          <a:stretch/>
        </p:blipFill>
        <p:spPr>
          <a:xfrm>
            <a:off x="0" y="1295400"/>
            <a:ext cx="9144000" cy="3429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09217"/>
              </p:ext>
            </p:extLst>
          </p:nvPr>
        </p:nvGraphicFramePr>
        <p:xfrm>
          <a:off x="1738634" y="4876800"/>
          <a:ext cx="2452366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2366"/>
              </a:tblGrid>
              <a:tr h="259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57%–68% (16 states + D.C.)</a:t>
                      </a:r>
                      <a:endParaRPr lang="en-US" sz="14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53%–56% (9 states)</a:t>
                      </a:r>
                      <a:endParaRPr lang="en-US" sz="14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50%</a:t>
                      </a:r>
                      <a:r>
                        <a:rPr lang="en-US" sz="1400" baseline="0" dirty="0" smtClean="0"/>
                        <a:t>–52% (11 states)</a:t>
                      </a:r>
                      <a:endParaRPr lang="en-US" sz="14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44%–49% (14 states)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1524000" y="4953000"/>
            <a:ext cx="182880" cy="1828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24000" y="5257800"/>
            <a:ext cx="182880" cy="182880"/>
          </a:xfrm>
          <a:prstGeom prst="ellipse">
            <a:avLst/>
          </a:prstGeom>
          <a:solidFill>
            <a:srgbClr val="BDD7E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0" y="5562600"/>
            <a:ext cx="182880" cy="182880"/>
          </a:xfrm>
          <a:prstGeom prst="ellipse">
            <a:avLst/>
          </a:prstGeom>
          <a:solidFill>
            <a:srgbClr val="16436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000" y="5867400"/>
            <a:ext cx="182880" cy="182880"/>
          </a:xfrm>
          <a:prstGeom prst="ellipse">
            <a:avLst/>
          </a:prstGeom>
          <a:solidFill>
            <a:srgbClr val="0A1E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/>
              </a:rPr>
              <a:t>Percent </a:t>
            </a:r>
            <a:r>
              <a:rPr lang="en-US" sz="2000" b="1" dirty="0">
                <a:solidFill>
                  <a:prstClr val="black"/>
                </a:solidFill>
                <a:latin typeface="+mj-lt"/>
                <a:cs typeface="Arial"/>
              </a:rPr>
              <a:t>of </a:t>
            </a:r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/>
              </a:rPr>
              <a:t>Older Adults Who Received Recommended Preventive Care, by Insurance, 2012</a:t>
            </a:r>
            <a:endParaRPr lang="en-US" sz="2000" b="1" dirty="0">
              <a:solidFill>
                <a:prstClr val="black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956846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Adults Ages 50 to 64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1600" y="956846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Insured Adults Ages 50 to 64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49999"/>
              </p:ext>
            </p:extLst>
          </p:nvPr>
        </p:nvGraphicFramePr>
        <p:xfrm>
          <a:off x="6082034" y="4876800"/>
          <a:ext cx="2452365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2365"/>
              </a:tblGrid>
              <a:tr h="259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57%–69% (29 states + D.C.)</a:t>
                      </a:r>
                      <a:endParaRPr lang="en-US" sz="14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53%–56% (10 states)</a:t>
                      </a:r>
                      <a:endParaRPr lang="en-US" sz="14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50%</a:t>
                      </a:r>
                      <a:r>
                        <a:rPr lang="en-US" sz="1400" baseline="0" dirty="0" smtClean="0"/>
                        <a:t>–52% (8 states)</a:t>
                      </a:r>
                      <a:endParaRPr lang="en-US" sz="14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47%–48% (3 states)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5867400" y="4953000"/>
            <a:ext cx="182880" cy="1828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67400" y="5257800"/>
            <a:ext cx="182880" cy="182880"/>
          </a:xfrm>
          <a:prstGeom prst="ellipse">
            <a:avLst/>
          </a:prstGeom>
          <a:solidFill>
            <a:srgbClr val="BDD7E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67400" y="5562600"/>
            <a:ext cx="182880" cy="182880"/>
          </a:xfrm>
          <a:prstGeom prst="ellipse">
            <a:avLst/>
          </a:prstGeom>
          <a:solidFill>
            <a:srgbClr val="16436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867400" y="5867400"/>
            <a:ext cx="182880" cy="182880"/>
          </a:xfrm>
          <a:prstGeom prst="ellipse">
            <a:avLst/>
          </a:prstGeom>
          <a:solidFill>
            <a:srgbClr val="0A1E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" y="6217920"/>
            <a:ext cx="8240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Note: Recommended care includes receipt of 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1100" dirty="0" smtClean="0">
                <a:solidFill>
                  <a:srgbClr val="000000"/>
                </a:solidFill>
              </a:rPr>
              <a:t>of </a:t>
            </a:r>
            <a:r>
              <a:rPr lang="en-US" sz="1100" dirty="0">
                <a:solidFill>
                  <a:srgbClr val="000000"/>
                </a:solidFill>
              </a:rPr>
              <a:t>the following within a specific time frame given their age and sex: screenings for colon, breast, and cervical cancer, and flu </a:t>
            </a:r>
            <a:r>
              <a:rPr lang="en-US" sz="1100" dirty="0" smtClean="0">
                <a:solidFill>
                  <a:srgbClr val="000000"/>
                </a:solidFill>
              </a:rPr>
              <a:t>shots.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Data source: 2012 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Behavioral Risk Factor Surveillance System (BRFSS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25" y="5943600"/>
            <a:ext cx="82193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9513</TotalTime>
  <Words>143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427</cp:revision>
  <cp:lastPrinted>2014-03-26T20:05:01Z</cp:lastPrinted>
  <dcterms:created xsi:type="dcterms:W3CDTF">2013-04-30T16:52:06Z</dcterms:created>
  <dcterms:modified xsi:type="dcterms:W3CDTF">2014-07-17T18:40:13Z</dcterms:modified>
</cp:coreProperties>
</file>