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10972800" cy="8229600" type="B4JIS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693"/>
  </p:normalViewPr>
  <p:slideViewPr>
    <p:cSldViewPr snapToGrid="0">
      <p:cViewPr varScale="1">
        <p:scale>
          <a:sx n="92" d="100"/>
          <a:sy n="92" d="100"/>
        </p:scale>
        <p:origin x="1692" y="96"/>
      </p:cViewPr>
      <p:guideLst>
        <p:guide orient="horz" pos="259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5B25F0EC-DD2F-3B44-A293-1F68E987FAE6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35E17348-1867-5342-AAE9-93197567E3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5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Lato" charset="0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Lato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Lato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Lato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Lato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17348-1867-5342-AAE9-93197567E3D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2400" y="609600"/>
            <a:ext cx="10668000" cy="762000"/>
          </a:xfrm>
        </p:spPr>
        <p:txBody>
          <a:bodyPr>
            <a:normAutofit/>
          </a:bodyPr>
          <a:lstStyle>
            <a:lvl1pPr>
              <a:defRPr sz="3200" b="0" i="0">
                <a:solidFill>
                  <a:schemeClr val="accent5"/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152400" y="7391400"/>
            <a:ext cx="10668000" cy="762000"/>
          </a:xfrm>
          <a:prstGeom prst="rect">
            <a:avLst/>
          </a:prstGeom>
        </p:spPr>
        <p:txBody>
          <a:bodyPr lIns="0" tIns="0" anchor="b"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152400" y="228600"/>
            <a:ext cx="10668000" cy="304800"/>
          </a:xfrm>
          <a:prstGeom prst="rect">
            <a:avLst/>
          </a:prstGeom>
        </p:spPr>
        <p:txBody>
          <a:bodyPr lIns="0" bIns="0" anchor="b"/>
          <a:lstStyle>
            <a:lvl1pPr>
              <a:defRPr sz="1600" b="1" i="0">
                <a:latin typeface="Lato" charset="0"/>
                <a:ea typeface="Lato" charset="0"/>
                <a:cs typeface="Lato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17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9728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 dirty="0">
              <a:latin typeface="Lato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10789920" cy="762000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2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1097280" rtl="0" eaLnBrk="1" latinLnBrk="0" hangingPunct="1">
        <a:spcBef>
          <a:spcPct val="0"/>
        </a:spcBef>
        <a:buNone/>
        <a:defRPr sz="28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1pPr>
    </p:titleStyle>
    <p:bodyStyle>
      <a:lvl1pPr marL="0" indent="0" algn="l" defTabSz="1097280" rtl="0" eaLnBrk="1" latinLnBrk="0" hangingPunct="1">
        <a:spcBef>
          <a:spcPct val="20000"/>
        </a:spcBef>
        <a:buFontTx/>
        <a:buNone/>
        <a:defRPr sz="12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1pPr>
      <a:lvl2pPr marL="548640" indent="0" algn="l" defTabSz="1097280" rtl="0" eaLnBrk="1" latinLnBrk="0" hangingPunct="1">
        <a:spcBef>
          <a:spcPct val="20000"/>
        </a:spcBef>
        <a:buFontTx/>
        <a:buNone/>
        <a:defRPr sz="14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2pPr>
      <a:lvl3pPr marL="1097280" indent="0" algn="l" defTabSz="1097280" rtl="0" eaLnBrk="1" latinLnBrk="0" hangingPunct="1">
        <a:spcBef>
          <a:spcPct val="20000"/>
        </a:spcBef>
        <a:buFontTx/>
        <a:buNone/>
        <a:defRPr sz="120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3pPr>
      <a:lvl4pPr marL="1645920" indent="0" algn="l" defTabSz="1097280" rtl="0" eaLnBrk="1" latinLnBrk="0" hangingPunct="1">
        <a:spcBef>
          <a:spcPct val="20000"/>
        </a:spcBef>
        <a:buFontTx/>
        <a:buNone/>
        <a:defRPr sz="105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4pPr>
      <a:lvl5pPr marL="2194560" indent="0" algn="l" defTabSz="1097280" rtl="0" eaLnBrk="1" latinLnBrk="0" hangingPunct="1">
        <a:spcBef>
          <a:spcPct val="20000"/>
        </a:spcBef>
        <a:buFontTx/>
        <a:buNone/>
        <a:defRPr sz="1050" kern="1200">
          <a:solidFill>
            <a:schemeClr val="accent5"/>
          </a:solidFill>
          <a:latin typeface="Lato" charset="0"/>
          <a:ea typeface="Lato" charset="0"/>
          <a:cs typeface="Lato" charset="0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36203" y="1364494"/>
            <a:ext cx="8906980" cy="5828025"/>
            <a:chOff x="5157992" y="1665629"/>
            <a:chExt cx="2936367" cy="19191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5379188" y="1665629"/>
              <a:ext cx="365958" cy="271518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925595" y="2621841"/>
              <a:ext cx="384509" cy="394627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6068941" y="2696045"/>
              <a:ext cx="762272" cy="752153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5613602" y="2574620"/>
              <a:ext cx="369330" cy="435102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239212" y="2105790"/>
              <a:ext cx="433415" cy="750467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6303358" y="2660630"/>
              <a:ext cx="473890" cy="254654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6364070" y="2454884"/>
              <a:ext cx="401373" cy="222611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6279748" y="2242392"/>
              <a:ext cx="446907" cy="225984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293239" y="2040019"/>
              <a:ext cx="384509" cy="256340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5922222" y="2058569"/>
              <a:ext cx="386195" cy="318738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6313477" y="1829213"/>
              <a:ext cx="359212" cy="231044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5982934" y="2348638"/>
              <a:ext cx="401373" cy="315365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5716476" y="2235646"/>
              <a:ext cx="308619" cy="38619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5428094" y="2164816"/>
              <a:ext cx="354153" cy="536288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5278001" y="1830900"/>
              <a:ext cx="440161" cy="372704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637212" y="1731400"/>
              <a:ext cx="325483" cy="532915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5775501" y="1743205"/>
              <a:ext cx="558212" cy="360899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7897045" y="1787053"/>
              <a:ext cx="197314" cy="315365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7517596" y="2002918"/>
              <a:ext cx="408119" cy="300187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7792486" y="1982680"/>
              <a:ext cx="94441" cy="17033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7866689" y="1960756"/>
              <a:ext cx="84322" cy="18719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7834648" y="2188426"/>
              <a:ext cx="94441" cy="86009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chemeClr val="accent1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7918970" y="2179993"/>
              <a:ext cx="40475" cy="52280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7834648" y="2119281"/>
              <a:ext cx="183822" cy="92755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7976309" y="2205290"/>
              <a:ext cx="16864" cy="1180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7763817" y="2269376"/>
              <a:ext cx="70830" cy="15852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7750326" y="2378994"/>
              <a:ext cx="55652" cy="910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7480495" y="2227213"/>
              <a:ext cx="317051" cy="205746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7183681" y="3051885"/>
              <a:ext cx="490754" cy="384509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6802545" y="2950697"/>
              <a:ext cx="306933" cy="271518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6765443" y="2707850"/>
              <a:ext cx="274890" cy="247908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7011664" y="2657257"/>
              <a:ext cx="465458" cy="151779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7342207" y="2606663"/>
              <a:ext cx="465458" cy="205746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7274749" y="2775308"/>
              <a:ext cx="286695" cy="308620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  <a:latin typeface="Roboto Light"/>
              </a:endParaRPr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7369190" y="2432960"/>
              <a:ext cx="418238" cy="234416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7406291" y="2750011"/>
              <a:ext cx="269831" cy="209119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7128028" y="2788799"/>
              <a:ext cx="212492" cy="340661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6942519" y="2800604"/>
              <a:ext cx="195628" cy="342348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7559758" y="2387426"/>
              <a:ext cx="242848" cy="177077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7411350" y="2367189"/>
              <a:ext cx="249594" cy="246221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7045393" y="2498731"/>
              <a:ext cx="398000" cy="205746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6706417" y="2426214"/>
              <a:ext cx="362585" cy="315365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6642332" y="1820781"/>
              <a:ext cx="350780" cy="408119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63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6964444" y="1940519"/>
              <a:ext cx="409805" cy="38619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6848079" y="1986053"/>
              <a:ext cx="286695" cy="305247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7268003" y="2274434"/>
              <a:ext cx="229357" cy="263085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7119596" y="2319969"/>
              <a:ext cx="168644" cy="290068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6929028" y="2282867"/>
              <a:ext cx="217551" cy="381136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6662570" y="2198544"/>
              <a:ext cx="330543" cy="242848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grpFill/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5157992" y="3013096"/>
              <a:ext cx="735560" cy="571704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solidFill>
              <a:schemeClr val="accent1"/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Roboto Light"/>
              </a:endParaRP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5957637" y="3282926"/>
              <a:ext cx="448593" cy="285010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Roboto Ligh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4743"/>
            <a:ext cx="10668000" cy="762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First </a:t>
            </a:r>
            <a:r>
              <a:rPr lang="en-US" sz="2400" b="1" dirty="0"/>
              <a:t>Year in </a:t>
            </a:r>
            <a:r>
              <a:rPr lang="en-US" sz="2400" b="1" dirty="0" smtClean="0"/>
              <a:t>Which </a:t>
            </a:r>
            <a:r>
              <a:rPr lang="en-US" sz="2400" b="1" dirty="0"/>
              <a:t>at </a:t>
            </a:r>
            <a:r>
              <a:rPr lang="en-US" sz="2400" b="1" dirty="0" smtClean="0"/>
              <a:t>Least </a:t>
            </a:r>
            <a:r>
              <a:rPr lang="en-US" sz="2400" b="1" dirty="0"/>
              <a:t>50 Percent of Workers with Employer Coverage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Are </a:t>
            </a:r>
            <a:r>
              <a:rPr lang="en-US" sz="2400" b="1" dirty="0"/>
              <a:t>Affected by the Cadillac Tax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152400" y="7391400"/>
            <a:ext cx="8403643" cy="7620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Authors’ </a:t>
            </a:r>
            <a:r>
              <a:rPr lang="en-US" dirty="0"/>
              <a:t>estimates based on data from the Medical Expenditure Panel </a:t>
            </a:r>
            <a:r>
              <a:rPr lang="en-US" dirty="0" smtClean="0"/>
              <a:t>Survey-Insurance Component (MEPS-IC).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169133" y="1333540"/>
            <a:ext cx="1386047" cy="1345473"/>
            <a:chOff x="9347857" y="1230685"/>
            <a:chExt cx="1386047" cy="1345473"/>
          </a:xfrm>
        </p:grpSpPr>
        <p:sp>
          <p:nvSpPr>
            <p:cNvPr id="61" name="Text Placeholder 3"/>
            <p:cNvSpPr txBox="1">
              <a:spLocks/>
            </p:cNvSpPr>
            <p:nvPr/>
          </p:nvSpPr>
          <p:spPr>
            <a:xfrm>
              <a:off x="9602790" y="1230685"/>
              <a:ext cx="1131114" cy="1270467"/>
            </a:xfrm>
            <a:prstGeom prst="rect">
              <a:avLst/>
            </a:prstGeom>
          </p:spPr>
          <p:txBody>
            <a:bodyPr lIns="0" tIns="0" rIns="0" bIns="0" anchor="t"/>
            <a:lstStyle>
              <a:lvl1pPr marL="0" indent="0" algn="l" defTabSz="1097280" rtl="0" eaLnBrk="1" latinLnBrk="0" hangingPunct="1">
                <a:spcBef>
                  <a:spcPct val="20000"/>
                </a:spcBef>
                <a:buFontTx/>
                <a:buNone/>
                <a:defRPr sz="1400" kern="120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defRPr>
              </a:lvl1pPr>
              <a:lvl2pPr marL="548640" indent="0" algn="l" defTabSz="1097280" rtl="0" eaLnBrk="1" latinLnBrk="0" hangingPunct="1">
                <a:spcBef>
                  <a:spcPct val="20000"/>
                </a:spcBef>
                <a:buFontTx/>
                <a:buNone/>
                <a:defRPr sz="1400" kern="120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defRPr>
              </a:lvl2pPr>
              <a:lvl3pPr marL="1097280" indent="0" algn="l" defTabSz="1097280" rtl="0" eaLnBrk="1" latinLnBrk="0" hangingPunct="1">
                <a:spcBef>
                  <a:spcPct val="20000"/>
                </a:spcBef>
                <a:buFontTx/>
                <a:buNone/>
                <a:defRPr sz="1200" kern="120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defRPr>
              </a:lvl3pPr>
              <a:lvl4pPr marL="1645920" indent="0" algn="l" defTabSz="1097280" rtl="0" eaLnBrk="1" latinLnBrk="0" hangingPunct="1">
                <a:spcBef>
                  <a:spcPct val="20000"/>
                </a:spcBef>
                <a:buFontTx/>
                <a:buNone/>
                <a:defRPr sz="1050" kern="120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defRPr>
              </a:lvl4pPr>
              <a:lvl5pPr marL="2194560" indent="0" algn="l" defTabSz="1097280" rtl="0" eaLnBrk="1" latinLnBrk="0" hangingPunct="1">
                <a:spcBef>
                  <a:spcPct val="20000"/>
                </a:spcBef>
                <a:buFontTx/>
                <a:buNone/>
                <a:defRPr sz="1050" kern="120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defRPr>
              </a:lvl5pPr>
              <a:lvl6pPr marL="3017520" indent="-274320" algn="l" defTabSz="109728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66160" indent="-274320" algn="l" defTabSz="109728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14800" indent="-274320" algn="l" defTabSz="109728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663440" indent="-274320" algn="l" defTabSz="109728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dirty="0" smtClean="0"/>
                <a:t>Before 2032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/>
                <a:t>2032–2034</a:t>
              </a:r>
              <a:endParaRPr lang="en-US" dirty="0"/>
            </a:p>
            <a:p>
              <a:pPr>
                <a:lnSpc>
                  <a:spcPct val="150000"/>
                </a:lnSpc>
              </a:pPr>
              <a:r>
                <a:rPr lang="en-US" dirty="0" smtClean="0"/>
                <a:t>2035–2037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/>
                <a:t>After 2037</a:t>
              </a:r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9347857" y="1344766"/>
              <a:ext cx="173736" cy="1737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9347857" y="1697318"/>
              <a:ext cx="173736" cy="1737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9347857" y="2049870"/>
              <a:ext cx="173736" cy="1737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9347857" y="2402422"/>
              <a:ext cx="173736" cy="17373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0" y="8202168"/>
            <a:ext cx="1097280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 dirty="0">
              <a:latin typeface="Lato" charset="0"/>
            </a:endParaRPr>
          </a:p>
        </p:txBody>
      </p:sp>
      <p:pic>
        <p:nvPicPr>
          <p:cNvPr id="71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486" y="7439602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114794"/>
      </p:ext>
    </p:extLst>
  </p:cSld>
  <p:clrMapOvr>
    <a:masterClrMapping/>
  </p:clrMapOvr>
</p:sld>
</file>

<file path=ppt/theme/theme1.xml><?xml version="1.0" encoding="utf-8"?>
<a:theme xmlns:a="http://schemas.openxmlformats.org/drawingml/2006/main" name="CMWF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WF" id="{A6B284E5-2A9F-DD47-923B-93E6C8CAA7D1}" vid="{3F1EE464-E524-BC4F-964F-9C4BD11714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</Template>
  <TotalTime>1087</TotalTime>
  <Words>39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Lato</vt:lpstr>
      <vt:lpstr>Lato Light</vt:lpstr>
      <vt:lpstr>Roboto Light</vt:lpstr>
      <vt:lpstr>CMWF</vt:lpstr>
      <vt:lpstr>First Year in Which at Least 50 Percent of Workers with Employer Coverage  Are Affected by the Cadillac Tax</vt:lpstr>
    </vt:vector>
  </TitlesOfParts>
  <Company>NORC at the University of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 Change in Various Cost-Sharing Measures, 2014-2015, for Plans Offered on the Individual Marketplaces</dc:title>
  <dc:creator>NORC</dc:creator>
  <cp:lastModifiedBy>Samantha Mackie</cp:lastModifiedBy>
  <cp:revision>90</cp:revision>
  <cp:lastPrinted>2015-12-15T15:11:05Z</cp:lastPrinted>
  <dcterms:created xsi:type="dcterms:W3CDTF">2015-05-12T22:06:18Z</dcterms:created>
  <dcterms:modified xsi:type="dcterms:W3CDTF">2015-12-18T13:11:41Z</dcterms:modified>
</cp:coreProperties>
</file>