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89" r:id="rId5"/>
  </p:sldIdLst>
  <p:sldSz cx="9144000" cy="6858000" type="screen4x3"/>
  <p:notesSz cx="6858000" cy="9418638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" userDrawn="1">
          <p15:clr>
            <a:srgbClr val="A4A3A4"/>
          </p15:clr>
        </p15:guide>
        <p15:guide id="2" pos="24" userDrawn="1">
          <p15:clr>
            <a:srgbClr val="A4A3A4"/>
          </p15:clr>
        </p15:guide>
        <p15:guide id="3" orient="horz" pos="4296" userDrawn="1">
          <p15:clr>
            <a:srgbClr val="A4A3A4"/>
          </p15:clr>
        </p15:guide>
        <p15:guide id="4" pos="2184" userDrawn="1">
          <p15:clr>
            <a:srgbClr val="A4A3A4"/>
          </p15:clr>
        </p15:guide>
        <p15:guide id="5" pos="5712" userDrawn="1">
          <p15:clr>
            <a:srgbClr val="A4A3A4"/>
          </p15:clr>
        </p15:guide>
        <p15:guide id="8" orient="horz" pos="3648" userDrawn="1">
          <p15:clr>
            <a:srgbClr val="A4A3A4"/>
          </p15:clr>
        </p15:guide>
        <p15:guide id="9" pos="120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cob Lippa" initials="JL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5AAF"/>
    <a:srgbClr val="2BA954"/>
    <a:srgbClr val="58BDCD"/>
    <a:srgbClr val="145028"/>
    <a:srgbClr val="BCEECD"/>
    <a:srgbClr val="2C8594"/>
    <a:srgbClr val="B5E2E9"/>
    <a:srgbClr val="FAB584"/>
    <a:srgbClr val="A93923"/>
    <a:srgbClr val="F474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39" autoAdjust="0"/>
    <p:restoredTop sz="92968" autoAdjust="0"/>
  </p:normalViewPr>
  <p:slideViewPr>
    <p:cSldViewPr>
      <p:cViewPr varScale="1">
        <p:scale>
          <a:sx n="104" d="100"/>
          <a:sy n="104" d="100"/>
        </p:scale>
        <p:origin x="1134" y="102"/>
      </p:cViewPr>
      <p:guideLst>
        <p:guide orient="horz" pos="72"/>
        <p:guide pos="24"/>
        <p:guide orient="horz" pos="4296"/>
        <p:guide pos="2184"/>
        <p:guide pos="5712"/>
        <p:guide orient="horz" pos="3648"/>
        <p:guide pos="1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c:spPr>
          <c:invertIfNegative val="0"/>
          <c:cat>
            <c:strRef>
              <c:f>Sheet1!$A$2:$A$52</c:f>
              <c:strCache>
                <c:ptCount val="51"/>
                <c:pt idx="0">
                  <c:v>Hawaii</c:v>
                </c:pt>
                <c:pt idx="1">
                  <c:v>Alabama</c:v>
                </c:pt>
                <c:pt idx="2">
                  <c:v>Nevada</c:v>
                </c:pt>
                <c:pt idx="3">
                  <c:v>District of Columbia</c:v>
                </c:pt>
                <c:pt idx="4">
                  <c:v>Maryland</c:v>
                </c:pt>
                <c:pt idx="5">
                  <c:v>Virginia</c:v>
                </c:pt>
                <c:pt idx="6">
                  <c:v>Delaware</c:v>
                </c:pt>
                <c:pt idx="7">
                  <c:v>Massachusetts</c:v>
                </c:pt>
                <c:pt idx="8">
                  <c:v>Pennsylvania</c:v>
                </c:pt>
                <c:pt idx="9">
                  <c:v>Arkansas</c:v>
                </c:pt>
                <c:pt idx="10">
                  <c:v>New York</c:v>
                </c:pt>
                <c:pt idx="11">
                  <c:v>Louisiana</c:v>
                </c:pt>
                <c:pt idx="12">
                  <c:v>Illinois</c:v>
                </c:pt>
                <c:pt idx="13">
                  <c:v>North Dakota</c:v>
                </c:pt>
                <c:pt idx="14">
                  <c:v>Kansas</c:v>
                </c:pt>
                <c:pt idx="15">
                  <c:v>Rhode Island</c:v>
                </c:pt>
                <c:pt idx="16">
                  <c:v>West Virginia</c:v>
                </c:pt>
                <c:pt idx="17">
                  <c:v>Washington</c:v>
                </c:pt>
                <c:pt idx="18">
                  <c:v>California</c:v>
                </c:pt>
                <c:pt idx="19">
                  <c:v>Michigan</c:v>
                </c:pt>
                <c:pt idx="20">
                  <c:v>New Mexico</c:v>
                </c:pt>
                <c:pt idx="21">
                  <c:v>Ohio</c:v>
                </c:pt>
                <c:pt idx="22">
                  <c:v>Mississippi</c:v>
                </c:pt>
                <c:pt idx="23">
                  <c:v>Oregon</c:v>
                </c:pt>
                <c:pt idx="24">
                  <c:v>Kentucky</c:v>
                </c:pt>
                <c:pt idx="25">
                  <c:v>Utah</c:v>
                </c:pt>
                <c:pt idx="26">
                  <c:v>Idaho</c:v>
                </c:pt>
                <c:pt idx="27">
                  <c:v>Vermont</c:v>
                </c:pt>
                <c:pt idx="28">
                  <c:v>New Jersey</c:v>
                </c:pt>
                <c:pt idx="29">
                  <c:v>Iowa</c:v>
                </c:pt>
                <c:pt idx="30">
                  <c:v>Alaska</c:v>
                </c:pt>
                <c:pt idx="31">
                  <c:v>Wisconsin</c:v>
                </c:pt>
                <c:pt idx="32">
                  <c:v>Oklahoma</c:v>
                </c:pt>
                <c:pt idx="33">
                  <c:v>Colorado</c:v>
                </c:pt>
                <c:pt idx="34">
                  <c:v>Wyoming</c:v>
                </c:pt>
                <c:pt idx="35">
                  <c:v>Florida</c:v>
                </c:pt>
                <c:pt idx="36">
                  <c:v>South Dakota</c:v>
                </c:pt>
                <c:pt idx="37">
                  <c:v>Connecticut</c:v>
                </c:pt>
                <c:pt idx="38">
                  <c:v>Nebraska</c:v>
                </c:pt>
                <c:pt idx="39">
                  <c:v>Missouri</c:v>
                </c:pt>
                <c:pt idx="40">
                  <c:v>South Carolina</c:v>
                </c:pt>
                <c:pt idx="41">
                  <c:v>Georgia</c:v>
                </c:pt>
                <c:pt idx="42">
                  <c:v>North Carolina</c:v>
                </c:pt>
                <c:pt idx="43">
                  <c:v>Texas</c:v>
                </c:pt>
                <c:pt idx="44">
                  <c:v>Arizona</c:v>
                </c:pt>
                <c:pt idx="45">
                  <c:v>Minnesota</c:v>
                </c:pt>
                <c:pt idx="46">
                  <c:v>Indiana</c:v>
                </c:pt>
                <c:pt idx="47">
                  <c:v>Tennessee</c:v>
                </c:pt>
                <c:pt idx="48">
                  <c:v>New Hampshire</c:v>
                </c:pt>
                <c:pt idx="49">
                  <c:v>Maine</c:v>
                </c:pt>
                <c:pt idx="50">
                  <c:v>Montana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986</c:v>
                </c:pt>
                <c:pt idx="1">
                  <c:v>1026</c:v>
                </c:pt>
                <c:pt idx="2">
                  <c:v>1087</c:v>
                </c:pt>
                <c:pt idx="3">
                  <c:v>1108</c:v>
                </c:pt>
                <c:pt idx="4">
                  <c:v>1128</c:v>
                </c:pt>
                <c:pt idx="5">
                  <c:v>1162</c:v>
                </c:pt>
                <c:pt idx="6">
                  <c:v>1202</c:v>
                </c:pt>
                <c:pt idx="7">
                  <c:v>1202</c:v>
                </c:pt>
                <c:pt idx="8">
                  <c:v>1289</c:v>
                </c:pt>
                <c:pt idx="9">
                  <c:v>1313</c:v>
                </c:pt>
                <c:pt idx="10">
                  <c:v>1317</c:v>
                </c:pt>
                <c:pt idx="11">
                  <c:v>1320</c:v>
                </c:pt>
                <c:pt idx="12">
                  <c:v>1323</c:v>
                </c:pt>
                <c:pt idx="13">
                  <c:v>1354</c:v>
                </c:pt>
                <c:pt idx="14">
                  <c:v>1369</c:v>
                </c:pt>
                <c:pt idx="15">
                  <c:v>1400</c:v>
                </c:pt>
                <c:pt idx="16">
                  <c:v>1423</c:v>
                </c:pt>
                <c:pt idx="17">
                  <c:v>1426</c:v>
                </c:pt>
                <c:pt idx="18">
                  <c:v>1428</c:v>
                </c:pt>
                <c:pt idx="19">
                  <c:v>1431</c:v>
                </c:pt>
                <c:pt idx="20">
                  <c:v>1461</c:v>
                </c:pt>
                <c:pt idx="21">
                  <c:v>1461</c:v>
                </c:pt>
                <c:pt idx="22">
                  <c:v>1470</c:v>
                </c:pt>
                <c:pt idx="23">
                  <c:v>1496</c:v>
                </c:pt>
                <c:pt idx="24">
                  <c:v>1543</c:v>
                </c:pt>
                <c:pt idx="25">
                  <c:v>1549</c:v>
                </c:pt>
                <c:pt idx="26">
                  <c:v>1558</c:v>
                </c:pt>
                <c:pt idx="27">
                  <c:v>1583</c:v>
                </c:pt>
                <c:pt idx="28">
                  <c:v>1608</c:v>
                </c:pt>
                <c:pt idx="29">
                  <c:v>1614</c:v>
                </c:pt>
                <c:pt idx="30">
                  <c:v>1616</c:v>
                </c:pt>
                <c:pt idx="31">
                  <c:v>1617</c:v>
                </c:pt>
                <c:pt idx="32">
                  <c:v>1639</c:v>
                </c:pt>
                <c:pt idx="33">
                  <c:v>1680</c:v>
                </c:pt>
                <c:pt idx="34">
                  <c:v>1689</c:v>
                </c:pt>
                <c:pt idx="35">
                  <c:v>1691</c:v>
                </c:pt>
                <c:pt idx="36">
                  <c:v>1725</c:v>
                </c:pt>
                <c:pt idx="37">
                  <c:v>1733</c:v>
                </c:pt>
                <c:pt idx="38">
                  <c:v>1760</c:v>
                </c:pt>
                <c:pt idx="39">
                  <c:v>1762</c:v>
                </c:pt>
                <c:pt idx="40">
                  <c:v>1767</c:v>
                </c:pt>
                <c:pt idx="41">
                  <c:v>1776</c:v>
                </c:pt>
                <c:pt idx="42">
                  <c:v>1794</c:v>
                </c:pt>
                <c:pt idx="43">
                  <c:v>1802</c:v>
                </c:pt>
                <c:pt idx="44">
                  <c:v>1819</c:v>
                </c:pt>
                <c:pt idx="45">
                  <c:v>1819</c:v>
                </c:pt>
                <c:pt idx="46">
                  <c:v>1834</c:v>
                </c:pt>
                <c:pt idx="47">
                  <c:v>1836</c:v>
                </c:pt>
                <c:pt idx="48">
                  <c:v>1988</c:v>
                </c:pt>
                <c:pt idx="49">
                  <c:v>2067</c:v>
                </c:pt>
                <c:pt idx="50">
                  <c:v>2104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4D-4FFD-B73B-19D2720DE8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30082760"/>
        <c:axId val="330083544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19050">
              <a:solidFill>
                <a:schemeClr val="accent5"/>
              </a:solidFill>
            </a:ln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Hawaii</c:v>
                </c:pt>
                <c:pt idx="1">
                  <c:v>Alabama</c:v>
                </c:pt>
                <c:pt idx="2">
                  <c:v>Nevada</c:v>
                </c:pt>
                <c:pt idx="3">
                  <c:v>District of Columbia</c:v>
                </c:pt>
                <c:pt idx="4">
                  <c:v>Maryland</c:v>
                </c:pt>
                <c:pt idx="5">
                  <c:v>Virginia</c:v>
                </c:pt>
                <c:pt idx="6">
                  <c:v>Delaware</c:v>
                </c:pt>
                <c:pt idx="7">
                  <c:v>Massachusetts</c:v>
                </c:pt>
                <c:pt idx="8">
                  <c:v>Pennsylvania</c:v>
                </c:pt>
                <c:pt idx="9">
                  <c:v>Arkansas</c:v>
                </c:pt>
                <c:pt idx="10">
                  <c:v>New York</c:v>
                </c:pt>
                <c:pt idx="11">
                  <c:v>Louisiana</c:v>
                </c:pt>
                <c:pt idx="12">
                  <c:v>Illinois</c:v>
                </c:pt>
                <c:pt idx="13">
                  <c:v>North Dakota</c:v>
                </c:pt>
                <c:pt idx="14">
                  <c:v>Kansas</c:v>
                </c:pt>
                <c:pt idx="15">
                  <c:v>Rhode Island</c:v>
                </c:pt>
                <c:pt idx="16">
                  <c:v>West Virginia</c:v>
                </c:pt>
                <c:pt idx="17">
                  <c:v>Washington</c:v>
                </c:pt>
                <c:pt idx="18">
                  <c:v>California</c:v>
                </c:pt>
                <c:pt idx="19">
                  <c:v>Michigan</c:v>
                </c:pt>
                <c:pt idx="20">
                  <c:v>New Mexico</c:v>
                </c:pt>
                <c:pt idx="21">
                  <c:v>Ohio</c:v>
                </c:pt>
                <c:pt idx="22">
                  <c:v>Mississippi</c:v>
                </c:pt>
                <c:pt idx="23">
                  <c:v>Oregon</c:v>
                </c:pt>
                <c:pt idx="24">
                  <c:v>Kentucky</c:v>
                </c:pt>
                <c:pt idx="25">
                  <c:v>Utah</c:v>
                </c:pt>
                <c:pt idx="26">
                  <c:v>Idaho</c:v>
                </c:pt>
                <c:pt idx="27">
                  <c:v>Vermont</c:v>
                </c:pt>
                <c:pt idx="28">
                  <c:v>New Jersey</c:v>
                </c:pt>
                <c:pt idx="29">
                  <c:v>Iowa</c:v>
                </c:pt>
                <c:pt idx="30">
                  <c:v>Alaska</c:v>
                </c:pt>
                <c:pt idx="31">
                  <c:v>Wisconsin</c:v>
                </c:pt>
                <c:pt idx="32">
                  <c:v>Oklahoma</c:v>
                </c:pt>
                <c:pt idx="33">
                  <c:v>Colorado</c:v>
                </c:pt>
                <c:pt idx="34">
                  <c:v>Wyoming</c:v>
                </c:pt>
                <c:pt idx="35">
                  <c:v>Florida</c:v>
                </c:pt>
                <c:pt idx="36">
                  <c:v>South Dakota</c:v>
                </c:pt>
                <c:pt idx="37">
                  <c:v>Connecticut</c:v>
                </c:pt>
                <c:pt idx="38">
                  <c:v>Nebraska</c:v>
                </c:pt>
                <c:pt idx="39">
                  <c:v>Missouri</c:v>
                </c:pt>
                <c:pt idx="40">
                  <c:v>South Carolina</c:v>
                </c:pt>
                <c:pt idx="41">
                  <c:v>Georgia</c:v>
                </c:pt>
                <c:pt idx="42">
                  <c:v>North Carolina</c:v>
                </c:pt>
                <c:pt idx="43">
                  <c:v>Texas</c:v>
                </c:pt>
                <c:pt idx="44">
                  <c:v>Arizona</c:v>
                </c:pt>
                <c:pt idx="45">
                  <c:v>Minnesota</c:v>
                </c:pt>
                <c:pt idx="46">
                  <c:v>Indiana</c:v>
                </c:pt>
                <c:pt idx="47">
                  <c:v>Tennessee</c:v>
                </c:pt>
                <c:pt idx="48">
                  <c:v>New Hampshire</c:v>
                </c:pt>
                <c:pt idx="49">
                  <c:v>Maine</c:v>
                </c:pt>
                <c:pt idx="50">
                  <c:v>Montana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1541</c:v>
                </c:pt>
                <c:pt idx="1">
                  <c:v>1541</c:v>
                </c:pt>
                <c:pt idx="2">
                  <c:v>1541</c:v>
                </c:pt>
                <c:pt idx="3">
                  <c:v>1541</c:v>
                </c:pt>
                <c:pt idx="4">
                  <c:v>1541</c:v>
                </c:pt>
                <c:pt idx="5">
                  <c:v>1541</c:v>
                </c:pt>
                <c:pt idx="6">
                  <c:v>1541</c:v>
                </c:pt>
                <c:pt idx="7">
                  <c:v>1541</c:v>
                </c:pt>
                <c:pt idx="8">
                  <c:v>1541</c:v>
                </c:pt>
                <c:pt idx="9">
                  <c:v>1541</c:v>
                </c:pt>
                <c:pt idx="10">
                  <c:v>1541</c:v>
                </c:pt>
                <c:pt idx="11">
                  <c:v>1541</c:v>
                </c:pt>
                <c:pt idx="12">
                  <c:v>1541</c:v>
                </c:pt>
                <c:pt idx="13">
                  <c:v>1541</c:v>
                </c:pt>
                <c:pt idx="14">
                  <c:v>1541</c:v>
                </c:pt>
                <c:pt idx="15">
                  <c:v>1541</c:v>
                </c:pt>
                <c:pt idx="16">
                  <c:v>1541</c:v>
                </c:pt>
                <c:pt idx="17">
                  <c:v>1541</c:v>
                </c:pt>
                <c:pt idx="18">
                  <c:v>1541</c:v>
                </c:pt>
                <c:pt idx="19">
                  <c:v>1541</c:v>
                </c:pt>
                <c:pt idx="20">
                  <c:v>1541</c:v>
                </c:pt>
                <c:pt idx="21">
                  <c:v>1541</c:v>
                </c:pt>
                <c:pt idx="22">
                  <c:v>1541</c:v>
                </c:pt>
                <c:pt idx="23">
                  <c:v>1541</c:v>
                </c:pt>
                <c:pt idx="24">
                  <c:v>1541</c:v>
                </c:pt>
                <c:pt idx="25">
                  <c:v>1541</c:v>
                </c:pt>
                <c:pt idx="26">
                  <c:v>1541</c:v>
                </c:pt>
                <c:pt idx="27">
                  <c:v>1541</c:v>
                </c:pt>
                <c:pt idx="28">
                  <c:v>1541</c:v>
                </c:pt>
                <c:pt idx="29">
                  <c:v>1541</c:v>
                </c:pt>
                <c:pt idx="30">
                  <c:v>1541</c:v>
                </c:pt>
                <c:pt idx="31">
                  <c:v>1541</c:v>
                </c:pt>
                <c:pt idx="32">
                  <c:v>1541</c:v>
                </c:pt>
                <c:pt idx="33">
                  <c:v>1541</c:v>
                </c:pt>
                <c:pt idx="34">
                  <c:v>1541</c:v>
                </c:pt>
                <c:pt idx="35">
                  <c:v>1541</c:v>
                </c:pt>
                <c:pt idx="36">
                  <c:v>1541</c:v>
                </c:pt>
                <c:pt idx="37">
                  <c:v>1541</c:v>
                </c:pt>
                <c:pt idx="38">
                  <c:v>1541</c:v>
                </c:pt>
                <c:pt idx="39">
                  <c:v>1541</c:v>
                </c:pt>
                <c:pt idx="40">
                  <c:v>1541</c:v>
                </c:pt>
                <c:pt idx="41">
                  <c:v>1541</c:v>
                </c:pt>
                <c:pt idx="42">
                  <c:v>1541</c:v>
                </c:pt>
                <c:pt idx="43">
                  <c:v>1541</c:v>
                </c:pt>
                <c:pt idx="44">
                  <c:v>1541</c:v>
                </c:pt>
                <c:pt idx="45">
                  <c:v>1541</c:v>
                </c:pt>
                <c:pt idx="46">
                  <c:v>1541</c:v>
                </c:pt>
                <c:pt idx="47">
                  <c:v>1541</c:v>
                </c:pt>
                <c:pt idx="48">
                  <c:v>1541</c:v>
                </c:pt>
                <c:pt idx="49">
                  <c:v>1541</c:v>
                </c:pt>
                <c:pt idx="50">
                  <c:v>1541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84D-4FFD-B73B-19D2720DE8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0082760"/>
        <c:axId val="330083544"/>
      </c:lineChart>
      <c:catAx>
        <c:axId val="330082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900">
                <a:solidFill>
                  <a:schemeClr val="accent6"/>
                </a:solidFill>
              </a:defRPr>
            </a:pPr>
            <a:endParaRPr lang="en-US"/>
          </a:p>
        </c:txPr>
        <c:crossAx val="330083544"/>
        <c:crosses val="autoZero"/>
        <c:auto val="1"/>
        <c:lblAlgn val="ctr"/>
        <c:lblOffset val="100"/>
        <c:noMultiLvlLbl val="0"/>
      </c:catAx>
      <c:valAx>
        <c:axId val="330083544"/>
        <c:scaling>
          <c:orientation val="minMax"/>
          <c:max val="2200"/>
        </c:scaling>
        <c:delete val="0"/>
        <c:axPos val="l"/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100" b="0" i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pPr>
            <a:endParaRPr lang="en-US"/>
          </a:p>
        </c:txPr>
        <c:crossAx val="330082760"/>
        <c:crosses val="autoZero"/>
        <c:crossBetween val="between"/>
        <c:majorUnit val="20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609" cy="471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t" anchorCtr="0" compatLnSpc="1">
            <a:prstTxWarp prst="textNoShape">
              <a:avLst/>
            </a:prstTxWarp>
          </a:bodyPr>
          <a:lstStyle>
            <a:lvl1pPr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903" y="0"/>
            <a:ext cx="2970609" cy="471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t" anchorCtr="0" compatLnSpc="1">
            <a:prstTxWarp prst="textNoShape">
              <a:avLst/>
            </a:prstTxWarp>
          </a:bodyPr>
          <a:lstStyle>
            <a:lvl1pPr algn="r"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3657"/>
            <a:ext cx="2970609" cy="47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b" anchorCtr="0" compatLnSpc="1">
            <a:prstTxWarp prst="textNoShape">
              <a:avLst/>
            </a:prstTxWarp>
          </a:bodyPr>
          <a:lstStyle>
            <a:lvl1pPr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903" y="8943657"/>
            <a:ext cx="2970609" cy="47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b" anchorCtr="0" compatLnSpc="1">
            <a:prstTxWarp prst="textNoShape">
              <a:avLst/>
            </a:prstTxWarp>
          </a:bodyPr>
          <a:lstStyle>
            <a:lvl1pPr algn="r" defTabSz="933200">
              <a:defRPr sz="1200"/>
            </a:lvl1pPr>
          </a:lstStyle>
          <a:p>
            <a:pPr>
              <a:defRPr/>
            </a:pPr>
            <a:fld id="{E97EBFC1-A196-47CA-B479-A0523E2F5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92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609" cy="471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t" anchorCtr="0" compatLnSpc="1">
            <a:prstTxWarp prst="textNoShape">
              <a:avLst/>
            </a:prstTxWarp>
          </a:bodyPr>
          <a:lstStyle>
            <a:lvl1pPr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903" y="0"/>
            <a:ext cx="2970609" cy="471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t" anchorCtr="0" compatLnSpc="1">
            <a:prstTxWarp prst="textNoShape">
              <a:avLst/>
            </a:prstTxWarp>
          </a:bodyPr>
          <a:lstStyle>
            <a:lvl1pPr algn="r"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04850"/>
            <a:ext cx="4708525" cy="35321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099" y="4474166"/>
            <a:ext cx="5485804" cy="4239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43657"/>
            <a:ext cx="2970609" cy="47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b" anchorCtr="0" compatLnSpc="1">
            <a:prstTxWarp prst="textNoShape">
              <a:avLst/>
            </a:prstTxWarp>
          </a:bodyPr>
          <a:lstStyle>
            <a:lvl1pPr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903" y="8943657"/>
            <a:ext cx="2970609" cy="47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b" anchorCtr="0" compatLnSpc="1">
            <a:prstTxWarp prst="textNoShape">
              <a:avLst/>
            </a:prstTxWarp>
          </a:bodyPr>
          <a:lstStyle>
            <a:lvl1pPr algn="r" defTabSz="933200">
              <a:defRPr sz="1200"/>
            </a:lvl1pPr>
          </a:lstStyle>
          <a:p>
            <a:pPr>
              <a:defRPr/>
            </a:pPr>
            <a:fld id="{62910139-E757-45ED-869E-E2D623A59E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1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04"/>
            <a:fld id="{B4558839-97E9-499F-834D-2823E01579B0}" type="slidenum">
              <a:rPr lang="en-US" smtClean="0"/>
              <a:pPr defTabSz="931804"/>
              <a:t>1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1800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3017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 marL="457200" indent="0">
              <a:buNone/>
              <a:defRPr sz="1600" b="0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 marL="914400" indent="0">
              <a:buNone/>
              <a:defRPr sz="1600" b="0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 marL="1371600" indent="0">
              <a:buNone/>
              <a:defRPr sz="1600" b="0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 marL="1828800" indent="0">
              <a:buNone/>
              <a:defRPr sz="1600" b="0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"/>
          </p:nvPr>
        </p:nvSpPr>
        <p:spPr>
          <a:xfrm>
            <a:off x="-1" y="304800"/>
            <a:ext cx="9132017" cy="91135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600" b="1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 marL="457200" indent="0">
              <a:buNone/>
              <a:defRPr sz="2600" b="1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 marL="914400" indent="0">
              <a:buNone/>
              <a:defRPr sz="2600" b="1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 marL="1371600" indent="0">
              <a:buNone/>
              <a:defRPr sz="2600" b="1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 marL="1828800" indent="0">
              <a:buNone/>
              <a:defRPr sz="2600" b="1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"/>
          </p:nvPr>
        </p:nvSpPr>
        <p:spPr>
          <a:xfrm>
            <a:off x="0" y="5524500"/>
            <a:ext cx="9144000" cy="604264"/>
          </a:xfrm>
          <a:prstGeom prst="rect">
            <a:avLst/>
          </a:prstGeom>
        </p:spPr>
        <p:txBody>
          <a:bodyPr anchor="b" anchorCtr="0"/>
          <a:lstStyle>
            <a:lvl1pPr marL="0" indent="0">
              <a:buNone/>
              <a:defRPr sz="11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>
              <a:buNone/>
              <a:defRPr sz="11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914400" indent="0">
              <a:buNone/>
              <a:defRPr sz="11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371600" indent="0">
              <a:buNone/>
              <a:defRPr sz="11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828800" indent="0">
              <a:buNone/>
              <a:defRPr sz="11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-1" y="6427113"/>
            <a:ext cx="5791201" cy="430887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lvl="0"/>
            <a:r>
              <a:rPr lang="en-US" sz="11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Source: S. R. Collins, D. C. Radley, M. Z. </a:t>
            </a:r>
            <a:r>
              <a:rPr lang="en-US" sz="11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Gunja</a:t>
            </a:r>
            <a:r>
              <a:rPr lang="en-US" sz="11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 and S. </a:t>
            </a:r>
            <a:r>
              <a:rPr lang="en-US" sz="11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Beutel</a:t>
            </a:r>
            <a:r>
              <a:rPr lang="en-US" sz="11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sz="1100" i="1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The Slowdown in Employer Insurance Cost Growth: Why Many Workers Still Feel the Pinch, </a:t>
            </a:r>
            <a:r>
              <a:rPr lang="en-US" sz="11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The Commonwealth Fund, October 2016.</a:t>
            </a:r>
            <a:endParaRPr lang="en-US" sz="1100" dirty="0">
              <a:solidFill>
                <a:schemeClr val="accent6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24961736"/>
              </p:ext>
            </p:extLst>
          </p:nvPr>
        </p:nvGraphicFramePr>
        <p:xfrm>
          <a:off x="0" y="855011"/>
          <a:ext cx="9132016" cy="5027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Average Single-Person Plan </a:t>
            </a:r>
            <a:r>
              <a:rPr lang="en-US" dirty="0" smtClean="0"/>
              <a:t>Deductible, </a:t>
            </a:r>
            <a:r>
              <a:rPr lang="en-US" dirty="0"/>
              <a:t>by State, 2015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Data: Medical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Expenditure Panel Survey–Insurance Component, 2015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09600" y="1752599"/>
            <a:ext cx="15621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U.S. average </a:t>
            </a:r>
            <a:r>
              <a:rPr lang="en-US" sz="12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sz="12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$1,541</a:t>
            </a:r>
          </a:p>
        </p:txBody>
      </p:sp>
    </p:spTree>
    <p:extLst>
      <p:ext uri="{BB962C8B-B14F-4D97-AF65-F5344CB8AC3E}">
        <p14:creationId xmlns:p14="http://schemas.microsoft.com/office/powerpoint/2010/main" val="247575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b482772eb4b795bf93491ff32f2a39e67d7b4"/>
</p:tagLst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ustom 1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F7D6530B83D94286B8B1C51D15616C" ma:contentTypeVersion="0" ma:contentTypeDescription="Create a new document." ma:contentTypeScope="" ma:versionID="75255c357ccf7f7874d5093d72c851e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15787acf22db4e4c0ac8b858fca640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359C324-460F-4D7A-BB3E-DA52A6D9D8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215CE4-BF44-432B-8190-B58DE51A85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5359AAA-2532-4133-B895-33F7979235C9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18695</TotalTime>
  <Words>26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Default Design</vt:lpstr>
      <vt:lpstr>PowerPoint Presentation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 -- State Trends in Premiums and Deductibles, 2003-2010</dc:title>
  <dc:creator>Schoen Fryer Collins Radley</dc:creator>
  <cp:lastModifiedBy>Aisha Gomez</cp:lastModifiedBy>
  <cp:revision>1037</cp:revision>
  <cp:lastPrinted>2016-08-15T20:42:19Z</cp:lastPrinted>
  <dcterms:created xsi:type="dcterms:W3CDTF">2007-03-19T13:30:17Z</dcterms:created>
  <dcterms:modified xsi:type="dcterms:W3CDTF">2016-10-25T13:20:07Z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0x01010016F7D6530B83D94286B8B1C51D15616C</vt:lpwstr>
  </property>
</Properties>
</file>