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9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50F980C-09B1-4F45-9DD3-93B784905881}">
          <p14:sldIdLst>
            <p14:sldId id="389"/>
          </p14:sldIdLst>
        </p14:section>
        <p14:section name="CUT THESE SLIDES" id="{6BC524FB-6E56-444F-8082-467FDCF3987D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504" userDrawn="1">
          <p15:clr>
            <a:srgbClr val="A4A3A4"/>
          </p15:clr>
        </p15:guide>
        <p15:guide id="2" pos="24" userDrawn="1">
          <p15:clr>
            <a:srgbClr val="A4A3A4"/>
          </p15:clr>
        </p15:guide>
        <p15:guide id="3" orient="horz" pos="4296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57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E30"/>
    <a:srgbClr val="16436A"/>
    <a:srgbClr val="4480BB"/>
    <a:srgbClr val="90B3D6"/>
    <a:srgbClr val="FF8F8F"/>
    <a:srgbClr val="FF0000"/>
    <a:srgbClr val="112C80"/>
    <a:srgbClr val="1E61FF"/>
    <a:srgbClr val="1F1D80"/>
    <a:srgbClr val="051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4" autoAdjust="0"/>
    <p:restoredTop sz="92968" autoAdjust="0"/>
  </p:normalViewPr>
  <p:slideViewPr>
    <p:cSldViewPr>
      <p:cViewPr varScale="1">
        <p:scale>
          <a:sx n="87" d="100"/>
          <a:sy n="87" d="100"/>
        </p:scale>
        <p:origin x="-1098" y="-78"/>
      </p:cViewPr>
      <p:guideLst>
        <p:guide orient="horz" pos="504"/>
        <p:guide orient="horz" pos="4296"/>
        <p:guide pos="24"/>
        <p:guide pos="2880"/>
        <p:guide pos="57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0B3D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Alabama</c:v>
                </c:pt>
                <c:pt idx="1">
                  <c:v>Hawaii</c:v>
                </c:pt>
                <c:pt idx="2">
                  <c:v>District of Columbia</c:v>
                </c:pt>
                <c:pt idx="3">
                  <c:v>Arkansas</c:v>
                </c:pt>
                <c:pt idx="4">
                  <c:v>North Dakota</c:v>
                </c:pt>
                <c:pt idx="5">
                  <c:v>Delaware</c:v>
                </c:pt>
                <c:pt idx="6">
                  <c:v>Maryland</c:v>
                </c:pt>
                <c:pt idx="7">
                  <c:v>Mississippi</c:v>
                </c:pt>
                <c:pt idx="8">
                  <c:v>Pennsylvania</c:v>
                </c:pt>
                <c:pt idx="9">
                  <c:v>New York</c:v>
                </c:pt>
                <c:pt idx="10">
                  <c:v>Nevada</c:v>
                </c:pt>
                <c:pt idx="11">
                  <c:v>Michigan</c:v>
                </c:pt>
                <c:pt idx="12">
                  <c:v>New Mexico</c:v>
                </c:pt>
                <c:pt idx="13">
                  <c:v>Washington</c:v>
                </c:pt>
                <c:pt idx="14">
                  <c:v>Massachusetts</c:v>
                </c:pt>
                <c:pt idx="15">
                  <c:v>Louisiana</c:v>
                </c:pt>
                <c:pt idx="16">
                  <c:v>West Virginia</c:v>
                </c:pt>
                <c:pt idx="17">
                  <c:v>Alaska</c:v>
                </c:pt>
                <c:pt idx="18">
                  <c:v>Rhode Island</c:v>
                </c:pt>
                <c:pt idx="19">
                  <c:v>Georgia</c:v>
                </c:pt>
                <c:pt idx="20">
                  <c:v>Virginia</c:v>
                </c:pt>
                <c:pt idx="21">
                  <c:v>Wyoming</c:v>
                </c:pt>
                <c:pt idx="22">
                  <c:v>California</c:v>
                </c:pt>
                <c:pt idx="23">
                  <c:v>Utah</c:v>
                </c:pt>
                <c:pt idx="24">
                  <c:v>Nebraska</c:v>
                </c:pt>
                <c:pt idx="25">
                  <c:v>Oklahoma</c:v>
                </c:pt>
                <c:pt idx="26">
                  <c:v>Indiana</c:v>
                </c:pt>
                <c:pt idx="27">
                  <c:v>Ohio</c:v>
                </c:pt>
                <c:pt idx="28">
                  <c:v>Idaho</c:v>
                </c:pt>
                <c:pt idx="29">
                  <c:v>Oregon</c:v>
                </c:pt>
                <c:pt idx="30">
                  <c:v>Illinois</c:v>
                </c:pt>
                <c:pt idx="31">
                  <c:v>New Jersey</c:v>
                </c:pt>
                <c:pt idx="32">
                  <c:v>South Carolina</c:v>
                </c:pt>
                <c:pt idx="33">
                  <c:v>Wisconsin</c:v>
                </c:pt>
                <c:pt idx="34">
                  <c:v>Florida</c:v>
                </c:pt>
                <c:pt idx="35">
                  <c:v>North Carolina</c:v>
                </c:pt>
                <c:pt idx="36">
                  <c:v>Missouri</c:v>
                </c:pt>
                <c:pt idx="37">
                  <c:v>Kansas</c:v>
                </c:pt>
                <c:pt idx="38">
                  <c:v>Colorado</c:v>
                </c:pt>
                <c:pt idx="39">
                  <c:v>Minnesota</c:v>
                </c:pt>
                <c:pt idx="40">
                  <c:v>Iowa</c:v>
                </c:pt>
                <c:pt idx="41">
                  <c:v>Arizona</c:v>
                </c:pt>
                <c:pt idx="42">
                  <c:v>Tennessee</c:v>
                </c:pt>
                <c:pt idx="43">
                  <c:v>Kentucky</c:v>
                </c:pt>
                <c:pt idx="44">
                  <c:v>Texas</c:v>
                </c:pt>
                <c:pt idx="45">
                  <c:v>Connecticut</c:v>
                </c:pt>
                <c:pt idx="46">
                  <c:v>South Dakota</c:v>
                </c:pt>
                <c:pt idx="47">
                  <c:v>New Hampshire</c:v>
                </c:pt>
                <c:pt idx="48">
                  <c:v>Montana</c:v>
                </c:pt>
                <c:pt idx="49">
                  <c:v>Vermont</c:v>
                </c:pt>
                <c:pt idx="50">
                  <c:v>Maine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670</c:v>
                </c:pt>
                <c:pt idx="1">
                  <c:v>698</c:v>
                </c:pt>
                <c:pt idx="2">
                  <c:v>767</c:v>
                </c:pt>
                <c:pt idx="3">
                  <c:v>986</c:v>
                </c:pt>
                <c:pt idx="4">
                  <c:v>1030</c:v>
                </c:pt>
                <c:pt idx="5">
                  <c:v>1074</c:v>
                </c:pt>
                <c:pt idx="6">
                  <c:v>1075</c:v>
                </c:pt>
                <c:pt idx="7">
                  <c:v>1102</c:v>
                </c:pt>
                <c:pt idx="8">
                  <c:v>1108</c:v>
                </c:pt>
                <c:pt idx="9">
                  <c:v>1112</c:v>
                </c:pt>
                <c:pt idx="10">
                  <c:v>1121</c:v>
                </c:pt>
                <c:pt idx="11">
                  <c:v>1123</c:v>
                </c:pt>
                <c:pt idx="12">
                  <c:v>1123</c:v>
                </c:pt>
                <c:pt idx="13">
                  <c:v>1127</c:v>
                </c:pt>
                <c:pt idx="14">
                  <c:v>1134</c:v>
                </c:pt>
                <c:pt idx="15">
                  <c:v>1137</c:v>
                </c:pt>
                <c:pt idx="16">
                  <c:v>1142</c:v>
                </c:pt>
                <c:pt idx="17">
                  <c:v>1157</c:v>
                </c:pt>
                <c:pt idx="18">
                  <c:v>1161</c:v>
                </c:pt>
                <c:pt idx="19">
                  <c:v>1164</c:v>
                </c:pt>
                <c:pt idx="20">
                  <c:v>1173</c:v>
                </c:pt>
                <c:pt idx="21">
                  <c:v>1173</c:v>
                </c:pt>
                <c:pt idx="22">
                  <c:v>1194</c:v>
                </c:pt>
                <c:pt idx="23">
                  <c:v>1195</c:v>
                </c:pt>
                <c:pt idx="24">
                  <c:v>1220</c:v>
                </c:pt>
                <c:pt idx="25">
                  <c:v>1227</c:v>
                </c:pt>
                <c:pt idx="26">
                  <c:v>1274</c:v>
                </c:pt>
                <c:pt idx="27">
                  <c:v>1293</c:v>
                </c:pt>
                <c:pt idx="28">
                  <c:v>1295</c:v>
                </c:pt>
                <c:pt idx="29">
                  <c:v>1295</c:v>
                </c:pt>
                <c:pt idx="30">
                  <c:v>1301</c:v>
                </c:pt>
                <c:pt idx="31">
                  <c:v>1311</c:v>
                </c:pt>
                <c:pt idx="32">
                  <c:v>1314</c:v>
                </c:pt>
                <c:pt idx="33">
                  <c:v>1335</c:v>
                </c:pt>
                <c:pt idx="34">
                  <c:v>1346</c:v>
                </c:pt>
                <c:pt idx="35">
                  <c:v>1367</c:v>
                </c:pt>
                <c:pt idx="36">
                  <c:v>1374</c:v>
                </c:pt>
                <c:pt idx="37">
                  <c:v>1377</c:v>
                </c:pt>
                <c:pt idx="38">
                  <c:v>1382</c:v>
                </c:pt>
                <c:pt idx="39">
                  <c:v>1384</c:v>
                </c:pt>
                <c:pt idx="40">
                  <c:v>1393</c:v>
                </c:pt>
                <c:pt idx="41">
                  <c:v>1441</c:v>
                </c:pt>
                <c:pt idx="42">
                  <c:v>1484</c:v>
                </c:pt>
                <c:pt idx="43">
                  <c:v>1491</c:v>
                </c:pt>
                <c:pt idx="44">
                  <c:v>1543</c:v>
                </c:pt>
                <c:pt idx="45">
                  <c:v>1598</c:v>
                </c:pt>
                <c:pt idx="46">
                  <c:v>1610</c:v>
                </c:pt>
                <c:pt idx="47">
                  <c:v>1621</c:v>
                </c:pt>
                <c:pt idx="48">
                  <c:v>1633</c:v>
                </c:pt>
                <c:pt idx="49">
                  <c:v>1727</c:v>
                </c:pt>
                <c:pt idx="50">
                  <c:v>1784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7481344"/>
        <c:axId val="10749542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Alabama</c:v>
                </c:pt>
                <c:pt idx="1">
                  <c:v>Hawaii</c:v>
                </c:pt>
                <c:pt idx="2">
                  <c:v>District of Columbia</c:v>
                </c:pt>
                <c:pt idx="3">
                  <c:v>Arkansas</c:v>
                </c:pt>
                <c:pt idx="4">
                  <c:v>North Dakota</c:v>
                </c:pt>
                <c:pt idx="5">
                  <c:v>Delaware</c:v>
                </c:pt>
                <c:pt idx="6">
                  <c:v>Maryland</c:v>
                </c:pt>
                <c:pt idx="7">
                  <c:v>Mississippi</c:v>
                </c:pt>
                <c:pt idx="8">
                  <c:v>Pennsylvania</c:v>
                </c:pt>
                <c:pt idx="9">
                  <c:v>New York</c:v>
                </c:pt>
                <c:pt idx="10">
                  <c:v>Nevada</c:v>
                </c:pt>
                <c:pt idx="11">
                  <c:v>Michigan</c:v>
                </c:pt>
                <c:pt idx="12">
                  <c:v>New Mexico</c:v>
                </c:pt>
                <c:pt idx="13">
                  <c:v>Washington</c:v>
                </c:pt>
                <c:pt idx="14">
                  <c:v>Massachusetts</c:v>
                </c:pt>
                <c:pt idx="15">
                  <c:v>Louisiana</c:v>
                </c:pt>
                <c:pt idx="16">
                  <c:v>West Virginia</c:v>
                </c:pt>
                <c:pt idx="17">
                  <c:v>Alaska</c:v>
                </c:pt>
                <c:pt idx="18">
                  <c:v>Rhode Island</c:v>
                </c:pt>
                <c:pt idx="19">
                  <c:v>Georgia</c:v>
                </c:pt>
                <c:pt idx="20">
                  <c:v>Virginia</c:v>
                </c:pt>
                <c:pt idx="21">
                  <c:v>Wyoming</c:v>
                </c:pt>
                <c:pt idx="22">
                  <c:v>California</c:v>
                </c:pt>
                <c:pt idx="23">
                  <c:v>Utah</c:v>
                </c:pt>
                <c:pt idx="24">
                  <c:v>Nebraska</c:v>
                </c:pt>
                <c:pt idx="25">
                  <c:v>Oklahoma</c:v>
                </c:pt>
                <c:pt idx="26">
                  <c:v>Indiana</c:v>
                </c:pt>
                <c:pt idx="27">
                  <c:v>Ohio</c:v>
                </c:pt>
                <c:pt idx="28">
                  <c:v>Idaho</c:v>
                </c:pt>
                <c:pt idx="29">
                  <c:v>Oregon</c:v>
                </c:pt>
                <c:pt idx="30">
                  <c:v>Illinois</c:v>
                </c:pt>
                <c:pt idx="31">
                  <c:v>New Jersey</c:v>
                </c:pt>
                <c:pt idx="32">
                  <c:v>South Carolina</c:v>
                </c:pt>
                <c:pt idx="33">
                  <c:v>Wisconsin</c:v>
                </c:pt>
                <c:pt idx="34">
                  <c:v>Florida</c:v>
                </c:pt>
                <c:pt idx="35">
                  <c:v>North Carolina</c:v>
                </c:pt>
                <c:pt idx="36">
                  <c:v>Missouri</c:v>
                </c:pt>
                <c:pt idx="37">
                  <c:v>Kansas</c:v>
                </c:pt>
                <c:pt idx="38">
                  <c:v>Colorado</c:v>
                </c:pt>
                <c:pt idx="39">
                  <c:v>Minnesota</c:v>
                </c:pt>
                <c:pt idx="40">
                  <c:v>Iowa</c:v>
                </c:pt>
                <c:pt idx="41">
                  <c:v>Arizona</c:v>
                </c:pt>
                <c:pt idx="42">
                  <c:v>Tennessee</c:v>
                </c:pt>
                <c:pt idx="43">
                  <c:v>Kentucky</c:v>
                </c:pt>
                <c:pt idx="44">
                  <c:v>Texas</c:v>
                </c:pt>
                <c:pt idx="45">
                  <c:v>Connecticut</c:v>
                </c:pt>
                <c:pt idx="46">
                  <c:v>South Dakota</c:v>
                </c:pt>
                <c:pt idx="47">
                  <c:v>New Hampshire</c:v>
                </c:pt>
                <c:pt idx="48">
                  <c:v>Montana</c:v>
                </c:pt>
                <c:pt idx="49">
                  <c:v>Vermont</c:v>
                </c:pt>
                <c:pt idx="50">
                  <c:v>Maine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  <c:pt idx="5">
                  <c:v>1000</c:v>
                </c:pt>
                <c:pt idx="6">
                  <c:v>1000</c:v>
                </c:pt>
                <c:pt idx="7">
                  <c:v>1000</c:v>
                </c:pt>
                <c:pt idx="8">
                  <c:v>1000</c:v>
                </c:pt>
                <c:pt idx="9">
                  <c:v>1000</c:v>
                </c:pt>
                <c:pt idx="10">
                  <c:v>1000</c:v>
                </c:pt>
                <c:pt idx="11">
                  <c:v>1000</c:v>
                </c:pt>
                <c:pt idx="12">
                  <c:v>1000</c:v>
                </c:pt>
                <c:pt idx="13">
                  <c:v>1000</c:v>
                </c:pt>
                <c:pt idx="14">
                  <c:v>1000</c:v>
                </c:pt>
                <c:pt idx="15">
                  <c:v>1000</c:v>
                </c:pt>
                <c:pt idx="16">
                  <c:v>1000</c:v>
                </c:pt>
                <c:pt idx="17">
                  <c:v>1000</c:v>
                </c:pt>
                <c:pt idx="18">
                  <c:v>1000</c:v>
                </c:pt>
                <c:pt idx="19">
                  <c:v>1000</c:v>
                </c:pt>
                <c:pt idx="20">
                  <c:v>1000</c:v>
                </c:pt>
                <c:pt idx="21">
                  <c:v>1000</c:v>
                </c:pt>
                <c:pt idx="22">
                  <c:v>1000</c:v>
                </c:pt>
                <c:pt idx="23">
                  <c:v>1000</c:v>
                </c:pt>
                <c:pt idx="24">
                  <c:v>1000</c:v>
                </c:pt>
                <c:pt idx="25">
                  <c:v>1000</c:v>
                </c:pt>
                <c:pt idx="26">
                  <c:v>1000</c:v>
                </c:pt>
                <c:pt idx="27">
                  <c:v>1000</c:v>
                </c:pt>
                <c:pt idx="28">
                  <c:v>1000</c:v>
                </c:pt>
                <c:pt idx="29">
                  <c:v>1000</c:v>
                </c:pt>
                <c:pt idx="30">
                  <c:v>1000</c:v>
                </c:pt>
                <c:pt idx="31">
                  <c:v>1000</c:v>
                </c:pt>
                <c:pt idx="32">
                  <c:v>1000</c:v>
                </c:pt>
                <c:pt idx="33">
                  <c:v>1000</c:v>
                </c:pt>
                <c:pt idx="34">
                  <c:v>1000</c:v>
                </c:pt>
                <c:pt idx="35">
                  <c:v>1000</c:v>
                </c:pt>
                <c:pt idx="36">
                  <c:v>1000</c:v>
                </c:pt>
                <c:pt idx="37">
                  <c:v>1000</c:v>
                </c:pt>
                <c:pt idx="38">
                  <c:v>1000</c:v>
                </c:pt>
                <c:pt idx="39">
                  <c:v>1000</c:v>
                </c:pt>
                <c:pt idx="40">
                  <c:v>1000</c:v>
                </c:pt>
                <c:pt idx="41">
                  <c:v>1000</c:v>
                </c:pt>
                <c:pt idx="42">
                  <c:v>1000</c:v>
                </c:pt>
                <c:pt idx="43">
                  <c:v>1000</c:v>
                </c:pt>
                <c:pt idx="44">
                  <c:v>1000</c:v>
                </c:pt>
                <c:pt idx="45">
                  <c:v>1000</c:v>
                </c:pt>
                <c:pt idx="46">
                  <c:v>1000</c:v>
                </c:pt>
                <c:pt idx="47">
                  <c:v>1000</c:v>
                </c:pt>
                <c:pt idx="48">
                  <c:v>1000</c:v>
                </c:pt>
                <c:pt idx="49">
                  <c:v>1000</c:v>
                </c:pt>
                <c:pt idx="50">
                  <c:v>1000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481344"/>
        <c:axId val="107495424"/>
      </c:lineChart>
      <c:catAx>
        <c:axId val="10748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/>
            </a:pPr>
            <a:endParaRPr lang="en-US"/>
          </a:p>
        </c:txPr>
        <c:crossAx val="107495424"/>
        <c:crosses val="autoZero"/>
        <c:auto val="1"/>
        <c:lblAlgn val="ctr"/>
        <c:lblOffset val="100"/>
        <c:noMultiLvlLbl val="0"/>
      </c:catAx>
      <c:valAx>
        <c:axId val="107495424"/>
        <c:scaling>
          <c:orientation val="minMax"/>
          <c:max val="2000"/>
        </c:scaling>
        <c:delete val="0"/>
        <c:axPos val="l"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7481344"/>
        <c:crosses val="autoZero"/>
        <c:crossBetween val="between"/>
        <c:majorUnit val="5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863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863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863" y="1"/>
            <a:ext cx="3025621" cy="46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04" y="4410066"/>
            <a:ext cx="5587393" cy="417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defTabSz="92956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863" y="8815524"/>
            <a:ext cx="3025621" cy="46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9" rIns="92916" bIns="46459" numCol="1" anchor="b" anchorCtr="0" compatLnSpc="1">
            <a:prstTxWarp prst="textNoShape">
              <a:avLst/>
            </a:prstTxWarp>
          </a:bodyPr>
          <a:lstStyle>
            <a:lvl1pPr algn="r" defTabSz="929561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170"/>
            <a:fld id="{B4558839-97E9-499F-834D-2823E01579B0}" type="slidenum">
              <a:rPr lang="en-US" smtClean="0"/>
              <a:pPr defTabSz="928170"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180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1775" y="1066800"/>
            <a:ext cx="8683625" cy="50276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1775" y="1066800"/>
            <a:ext cx="8683625" cy="50276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76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528432"/>
              </p:ext>
            </p:extLst>
          </p:nvPr>
        </p:nvGraphicFramePr>
        <p:xfrm>
          <a:off x="228600" y="1295400"/>
          <a:ext cx="8683625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457200"/>
          </a:xfrm>
          <a:noFill/>
        </p:spPr>
        <p:txBody>
          <a:bodyPr anchor="t" anchorCtr="1"/>
          <a:lstStyle/>
          <a:p>
            <a:pPr eaLnBrk="1" hangingPunct="1"/>
            <a:r>
              <a:rPr lang="en-US" sz="2000" dirty="0" smtClean="0"/>
              <a:t>Single-Person </a:t>
            </a:r>
            <a:r>
              <a:rPr lang="en-US" sz="2000" dirty="0"/>
              <a:t>Deductibles, by State, </a:t>
            </a:r>
            <a:r>
              <a:rPr lang="en-US" sz="2000" dirty="0" smtClean="0"/>
              <a:t>2013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7625" y="6537960"/>
            <a:ext cx="5137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25000"/>
              </a:spcAft>
            </a:pPr>
            <a:r>
              <a:rPr lang="en-US" sz="1200" dirty="0" smtClean="0"/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2013 </a:t>
            </a:r>
            <a:r>
              <a:rPr lang="en-US" sz="1200" dirty="0"/>
              <a:t>Medical Expenditure Panel Survey</a:t>
            </a:r>
            <a:r>
              <a:rPr lang="en-US" sz="1200" dirty="0">
                <a:cs typeface="Arial" charset="0"/>
              </a:rPr>
              <a:t>–</a:t>
            </a:r>
            <a:r>
              <a:rPr lang="en-US" sz="1200" dirty="0"/>
              <a:t>Insurance Component.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216331" y="841136"/>
            <a:ext cx="88026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Dollars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3453" y="609600"/>
            <a:ext cx="5857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b="1" dirty="0" smtClean="0">
                <a:solidFill>
                  <a:schemeClr val="tx2"/>
                </a:solidFill>
              </a:rPr>
              <a:t>Average deductibles are $1,000 or more </a:t>
            </a:r>
            <a:r>
              <a:rPr lang="en-US" b="1" smtClean="0">
                <a:solidFill>
                  <a:schemeClr val="tx2"/>
                </a:solidFill>
              </a:rPr>
              <a:t>in 47 </a:t>
            </a:r>
            <a:r>
              <a:rPr lang="en-US" b="1" dirty="0" smtClean="0">
                <a:solidFill>
                  <a:schemeClr val="tx2"/>
                </a:solidFill>
              </a:rPr>
              <a:t>states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7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7D6530B83D94286B8B1C51D15616C" ma:contentTypeVersion="0" ma:contentTypeDescription="Create a new document." ma:contentTypeScope="" ma:versionID="75255c357ccf7f7874d5093d72c851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215CE4-BF44-432B-8190-B58DE51A8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359AAA-2532-4133-B895-33F7979235C9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16561</TotalTime>
  <Words>28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Single-Person Deductibles, by State, 2013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Exhibits—State Trends in the Cost of Employer Health Insurance Coverage, 2003-2013</dc:title>
  <dc:creator>Schoen Radley Collins</dc:creator>
  <cp:lastModifiedBy>Samantha Mackie</cp:lastModifiedBy>
  <cp:revision>980</cp:revision>
  <cp:lastPrinted>2014-12-18T17:06:40Z</cp:lastPrinted>
  <dcterms:created xsi:type="dcterms:W3CDTF">2007-03-19T13:30:17Z</dcterms:created>
  <dcterms:modified xsi:type="dcterms:W3CDTF">2015-01-09T15:59:42Z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0x01010016F7D6530B83D94286B8B1C51D15616C</vt:lpwstr>
  </property>
</Properties>
</file>