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1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0F980C-09B1-4F45-9DD3-93B784905881}">
          <p14:sldIdLst>
            <p14:sldId id="410"/>
          </p14:sldIdLst>
        </p14:section>
        <p14:section name="CUT THESE SLIDES" id="{6BC524FB-6E56-444F-8082-467FDCF3987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504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7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E30"/>
    <a:srgbClr val="16436A"/>
    <a:srgbClr val="4480BB"/>
    <a:srgbClr val="90B3D6"/>
    <a:srgbClr val="FF8F8F"/>
    <a:srgbClr val="FF0000"/>
    <a:srgbClr val="112C80"/>
    <a:srgbClr val="1E61FF"/>
    <a:srgbClr val="1F1D80"/>
    <a:srgbClr val="051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4" autoAdjust="0"/>
    <p:restoredTop sz="92968" autoAdjust="0"/>
  </p:normalViewPr>
  <p:slideViewPr>
    <p:cSldViewPr>
      <p:cViewPr varScale="1">
        <p:scale>
          <a:sx n="87" d="100"/>
          <a:sy n="87" d="100"/>
        </p:scale>
        <p:origin x="-1098" y="-78"/>
      </p:cViewPr>
      <p:guideLst>
        <p:guide orient="horz" pos="504"/>
        <p:guide orient="horz" pos="4296"/>
        <p:guide pos="24"/>
        <p:guide pos="2880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60648226273"/>
          <c:y val="9.7881008553018498E-2"/>
          <c:w val="0.88345678729860899"/>
          <c:h val="0.80318939202265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state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0B3D6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0.0%</c:formatCode>
                <c:ptCount val="3"/>
                <c:pt idx="0">
                  <c:v>3.5999999999999997E-2</c:v>
                </c:pt>
                <c:pt idx="1">
                  <c:v>5.7000000000000002E-2</c:v>
                </c:pt>
                <c:pt idx="2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 average</c:v>
                </c:pt>
              </c:strCache>
            </c:strRef>
          </c:tx>
          <c:spPr>
            <a:solidFill>
              <a:srgbClr val="4480B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Sheet1!$C$2:$C$4</c:f>
              <c:numCache>
                <c:formatCode>0.0%</c:formatCode>
                <c:ptCount val="3"/>
                <c:pt idx="0">
                  <c:v>5.2999999999999999E-2</c:v>
                </c:pt>
                <c:pt idx="1">
                  <c:v>8.4000000000000005E-2</c:v>
                </c:pt>
                <c:pt idx="2">
                  <c:v>9.6000000000000002E-2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state</c:v>
                </c:pt>
              </c:strCache>
            </c:strRef>
          </c:tx>
          <c:spPr>
            <a:solidFill>
              <a:srgbClr val="0A1E3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Sheet1!$D$2:$D$4</c:f>
              <c:numCache>
                <c:formatCode>0.0%</c:formatCode>
                <c:ptCount val="3"/>
                <c:pt idx="0">
                  <c:v>0.08</c:v>
                </c:pt>
                <c:pt idx="1">
                  <c:v>0.121</c:v>
                </c:pt>
                <c:pt idx="2">
                  <c:v>0.124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107559552"/>
        <c:axId val="107569536"/>
      </c:barChart>
      <c:catAx>
        <c:axId val="1075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7569536"/>
        <c:crosses val="autoZero"/>
        <c:auto val="1"/>
        <c:lblAlgn val="ctr"/>
        <c:lblOffset val="100"/>
        <c:noMultiLvlLbl val="0"/>
      </c:catAx>
      <c:valAx>
        <c:axId val="107569536"/>
        <c:scaling>
          <c:orientation val="minMax"/>
          <c:max val="0.15"/>
          <c:min val="0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7559552"/>
        <c:crosses val="autoZero"/>
        <c:crossBetween val="between"/>
        <c:majorUnit val="0.05"/>
      </c:valAx>
      <c:spPr>
        <a:noFill/>
        <a:ln w="25407">
          <a:noFill/>
        </a:ln>
      </c:spPr>
    </c:plotArea>
    <c:legend>
      <c:legendPos val="t"/>
      <c:layout>
        <c:manualLayout>
          <c:xMode val="edge"/>
          <c:yMode val="edge"/>
          <c:x val="0.16430396618148799"/>
          <c:y val="5.9986955250265303E-2"/>
          <c:w val="0.67139206763702297"/>
          <c:h val="6.9627173166588396E-2"/>
        </c:manualLayout>
      </c:layout>
      <c:overlay val="1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10066"/>
            <a:ext cx="5587393" cy="417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3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162" indent="-285063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251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63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24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85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46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07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68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8944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828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76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4450" y="6358235"/>
            <a:ext cx="659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Source: Authors’ analysis of Medical Expenditure Panel </a:t>
            </a:r>
            <a:r>
              <a:rPr lang="en-US" sz="1200" dirty="0"/>
              <a:t>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</a:t>
            </a:r>
            <a:r>
              <a:rPr lang="en-US" sz="1200" dirty="0" smtClean="0"/>
              <a:t>Component compared with Median Income Census.</a:t>
            </a:r>
            <a:endParaRPr lang="en-US" sz="1200" dirty="0"/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935079"/>
              </p:ext>
            </p:extLst>
          </p:nvPr>
        </p:nvGraphicFramePr>
        <p:xfrm>
          <a:off x="201611" y="1321088"/>
          <a:ext cx="8740775" cy="486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-1" y="91440"/>
            <a:ext cx="9144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/>
              <a:t>Employee and Family Out-of-Pocket Costs Up </a:t>
            </a:r>
            <a:br>
              <a:rPr lang="en-US" sz="2000" b="1" dirty="0" smtClean="0"/>
            </a:br>
            <a:r>
              <a:rPr lang="en-US" sz="2000" b="1" dirty="0" smtClean="0"/>
              <a:t>Compared with Incomes, Leaving Less for Other Needs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46888" y="1028700"/>
            <a:ext cx="65532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 smtClean="0"/>
              <a:t>Average employee </a:t>
            </a:r>
            <a:r>
              <a:rPr lang="en-US" sz="1600" b="1" dirty="0"/>
              <a:t>s</a:t>
            </a:r>
            <a:r>
              <a:rPr lang="en-US" sz="1600" b="1" dirty="0" smtClean="0"/>
              <a:t>hare of premium plus average </a:t>
            </a:r>
            <a:r>
              <a:rPr lang="en-US" sz="1600" b="1" dirty="0"/>
              <a:t>d</a:t>
            </a:r>
            <a:r>
              <a:rPr lang="en-US" sz="1600" b="1" dirty="0" smtClean="0"/>
              <a:t>eductible </a:t>
            </a:r>
            <a:br>
              <a:rPr lang="en-US" sz="1600" b="1" dirty="0" smtClean="0"/>
            </a:br>
            <a:r>
              <a:rPr lang="en-US" sz="1600" b="1" dirty="0" smtClean="0"/>
              <a:t>as </a:t>
            </a:r>
            <a:r>
              <a:rPr lang="en-US" sz="1600" b="1" dirty="0"/>
              <a:t>p</a:t>
            </a:r>
            <a:r>
              <a:rPr lang="en-US" sz="1600" b="1" dirty="0" smtClean="0"/>
              <a:t>ercent of </a:t>
            </a:r>
            <a:r>
              <a:rPr lang="en-US" sz="1600" b="1" dirty="0"/>
              <a:t>m</a:t>
            </a:r>
            <a:r>
              <a:rPr lang="en-US" sz="1600" b="1" dirty="0" smtClean="0"/>
              <a:t>edian state incomes</a:t>
            </a:r>
            <a:endParaRPr lang="en-US" sz="1600" b="1" dirty="0"/>
          </a:p>
        </p:txBody>
      </p:sp>
      <p:pic>
        <p:nvPicPr>
          <p:cNvPr id="7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5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16561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Exhibits—State Trends in the Cost of Employer Health Insurance Coverage, 2003-2013</dc:title>
  <dc:creator>Schoen Radley Collins</dc:creator>
  <cp:lastModifiedBy>Samantha Mackie</cp:lastModifiedBy>
  <cp:revision>981</cp:revision>
  <cp:lastPrinted>2014-12-18T17:06:40Z</cp:lastPrinted>
  <dcterms:created xsi:type="dcterms:W3CDTF">2007-03-19T13:30:17Z</dcterms:created>
  <dcterms:modified xsi:type="dcterms:W3CDTF">2015-01-09T15:59:49Z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