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608"/>
    <a:srgbClr val="575959"/>
    <a:srgbClr val="104168"/>
    <a:srgbClr val="333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5" autoAdjust="0"/>
    <p:restoredTop sz="98958" autoAdjust="0"/>
  </p:normalViewPr>
  <p:slideViewPr>
    <p:cSldViewPr>
      <p:cViewPr>
        <p:scale>
          <a:sx n="110" d="100"/>
          <a:sy n="110" d="100"/>
        </p:scale>
        <p:origin x="-180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6/2/2015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3" y="8599170"/>
            <a:ext cx="2025227" cy="53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D9A46FC-9197-4E77-92FA-45C876F655B9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8EE951-AF34-497B-B159-113D7EBC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EE951-AF34-497B-B159-113D7EBC8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51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1015663"/>
          </a:xfrm>
        </p:spPr>
        <p:txBody>
          <a:bodyPr anchor="t" anchorCtr="1"/>
          <a:lstStyle/>
          <a:p>
            <a:pPr algn="ctr"/>
            <a:r>
              <a:rPr lang="en-US" sz="2000" b="1" dirty="0" smtClean="0"/>
              <a:t>Deductibles </a:t>
            </a:r>
            <a:r>
              <a:rPr lang="en-US" sz="2000" b="1" dirty="0" smtClean="0"/>
              <a:t>Have Become a Growing Factor in Underinsurance Rates</a:t>
            </a:r>
            <a:br>
              <a:rPr lang="en-US" sz="2000" b="1" dirty="0" smtClean="0"/>
            </a:b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477816"/>
              </p:ext>
            </p:extLst>
          </p:nvPr>
        </p:nvGraphicFramePr>
        <p:xfrm>
          <a:off x="262458" y="1219200"/>
          <a:ext cx="8652942" cy="42671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80487"/>
                <a:gridCol w="1114491"/>
                <a:gridCol w="1114491"/>
                <a:gridCol w="1114491"/>
                <a:gridCol w="1114491"/>
                <a:gridCol w="1114491"/>
              </a:tblGrid>
              <a:tr h="524558">
                <a:tc gridSpan="6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bg1"/>
                          </a:solidFill>
                          <a:latin typeface="Cabin" panose="020B0803050202020004" pitchFamily="34" charset="0"/>
                        </a:rPr>
                        <a:t>Indicators of underinsurance among adults ages 19–64 who were insured all year</a:t>
                      </a:r>
                      <a:endParaRPr lang="en-US" sz="1400" b="1" i="0" dirty="0">
                        <a:solidFill>
                          <a:schemeClr val="bg1"/>
                        </a:solidFill>
                        <a:latin typeface="Cabin" panose="020B08030502020200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u="non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u="non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u="non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u="non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u="none" dirty="0">
                        <a:solidFill>
                          <a:srgbClr val="FFFFFF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419647">
                <a:tc>
                  <a:txBody>
                    <a:bodyPr/>
                    <a:lstStyle/>
                    <a:p>
                      <a:pPr marL="91440"/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2003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2005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2010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2012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2014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153">
                <a:tc>
                  <a:txBody>
                    <a:bodyPr/>
                    <a:lstStyle/>
                    <a:p>
                      <a:pPr lvl="0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Out-of-pocket costs</a:t>
                      </a:r>
                      <a:r>
                        <a:rPr lang="en-US" sz="1400" b="1" i="0" baseline="0" dirty="0" smtClean="0">
                          <a:latin typeface="Cabin" panose="020B0803050202020004" pitchFamily="34" charset="0"/>
                        </a:rPr>
                        <a:t> were 10% or more of income or 5% of more of income if low-income^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14 million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14 million 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25 million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23 million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24 million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400">
                <a:tc>
                  <a:txBody>
                    <a:bodyPr/>
                    <a:lstStyle/>
                    <a:p>
                      <a:pPr marL="0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Deductible equals 5% or more </a:t>
                      </a:r>
                      <a:br>
                        <a:rPr lang="en-US" sz="1400" b="1" dirty="0" smtClean="0">
                          <a:latin typeface="Cabin" panose="020B0803050202020004" pitchFamily="34" charset="0"/>
                        </a:rPr>
                      </a:br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of income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4 million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400" b="1" baseline="0" dirty="0" smtClean="0">
                          <a:latin typeface="Cabin" panose="020B0803050202020004" pitchFamily="34" charset="0"/>
                        </a:rPr>
                        <a:t>4 million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8 million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11 million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14 million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220">
                <a:tc>
                  <a:txBody>
                    <a:bodyPr/>
                    <a:lstStyle/>
                    <a:p>
                      <a:pPr marL="230188" lvl="1" indent="0"/>
                      <a:r>
                        <a:rPr lang="en-US" sz="1400" b="1" i="1" dirty="0" smtClean="0">
                          <a:latin typeface="Cabin" panose="020B0803050202020004" pitchFamily="34" charset="0"/>
                        </a:rPr>
                        <a:t>Net increase in millions underinsured because of </a:t>
                      </a:r>
                      <a:br>
                        <a:rPr lang="en-US" sz="1400" b="1" i="1" dirty="0" smtClean="0">
                          <a:latin typeface="Cabin" panose="020B0803050202020004" pitchFamily="34" charset="0"/>
                        </a:rPr>
                      </a:br>
                      <a:r>
                        <a:rPr lang="en-US" sz="1400" b="1" i="1" dirty="0" smtClean="0">
                          <a:latin typeface="Cabin" panose="020B0803050202020004" pitchFamily="34" charset="0"/>
                        </a:rPr>
                        <a:t>high deductible</a:t>
                      </a:r>
                      <a:endParaRPr lang="en-US" sz="1400" b="1" i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Cabin" panose="020B0803050202020004" pitchFamily="34" charset="0"/>
                        </a:rPr>
                        <a:t>2 million</a:t>
                      </a:r>
                      <a:endParaRPr lang="en-US" sz="1400" b="1" i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Cabin" panose="020B0803050202020004" pitchFamily="34" charset="0"/>
                        </a:rPr>
                        <a:t>2 million</a:t>
                      </a:r>
                      <a:endParaRPr lang="en-US" sz="1400" b="1" i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baseline="0" dirty="0" smtClean="0">
                          <a:latin typeface="Cabin" panose="020B0803050202020004" pitchFamily="34" charset="0"/>
                        </a:rPr>
                        <a:t>5 million</a:t>
                      </a:r>
                      <a:endParaRPr lang="en-US" sz="1400" b="1" i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Cabin" panose="020B0803050202020004" pitchFamily="34" charset="0"/>
                        </a:rPr>
                        <a:t>6 million</a:t>
                      </a:r>
                      <a:endParaRPr lang="en-US" sz="1400" b="1" i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>
                          <a:latin typeface="Cabin" panose="020B0803050202020004" pitchFamily="34" charset="0"/>
                        </a:rPr>
                        <a:t>7 million</a:t>
                      </a:r>
                      <a:endParaRPr lang="en-US" sz="1400" b="1" i="1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220">
                <a:tc>
                  <a:txBody>
                    <a:bodyPr/>
                    <a:lstStyle/>
                    <a:p>
                      <a:pPr lvl="0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Underinsured*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16 million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16 million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29 million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30 million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Cabin" panose="020B0803050202020004" pitchFamily="34" charset="0"/>
                        </a:rPr>
                        <a:t>31 million</a:t>
                      </a:r>
                      <a:endParaRPr lang="en-US" sz="1400" b="1" i="0" dirty="0">
                        <a:latin typeface="Cabin" panose="020B08030502020200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 Box 49"/>
          <p:cNvSpPr txBox="1">
            <a:spLocks noChangeArrowheads="1"/>
          </p:cNvSpPr>
          <p:nvPr/>
        </p:nvSpPr>
        <p:spPr bwMode="auto">
          <a:xfrm>
            <a:off x="42334" y="5867400"/>
            <a:ext cx="659817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^ Low income refers to those with incomes below 200 percent of the federal poverty level.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* Underinsured 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</a:rPr>
              <a:t>defined as insured all year but experienced one of the following: out-of-pocket expenses equaled 10% or more of income; out-of-pocket expenses equaled 5% or more of income if low income (&lt;200% of poverty); or deductibles equaled 5% or more of income. </a:t>
            </a:r>
            <a:endParaRPr lang="en-US" sz="1200" dirty="0">
              <a:solidFill>
                <a:srgbClr val="FF0000"/>
              </a:solidFill>
              <a:latin typeface="Cabin" panose="020B0803050202020004" pitchFamily="34" charset="0"/>
            </a:endParaRPr>
          </a:p>
          <a:p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</a:rPr>
              <a:t>: The Commonwealth Fund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Biennial Health Insurance Surveys (2003, 2005,2010, 2012, and 2014). </a:t>
            </a:r>
            <a:endParaRPr lang="en-US" sz="1200" dirty="0">
              <a:solidFill>
                <a:srgbClr val="000000"/>
              </a:solidFill>
              <a:latin typeface="Cabin" panose="020B0803050202020004" pitchFamily="34" charset="0"/>
            </a:endParaRPr>
          </a:p>
        </p:txBody>
      </p:sp>
      <p:pic>
        <p:nvPicPr>
          <p:cNvPr id="6" name="Picture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8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6414</TotalTime>
  <Words>189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Deductibles Have Become a Growing Factor in Underinsurance Rates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Samantha Mackie</cp:lastModifiedBy>
  <cp:revision>376</cp:revision>
  <cp:lastPrinted>2015-05-08T18:26:09Z</cp:lastPrinted>
  <dcterms:created xsi:type="dcterms:W3CDTF">2014-11-20T17:11:15Z</dcterms:created>
  <dcterms:modified xsi:type="dcterms:W3CDTF">2015-06-02T14:59:33Z</dcterms:modified>
</cp:coreProperties>
</file>