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51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608"/>
    <a:srgbClr val="575959"/>
    <a:srgbClr val="104168"/>
    <a:srgbClr val="3338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85" autoAdjust="0"/>
    <p:restoredTop sz="98958" autoAdjust="0"/>
  </p:normalViewPr>
  <p:slideViewPr>
    <p:cSldViewPr>
      <p:cViewPr>
        <p:scale>
          <a:sx n="110" d="100"/>
          <a:sy n="110" d="100"/>
        </p:scale>
        <p:origin x="-180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6/2/2015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53" y="8599170"/>
            <a:ext cx="2025227" cy="535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D9A46FC-9197-4E77-92FA-45C876F655B9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8EE951-AF34-497B-B159-113D7EBC8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EE951-AF34-497B-B159-113D7EBC89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51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07886"/>
          </a:xfrm>
        </p:spPr>
        <p:txBody>
          <a:bodyPr anchor="t" anchorCtr="1"/>
          <a:lstStyle/>
          <a:p>
            <a:pPr algn="ctr"/>
            <a:r>
              <a:rPr lang="en-US" sz="2000" b="1" dirty="0" smtClean="0"/>
              <a:t>High </a:t>
            </a:r>
            <a:r>
              <a:rPr lang="en-US" sz="2000" b="1" dirty="0" smtClean="0"/>
              <a:t>Deductibles Relative to Income by Coverage Source at the Time of the Survey   </a:t>
            </a:r>
            <a:endParaRPr lang="en-US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421608"/>
              </p:ext>
            </p:extLst>
          </p:nvPr>
        </p:nvGraphicFramePr>
        <p:xfrm>
          <a:off x="245523" y="1295400"/>
          <a:ext cx="8652943" cy="41666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8"/>
                <a:gridCol w="1044787"/>
                <a:gridCol w="1044787"/>
                <a:gridCol w="1044787"/>
                <a:gridCol w="1044787"/>
                <a:gridCol w="1044787"/>
              </a:tblGrid>
              <a:tr h="506909">
                <a:tc gridSpan="6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bg1"/>
                          </a:solidFill>
                          <a:latin typeface="Cabin" panose="020B0803050202020004" pitchFamily="34" charset="0"/>
                        </a:rPr>
                        <a:t>Percent with deductibles that are 5% or more of income, adults ages 19–64 who were insured all year</a:t>
                      </a:r>
                      <a:endParaRPr lang="en-US" sz="1400" b="1" i="0" dirty="0">
                        <a:solidFill>
                          <a:schemeClr val="bg1"/>
                        </a:solidFill>
                        <a:latin typeface="Cabin" panose="020B08030502020200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u="none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u="none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u="none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u="none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u="none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481777">
                <a:tc>
                  <a:txBody>
                    <a:bodyPr/>
                    <a:lstStyle/>
                    <a:p>
                      <a:pPr marL="91440"/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2003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2005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2010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2012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2014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22">
                <a:tc>
                  <a:txBody>
                    <a:bodyPr/>
                    <a:lstStyle/>
                    <a:p>
                      <a:pPr lvl="0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Total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3%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3%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6%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8%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11%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22">
                <a:tc>
                  <a:txBody>
                    <a:bodyPr/>
                    <a:lstStyle/>
                    <a:p>
                      <a:pPr lvl="0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Insurance source at time of survey^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22">
                <a:tc>
                  <a:txBody>
                    <a:bodyPr/>
                    <a:lstStyle/>
                    <a:p>
                      <a:pPr marL="230188" lvl="1" indent="0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Employer-provided coverage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2%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2%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6%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8%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11%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22">
                <a:tc>
                  <a:txBody>
                    <a:bodyPr/>
                    <a:lstStyle/>
                    <a:p>
                      <a:pPr marL="230188" lvl="1" indent="0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Individual coverage†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7%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12%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17%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30%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24%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626">
                <a:tc>
                  <a:txBody>
                    <a:bodyPr/>
                    <a:lstStyle/>
                    <a:p>
                      <a:pPr lvl="0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Firm size (</a:t>
                      </a:r>
                      <a:r>
                        <a:rPr lang="en-US" sz="1400" b="1" i="1" dirty="0" smtClean="0">
                          <a:latin typeface="Cabin" panose="020B0803050202020004" pitchFamily="34" charset="0"/>
                        </a:rPr>
                        <a:t>Base: Full-</a:t>
                      </a:r>
                      <a:r>
                        <a:rPr lang="en-US" sz="1400" b="1" i="1" baseline="0" dirty="0" smtClean="0">
                          <a:latin typeface="Cabin" panose="020B0803050202020004" pitchFamily="34" charset="0"/>
                        </a:rPr>
                        <a:t> or part-time workers with coverage through their own employer</a:t>
                      </a:r>
                      <a:r>
                        <a:rPr lang="en-US" sz="1400" b="1" i="0" baseline="0" dirty="0" smtClean="0">
                          <a:latin typeface="Cabin" panose="020B0803050202020004" pitchFamily="34" charset="0"/>
                        </a:rPr>
                        <a:t>)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2722">
                <a:tc>
                  <a:txBody>
                    <a:bodyPr/>
                    <a:lstStyle/>
                    <a:p>
                      <a:pPr marL="230188" lvl="1" indent="0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&lt;100</a:t>
                      </a:r>
                      <a:r>
                        <a:rPr lang="en-US" sz="1400" b="1" i="0" baseline="0" dirty="0" smtClean="0">
                          <a:latin typeface="Cabin" panose="020B0803050202020004" pitchFamily="34" charset="0"/>
                        </a:rPr>
                        <a:t> employees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5%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4%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7%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14%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20%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2722">
                <a:tc>
                  <a:txBody>
                    <a:bodyPr/>
                    <a:lstStyle/>
                    <a:p>
                      <a:pPr marL="230188" lvl="1" indent="0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100 employees or more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1%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1%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5%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6%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8%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 Box 49"/>
          <p:cNvSpPr txBox="1">
            <a:spLocks noChangeArrowheads="1"/>
          </p:cNvSpPr>
          <p:nvPr/>
        </p:nvSpPr>
        <p:spPr bwMode="auto">
          <a:xfrm>
            <a:off x="42334" y="6019800"/>
            <a:ext cx="63584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</a:rPr>
              <a:t>^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</a:rPr>
              <a:t>Respondents may have had another type of coverage 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</a:rPr>
              <a:t>at some point during 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</a:rPr>
              <a:t>the year, but had coverage for the entire previous 12 months. 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</a:rPr>
              <a:t>† For 2014, includes those who get their individual coverage through the marketplace and outside of the marketplace. </a:t>
            </a:r>
            <a:endParaRPr lang="en-US" sz="1200" dirty="0">
              <a:solidFill>
                <a:srgbClr val="FF0000"/>
              </a:solidFill>
              <a:latin typeface="Cabin" panose="020B0803050202020004" pitchFamily="34" charset="0"/>
            </a:endParaRPr>
          </a:p>
          <a:p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</a:rPr>
              <a:t>Source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</a:rPr>
              <a:t>: The Commonwealth Fund 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</a:rPr>
              <a:t>Biennial Health Insurance Surveys (2003, 2005,2010, 2012, and 2014). </a:t>
            </a:r>
            <a:endParaRPr lang="en-US" sz="1200" dirty="0">
              <a:solidFill>
                <a:srgbClr val="000000"/>
              </a:solidFill>
              <a:latin typeface="Cabin" panose="020B0803050202020004" pitchFamily="34" charset="0"/>
            </a:endParaRPr>
          </a:p>
        </p:txBody>
      </p:sp>
      <p:pic>
        <p:nvPicPr>
          <p:cNvPr id="6" name="Picture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568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6414</TotalTime>
  <Words>191</Words>
  <Application>Microsoft Office PowerPoint</Application>
  <PresentationFormat>On-screen Show (4:3)</PresentationFormat>
  <Paragraphs>42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High Deductibles Relative to Income by Coverage Source at the Time of the Survey 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Petra W. Rasmussen</dc:creator>
  <cp:lastModifiedBy>Samantha Mackie</cp:lastModifiedBy>
  <cp:revision>377</cp:revision>
  <cp:lastPrinted>2015-05-08T18:26:09Z</cp:lastPrinted>
  <dcterms:created xsi:type="dcterms:W3CDTF">2014-11-20T17:11:15Z</dcterms:created>
  <dcterms:modified xsi:type="dcterms:W3CDTF">2015-06-02T14:59:38Z</dcterms:modified>
</cp:coreProperties>
</file>