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322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B3608"/>
    <a:srgbClr val="575959"/>
    <a:srgbClr val="104168"/>
    <a:srgbClr val="3338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085" autoAdjust="0"/>
    <p:restoredTop sz="98958" autoAdjust="0"/>
  </p:normalViewPr>
  <p:slideViewPr>
    <p:cSldViewPr>
      <p:cViewPr>
        <p:scale>
          <a:sx n="110" d="100"/>
          <a:sy n="110" d="100"/>
        </p:scale>
        <p:origin x="-180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945322794209103E-2"/>
          <c:y val="6.1550322570948703E-2"/>
          <c:w val="0.940237967665284"/>
          <c:h val="0.728943885430012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Skipped doses or did not fill prescription 
for medications for health conditions 
because of the cost of the medicines</c:v>
                </c:pt>
                <c:pt idx="1">
                  <c:v>Stayed overnight in a hospital or visited the 
emergency room because of health condition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18</c:v>
                </c:pt>
                <c:pt idx="1">
                  <c:v>12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Insured all year, not underinsured*</c:v>
                </c:pt>
              </c:strCache>
            </c:strRef>
          </c:tx>
          <c:spPr>
            <a:solidFill>
              <a:schemeClr val="tx2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Skipped doses or did not fill prescription 
for medications for health conditions 
because of the cost of the medicines</c:v>
                </c:pt>
                <c:pt idx="1">
                  <c:v>Stayed overnight in a hospital or visited the 
emergency room because of health condition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7</c:v>
                </c:pt>
                <c:pt idx="1">
                  <c:v>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Insured all year, underinsured*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Skipped doses or did not fill prescription 
for medications for health conditions 
because of the cost of the medicines</c:v>
                </c:pt>
                <c:pt idx="1">
                  <c:v>Stayed overnight in a hospital or visited the 
emergency room because of health condition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24</c:v>
                </c:pt>
                <c:pt idx="1">
                  <c:v>14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Uninsured during the year</c:v>
                </c:pt>
              </c:strCache>
            </c:strRef>
          </c:tx>
          <c:spPr>
            <a:solidFill>
              <a:srgbClr val="AB3608"/>
            </a:solidFill>
            <a:ln>
              <a:solidFill>
                <a:schemeClr val="tx1"/>
              </a:solidFill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Sheet1!$B$1:$C$1</c:f>
              <c:strCache>
                <c:ptCount val="2"/>
                <c:pt idx="0">
                  <c:v>Skipped doses or did not fill prescription 
for medications for health conditions 
because of the cost of the medicines</c:v>
                </c:pt>
                <c:pt idx="1">
                  <c:v>Stayed overnight in a hospital or visited the 
emergency room because of health condition</c:v>
                </c:pt>
              </c:strCache>
            </c:strRef>
          </c:cat>
          <c:val>
            <c:numRef>
              <c:f>Sheet1!$B$5:$C$5</c:f>
              <c:numCache>
                <c:formatCode>General</c:formatCode>
                <c:ptCount val="2"/>
                <c:pt idx="0">
                  <c:v>35</c:v>
                </c:pt>
                <c:pt idx="1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4187392"/>
        <c:axId val="104188928"/>
      </c:barChart>
      <c:catAx>
        <c:axId val="104187392"/>
        <c:scaling>
          <c:orientation val="minMax"/>
        </c:scaling>
        <c:delete val="0"/>
        <c:axPos val="b"/>
        <c:majorTickMark val="out"/>
        <c:minorTickMark val="none"/>
        <c:tickLblPos val="nextTo"/>
        <c:crossAx val="104188928"/>
        <c:crosses val="autoZero"/>
        <c:auto val="1"/>
        <c:lblAlgn val="ctr"/>
        <c:lblOffset val="100"/>
        <c:noMultiLvlLbl val="0"/>
      </c:catAx>
      <c:valAx>
        <c:axId val="104188928"/>
        <c:scaling>
          <c:orientation val="minMax"/>
          <c:max val="50"/>
        </c:scaling>
        <c:delete val="0"/>
        <c:axPos val="l"/>
        <c:numFmt formatCode="General" sourceLinked="1"/>
        <c:majorTickMark val="out"/>
        <c:minorTickMark val="none"/>
        <c:tickLblPos val="nextTo"/>
        <c:crossAx val="104187392"/>
        <c:crosses val="autoZero"/>
        <c:crossBetween val="between"/>
        <c:majorUnit val="10"/>
      </c:valAx>
    </c:plotArea>
    <c:legend>
      <c:legendPos val="t"/>
      <c:layout>
        <c:manualLayout>
          <c:xMode val="edge"/>
          <c:yMode val="edge"/>
          <c:x val="5.1286148534699497E-2"/>
          <c:y val="8.9472576772637192E-3"/>
          <c:w val="0.94706695044651201"/>
          <c:h val="0.125019961073558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 b="1">
          <a:latin typeface="Cabin" panose="020B0803050202020004" pitchFamily="34" charset="0"/>
          <a:cs typeface="Arial" pitchFamily="34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0E4EF529-1E16-8F42-8100-6C5B5593DA27}" type="datetimeFigureOut">
              <a:rPr lang="en-US"/>
              <a:pPr>
                <a:defRPr/>
              </a:pPr>
              <a:t>6/2/2015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F61D3EA-0ADC-1A4E-A739-3169D7F8DE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6389" name="Picture 5" descr="CFlogo_2014_4-color_PMS_K_outlines.eps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253" y="8599170"/>
            <a:ext cx="2025227" cy="535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02123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D9A46FC-9197-4E77-92FA-45C876F655B9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2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8EE951-AF34-497B-B159-113D7EBC89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3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88616B-B065-4257-8D83-32CB73B59734}" type="slidenum">
              <a:rPr lang="en-US"/>
              <a:pPr/>
              <a:t>1</a:t>
            </a:fld>
            <a:endParaRPr lang="en-US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696913"/>
            <a:ext cx="4648200" cy="3486150"/>
          </a:xfrm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6631" y="4416431"/>
            <a:ext cx="5137149" cy="4183063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821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88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809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8763"/>
            <a:ext cx="9140825" cy="731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31775" y="1066800"/>
            <a:ext cx="4265613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066800"/>
            <a:ext cx="4265612" cy="50276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294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46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76200" y="442913"/>
            <a:ext cx="90678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4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701" r:id="rId3"/>
    <p:sldLayoutId id="2147483702" r:id="rId4"/>
    <p:sldLayoutId id="2147483696" r:id="rId5"/>
    <p:sldLayoutId id="2147483705" r:id="rId6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Georgia"/>
          <a:ea typeface="ＭＳ Ｐゴシック" charset="-128"/>
          <a:cs typeface="Georgia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Georgia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Corbel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704811305"/>
              </p:ext>
            </p:extLst>
          </p:nvPr>
        </p:nvGraphicFramePr>
        <p:xfrm>
          <a:off x="73554" y="1475846"/>
          <a:ext cx="8977312" cy="4258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933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488"/>
            <a:ext cx="9140825" cy="707886"/>
          </a:xfrm>
          <a:noFill/>
        </p:spPr>
        <p:txBody>
          <a:bodyPr anchor="t" anchorCtr="1"/>
          <a:lstStyle/>
          <a:p>
            <a:pPr algn="ctr"/>
            <a:r>
              <a:rPr lang="en-US" sz="2000" b="1" dirty="0" smtClean="0">
                <a:latin typeface="+mj-lt"/>
                <a:cs typeface="Arial" charset="0"/>
              </a:rPr>
              <a:t>Underinsured </a:t>
            </a:r>
            <a:r>
              <a:rPr lang="en-US" sz="2000" b="1" dirty="0" smtClean="0">
                <a:latin typeface="+mj-lt"/>
                <a:cs typeface="Arial" charset="0"/>
              </a:rPr>
              <a:t>Adults with Health Problems </a:t>
            </a:r>
            <a:br>
              <a:rPr lang="en-US" sz="2000" b="1" dirty="0" smtClean="0">
                <a:latin typeface="+mj-lt"/>
                <a:cs typeface="Arial" charset="0"/>
              </a:rPr>
            </a:br>
            <a:r>
              <a:rPr lang="en-US" sz="2000" b="1" dirty="0" smtClean="0">
                <a:latin typeface="+mj-lt"/>
                <a:cs typeface="Arial" charset="0"/>
              </a:rPr>
              <a:t>Struggled to Care for </a:t>
            </a:r>
            <a:r>
              <a:rPr lang="en-US" sz="2000" b="1" dirty="0">
                <a:latin typeface="+mj-lt"/>
                <a:cs typeface="Arial" charset="0"/>
              </a:rPr>
              <a:t>T</a:t>
            </a:r>
            <a:r>
              <a:rPr lang="en-US" sz="2000" b="1" dirty="0" smtClean="0">
                <a:latin typeface="+mj-lt"/>
                <a:cs typeface="Arial" charset="0"/>
              </a:rPr>
              <a:t>heir Conditions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90488" y="6434138"/>
            <a:ext cx="71659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US" sz="1200" b="1"/>
          </a:p>
        </p:txBody>
      </p:sp>
      <p:sp>
        <p:nvSpPr>
          <p:cNvPr id="99334" name="Text Box 6"/>
          <p:cNvSpPr txBox="1">
            <a:spLocks noChangeArrowheads="1"/>
          </p:cNvSpPr>
          <p:nvPr/>
        </p:nvSpPr>
        <p:spPr bwMode="auto">
          <a:xfrm>
            <a:off x="59266" y="1021820"/>
            <a:ext cx="710474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 smtClean="0">
                <a:latin typeface="Cabin" panose="020B0803050202020004" pitchFamily="34" charset="0"/>
                <a:cs typeface="Arial" charset="0"/>
              </a:rPr>
              <a:t>Percent adults ages 19–64 with a health problem or condition^</a:t>
            </a:r>
            <a:endParaRPr lang="en-US" sz="1600" b="1" dirty="0">
              <a:solidFill>
                <a:srgbClr val="FF0000"/>
              </a:solidFill>
              <a:latin typeface="Cabin" panose="020B0803050202020004" pitchFamily="34" charset="0"/>
              <a:cs typeface="Arial" charset="0"/>
            </a:endParaRPr>
          </a:p>
        </p:txBody>
      </p:sp>
      <p:sp>
        <p:nvSpPr>
          <p:cNvPr id="99335" name="Text Box 7"/>
          <p:cNvSpPr txBox="1">
            <a:spLocks noChangeArrowheads="1"/>
          </p:cNvSpPr>
          <p:nvPr/>
        </p:nvSpPr>
        <p:spPr bwMode="auto">
          <a:xfrm>
            <a:off x="45720" y="5638800"/>
            <a:ext cx="67360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latin typeface="Cabin" panose="020B0803050202020004" pitchFamily="34" charset="0"/>
              </a:rPr>
              <a:t>^ Respondent has at least one of the following health conditions: hypertension or high blood pressure; heart disease; diabetes; asthma, emphysema, or lung disease; or high cholesterol.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</a:rPr>
              <a:t> 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* 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</a:rPr>
              <a:t>Underinsured defined as insured all year but experienced one of the following: 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/>
            </a:r>
            <a:b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</a:b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out-of-pocket 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</a:rPr>
              <a:t>expenses equaled 10% or more of income; out-of-pocket expenses equaled 5% or more of income if low income (&lt;200% of poverty); </a:t>
            </a:r>
            <a:r>
              <a:rPr lang="en-US" sz="1200" dirty="0" smtClean="0">
                <a:solidFill>
                  <a:srgbClr val="000000"/>
                </a:solidFill>
                <a:latin typeface="Cabin" panose="020B0803050202020004" pitchFamily="34" charset="0"/>
              </a:rPr>
              <a:t>or </a:t>
            </a:r>
            <a:r>
              <a:rPr lang="en-US" sz="1200" dirty="0">
                <a:solidFill>
                  <a:srgbClr val="000000"/>
                </a:solidFill>
                <a:latin typeface="Cabin" panose="020B0803050202020004" pitchFamily="34" charset="0"/>
              </a:rPr>
              <a:t>deductibles equaled 5% or more of income.</a:t>
            </a:r>
          </a:p>
          <a:p>
            <a:r>
              <a:rPr lang="en-US" sz="1200" dirty="0" smtClean="0">
                <a:latin typeface="Cabin" panose="020B0803050202020004" pitchFamily="34" charset="0"/>
              </a:rPr>
              <a:t>Source</a:t>
            </a:r>
            <a:r>
              <a:rPr lang="en-US" sz="1200" dirty="0">
                <a:latin typeface="Cabin" panose="020B0803050202020004" pitchFamily="34" charset="0"/>
              </a:rPr>
              <a:t>: The Commonwealth Fund Biennial Health Insurance </a:t>
            </a:r>
            <a:r>
              <a:rPr lang="en-US" sz="1200" dirty="0" smtClean="0">
                <a:latin typeface="Cabin" panose="020B0803050202020004" pitchFamily="34" charset="0"/>
              </a:rPr>
              <a:t>Survey (2014).</a:t>
            </a:r>
            <a:endParaRPr lang="en-US" sz="1200" dirty="0">
              <a:latin typeface="Cabin" panose="020B0803050202020004" pitchFamily="34" charset="0"/>
            </a:endParaRPr>
          </a:p>
        </p:txBody>
      </p:sp>
      <p:pic>
        <p:nvPicPr>
          <p:cNvPr id="7" name="Picture 1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0513" y="6099175"/>
            <a:ext cx="2274887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550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MWF_template_5-2014_white_bg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MWF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2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CMWF_template_5-2014_white_bg</Template>
  <TotalTime>6415</TotalTime>
  <Words>66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CMWF_template_5-2014_white_bg</vt:lpstr>
      <vt:lpstr>Underinsured Adults with Health Problems  Struggled to Care for Their Conditions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Petra W. Rasmussen</dc:creator>
  <cp:lastModifiedBy>Samantha Mackie</cp:lastModifiedBy>
  <cp:revision>382</cp:revision>
  <cp:lastPrinted>2015-05-08T18:26:09Z</cp:lastPrinted>
  <dcterms:created xsi:type="dcterms:W3CDTF">2014-11-20T17:11:15Z</dcterms:created>
  <dcterms:modified xsi:type="dcterms:W3CDTF">2015-06-02T15:00:24Z</dcterms:modified>
</cp:coreProperties>
</file>