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608"/>
    <a:srgbClr val="104168"/>
    <a:srgbClr val="33383B"/>
    <a:srgbClr val="FF7300"/>
    <a:srgbClr val="57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3" autoAdjust="0"/>
    <p:restoredTop sz="95255" autoAdjust="0"/>
  </p:normalViewPr>
  <p:slideViewPr>
    <p:cSldViewPr>
      <p:cViewPr varScale="1">
        <p:scale>
          <a:sx n="109" d="100"/>
          <a:sy n="109" d="100"/>
        </p:scale>
        <p:origin x="-9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036" y="8945778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35" tIns="47368" rIns="94735" bIns="47368" anchor="b"/>
          <a:lstStyle/>
          <a:p>
            <a:pPr algn="r"/>
            <a:fld id="{D560F11D-893C-4E56-9C22-10D58CC7116F}" type="slidenum">
              <a:rPr lang="en-US" sz="1200">
                <a:solidFill>
                  <a:prstClr val="black"/>
                </a:solidFill>
              </a:rPr>
              <a:pPr algn="r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4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1900337"/>
              </p:ext>
            </p:extLst>
          </p:nvPr>
        </p:nvGraphicFramePr>
        <p:xfrm>
          <a:off x="152401" y="2199505"/>
          <a:ext cx="8839199" cy="2143895"/>
        </p:xfrm>
        <a:graphic>
          <a:graphicData uri="http://schemas.openxmlformats.org/drawingml/2006/table">
            <a:tbl>
              <a:tblPr/>
              <a:tblGrid>
                <a:gridCol w="2285999"/>
                <a:gridCol w="1092200"/>
                <a:gridCol w="1092200"/>
                <a:gridCol w="1092200"/>
                <a:gridCol w="1092200"/>
                <a:gridCol w="1092200"/>
                <a:gridCol w="1092200"/>
              </a:tblGrid>
              <a:tr h="481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2001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2003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2014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306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Uninsured now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24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30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18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32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20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37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19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36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29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306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</a:rPr>
                        <a:t>Insured now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138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142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141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147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148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84%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Cabin" panose="020B0803050202020004" pitchFamily="34" charset="0"/>
                          <a:ea typeface="ＭＳ Ｐゴシック" charset="-128"/>
                          <a:cs typeface="Arial" charset="0"/>
                        </a:rPr>
                        <a:t>154 million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Cabin" panose="020B0803050202020004" pitchFamily="34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7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The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Number of Uninsured Adults Dropped to 29 Million in 2014, </a:t>
            </a:r>
            <a:b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</a:b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Down from 37 Million in 2010</a:t>
            </a:r>
          </a:p>
        </p:txBody>
      </p:sp>
      <p:sp>
        <p:nvSpPr>
          <p:cNvPr id="89128" name="Text Box 49"/>
          <p:cNvSpPr txBox="1">
            <a:spLocks noChangeArrowheads="1"/>
          </p:cNvSpPr>
          <p:nvPr/>
        </p:nvSpPr>
        <p:spPr bwMode="auto">
          <a:xfrm>
            <a:off x="42332" y="6536266"/>
            <a:ext cx="88767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Surveys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(2001, 2003, 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2005,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2010, 2012, and 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9129" name="Text Box 50"/>
          <p:cNvSpPr txBox="1">
            <a:spLocks noChangeArrowheads="1"/>
          </p:cNvSpPr>
          <p:nvPr/>
        </p:nvSpPr>
        <p:spPr bwMode="auto">
          <a:xfrm>
            <a:off x="152400" y="1589048"/>
            <a:ext cx="3641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</a:rPr>
              <a:t>Adults </a:t>
            </a:r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</a:rPr>
              <a:t>ages 19–64</a:t>
            </a: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4873</TotalTime>
  <Words>97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417</cp:revision>
  <cp:lastPrinted>2015-01-07T00:46:22Z</cp:lastPrinted>
  <dcterms:created xsi:type="dcterms:W3CDTF">2014-11-20T17:11:15Z</dcterms:created>
  <dcterms:modified xsi:type="dcterms:W3CDTF">2015-01-15T16:20:04Z</dcterms:modified>
</cp:coreProperties>
</file>