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608"/>
    <a:srgbClr val="104168"/>
    <a:srgbClr val="33383B"/>
    <a:srgbClr val="FF7300"/>
    <a:srgbClr val="57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3" autoAdjust="0"/>
    <p:restoredTop sz="95255" autoAdjust="0"/>
  </p:normalViewPr>
  <p:slideViewPr>
    <p:cSldViewPr>
      <p:cViewPr varScale="1">
        <p:scale>
          <a:sx n="109" d="100"/>
          <a:sy n="109" d="100"/>
        </p:scale>
        <p:origin x="-9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1FCA7-9D39-44C0-BCF7-865C828B5D6F}" type="slidenum">
              <a:rPr lang="en-US"/>
              <a:pPr/>
              <a:t>1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4632" name="Group 2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188329"/>
              </p:ext>
            </p:extLst>
          </p:nvPr>
        </p:nvGraphicFramePr>
        <p:xfrm>
          <a:off x="203199" y="1129696"/>
          <a:ext cx="8763000" cy="4966304"/>
        </p:xfrm>
        <a:graphic>
          <a:graphicData uri="http://schemas.openxmlformats.org/drawingml/2006/table">
            <a:tbl>
              <a:tblPr/>
              <a:tblGrid>
                <a:gridCol w="4262160"/>
                <a:gridCol w="1125210"/>
                <a:gridCol w="1125210"/>
                <a:gridCol w="1125210"/>
                <a:gridCol w="1125210"/>
              </a:tblGrid>
              <a:tr h="29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54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In the past 12 months: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4587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Had problems paying or unable to pay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medical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53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55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Contacted by a collection agency about medical bills*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36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389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Contacted by collection agency for unpaid medical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30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993">
                <a:tc>
                  <a:txBody>
                    <a:bodyPr/>
                    <a:lstStyle/>
                    <a:p>
                      <a:pPr marL="917575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Contacted by a collection agency because of billing mistake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4603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Had to change way of life to pay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26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Any of three bill problems </a:t>
                      </a:r>
                      <a:b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</a:b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(does not include billing mistake)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62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63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53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Medical bills being paid off over time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40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Any of three bill problems or medical debt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58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73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75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64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32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The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Number of Adults Reporting Medical Bill Problems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Declined in 2014 for the First Time Since 2005</a:t>
            </a:r>
          </a:p>
        </p:txBody>
      </p:sp>
      <p:sp>
        <p:nvSpPr>
          <p:cNvPr id="80933" name="Text Box 49"/>
          <p:cNvSpPr txBox="1">
            <a:spLocks noChangeArrowheads="1"/>
          </p:cNvSpPr>
          <p:nvPr/>
        </p:nvSpPr>
        <p:spPr bwMode="auto">
          <a:xfrm>
            <a:off x="42332" y="6172200"/>
            <a:ext cx="67505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* Subtotals may not sum to total: respondents who answered “don’t know” or refused are included in the distribution but not reported.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(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2005, 2010, 2012,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0934" name="Text Box 50"/>
          <p:cNvSpPr txBox="1">
            <a:spLocks noChangeArrowheads="1"/>
          </p:cNvSpPr>
          <p:nvPr/>
        </p:nvSpPr>
        <p:spPr bwMode="auto">
          <a:xfrm>
            <a:off x="109234" y="838200"/>
            <a:ext cx="364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Percent of adults ages 19–64</a:t>
            </a: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2200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1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4874</TotalTime>
  <Words>259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423</cp:revision>
  <cp:lastPrinted>2015-01-07T00:46:22Z</cp:lastPrinted>
  <dcterms:created xsi:type="dcterms:W3CDTF">2014-11-20T17:11:15Z</dcterms:created>
  <dcterms:modified xsi:type="dcterms:W3CDTF">2015-01-15T16:20:45Z</dcterms:modified>
</cp:coreProperties>
</file>