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98" r:id="rId2"/>
  </p:sldIdLst>
  <p:sldSz cx="9144000" cy="6858000" type="screen4x3"/>
  <p:notesSz cx="6858000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B3608"/>
    <a:srgbClr val="104168"/>
    <a:srgbClr val="33383B"/>
    <a:srgbClr val="FF7300"/>
    <a:srgbClr val="57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23" autoAdjust="0"/>
    <p:restoredTop sz="95255" autoAdjust="0"/>
  </p:normalViewPr>
  <p:slideViewPr>
    <p:cSldViewPr>
      <p:cViewPr varScale="1">
        <p:scale>
          <a:sx n="107" d="100"/>
          <a:sy n="107" d="100"/>
        </p:scale>
        <p:origin x="-10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200335797851297E-2"/>
          <c:y val="6.4604161740923705E-2"/>
          <c:w val="0.93235732701553897"/>
          <c:h val="0.748607794115527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104168"/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Received Pap test</c:v>
                </c:pt>
                <c:pt idx="1">
                  <c:v>Received colon cancer screening</c:v>
                </c:pt>
                <c:pt idx="2">
                  <c:v>Received mammogram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75</c:v>
                </c:pt>
                <c:pt idx="1">
                  <c:v>56</c:v>
                </c:pt>
                <c:pt idx="2">
                  <c:v>70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Insured all year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Received Pap test</c:v>
                </c:pt>
                <c:pt idx="1">
                  <c:v>Received colon cancer screening</c:v>
                </c:pt>
                <c:pt idx="2">
                  <c:v>Received mammogram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80</c:v>
                </c:pt>
                <c:pt idx="1">
                  <c:v>61</c:v>
                </c:pt>
                <c:pt idx="2">
                  <c:v>75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Uninsured during the year</c:v>
                </c:pt>
              </c:strCache>
            </c:strRef>
          </c:tx>
          <c:spPr>
            <a:solidFill>
              <a:srgbClr val="AB3608"/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Received Pap test</c:v>
                </c:pt>
                <c:pt idx="1">
                  <c:v>Received colon cancer screening</c:v>
                </c:pt>
                <c:pt idx="2">
                  <c:v>Received mammogram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61</c:v>
                </c:pt>
                <c:pt idx="1">
                  <c:v>32</c:v>
                </c:pt>
                <c:pt idx="2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3"/>
        <c:axId val="97247616"/>
        <c:axId val="97249152"/>
      </c:barChart>
      <c:catAx>
        <c:axId val="9724761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97249152"/>
        <c:crosses val="autoZero"/>
        <c:auto val="1"/>
        <c:lblAlgn val="ctr"/>
        <c:lblOffset val="100"/>
        <c:noMultiLvlLbl val="0"/>
      </c:catAx>
      <c:valAx>
        <c:axId val="97249152"/>
        <c:scaling>
          <c:orientation val="minMax"/>
          <c:max val="100"/>
        </c:scaling>
        <c:delete val="0"/>
        <c:axPos val="l"/>
        <c:numFmt formatCode="General" sourceLinked="1"/>
        <c:majorTickMark val="out"/>
        <c:minorTickMark val="none"/>
        <c:tickLblPos val="nextTo"/>
        <c:crossAx val="97247616"/>
        <c:crosses val="autoZero"/>
        <c:crossBetween val="between"/>
        <c:majorUnit val="25"/>
      </c:valAx>
    </c:plotArea>
    <c:legend>
      <c:legendPos val="t"/>
      <c:layout>
        <c:manualLayout>
          <c:xMode val="edge"/>
          <c:yMode val="edge"/>
          <c:x val="0.162274266858526"/>
          <c:y val="1.8181818181818198E-2"/>
          <c:w val="0.75924854818260301"/>
          <c:h val="7.3111667859699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 b="1">
          <a:solidFill>
            <a:schemeClr val="accent6"/>
          </a:solidFill>
          <a:latin typeface="Cabin" panose="020B0803050202020004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1/15/2015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8712240"/>
            <a:ext cx="1981200" cy="542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A46FC-9197-4E77-92FA-45C876F655B9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74738" y="706438"/>
            <a:ext cx="4708525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56"/>
            <a:ext cx="5486400" cy="42383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946071"/>
            <a:ext cx="2971800" cy="4709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EE951-AF34-497B-B159-113D7EBC8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3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EC6D7D-4438-4E13-91B4-1D60DA460598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76325" y="706438"/>
            <a:ext cx="4708525" cy="3532187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66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  <p:sldLayoutId id="2147483705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4000" cy="400110"/>
          </a:xfrm>
          <a:noFill/>
        </p:spPr>
        <p:txBody>
          <a:bodyPr anchor="t" anchorCtr="1"/>
          <a:lstStyle/>
          <a:p>
            <a:pPr algn="ctr" eaLnBrk="1" hangingPunct="1"/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  <a:t>Uninsured </a:t>
            </a:r>
            <a:r>
              <a:rPr lang="en-US" sz="20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  <a:t>Adults Have Lower Rates of Cancer Screening Tests, 2014</a:t>
            </a: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39961" y="6177804"/>
            <a:ext cx="662595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Notes: Pap test in past three years for females ages 21–64; colon cancer screening in past five years for adults ages 50–64; and mammogram in past two years for females ages 40–64. </a:t>
            </a:r>
          </a:p>
          <a:p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Source</a:t>
            </a:r>
            <a:r>
              <a:rPr lang="en-US" sz="1200" dirty="0">
                <a:solidFill>
                  <a:schemeClr val="accent6"/>
                </a:solidFill>
                <a:latin typeface="Cabin" panose="020B0803050202020004" pitchFamily="34" charset="0"/>
              </a:rPr>
              <a:t>: The Commonwealth Fund Biennial Health Insurance </a:t>
            </a:r>
            <a:r>
              <a:rPr lang="en-US" sz="1200" dirty="0" smtClean="0">
                <a:solidFill>
                  <a:schemeClr val="accent6"/>
                </a:solidFill>
                <a:latin typeface="Cabin" panose="020B0803050202020004" pitchFamily="34" charset="0"/>
              </a:rPr>
              <a:t>Survey (2014).</a:t>
            </a:r>
            <a:endParaRPr lang="en-US" sz="1200" dirty="0">
              <a:solidFill>
                <a:schemeClr val="accent6"/>
              </a:solidFill>
              <a:latin typeface="Cabin" panose="020B0803050202020004" pitchFamily="34" charset="0"/>
            </a:endParaRP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177801" y="838200"/>
            <a:ext cx="8763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600" b="1" dirty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  <a:t>Percent of </a:t>
            </a:r>
            <a:r>
              <a:rPr lang="en-US" sz="1600" b="1" dirty="0" smtClean="0">
                <a:solidFill>
                  <a:schemeClr val="accent6"/>
                </a:solidFill>
                <a:latin typeface="Cabin" panose="020B0803050202020004" pitchFamily="34" charset="0"/>
                <a:cs typeface="Arial" charset="0"/>
              </a:rPr>
              <a:t>adults</a:t>
            </a:r>
            <a:endParaRPr lang="en-US" sz="1600" b="1" dirty="0">
              <a:solidFill>
                <a:schemeClr val="accent6"/>
              </a:solidFill>
              <a:latin typeface="Cabin" panose="020B0803050202020004" pitchFamily="34" charset="0"/>
              <a:cs typeface="Arial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052952819"/>
              </p:ext>
            </p:extLst>
          </p:nvPr>
        </p:nvGraphicFramePr>
        <p:xfrm>
          <a:off x="245534" y="1388534"/>
          <a:ext cx="8610600" cy="4648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5914" y="61697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659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4874</TotalTime>
  <Words>63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Uninsured Adults Have Lower Rates of Cancer Screening Tests, 2014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Petra W. Rasmussen</dc:creator>
  <cp:lastModifiedBy>Samantha Mackie</cp:lastModifiedBy>
  <cp:revision>427</cp:revision>
  <cp:lastPrinted>2015-01-07T00:46:22Z</cp:lastPrinted>
  <dcterms:created xsi:type="dcterms:W3CDTF">2014-11-20T17:11:15Z</dcterms:created>
  <dcterms:modified xsi:type="dcterms:W3CDTF">2015-01-15T16:23:11Z</dcterms:modified>
</cp:coreProperties>
</file>