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06" r:id="rId2"/>
  </p:sldIdLst>
  <p:sldSz cx="9144000" cy="6858000" type="screen4x3"/>
  <p:notesSz cx="6858000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3608"/>
    <a:srgbClr val="104168"/>
    <a:srgbClr val="33383B"/>
    <a:srgbClr val="FF7300"/>
    <a:srgbClr val="57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23" autoAdjust="0"/>
    <p:restoredTop sz="95255" autoAdjust="0"/>
  </p:normalViewPr>
  <p:slideViewPr>
    <p:cSldViewPr>
      <p:cViewPr varScale="1">
        <p:scale>
          <a:sx n="107" d="100"/>
          <a:sy n="107" d="100"/>
        </p:scale>
        <p:origin x="-48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39758888834499"/>
          <c:y val="8.1471336173652306E-2"/>
          <c:w val="0.64190895974959705"/>
          <c:h val="0.9185286638263480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104168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AB3608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Sheet1!$A$2:$A$5</c:f>
              <c:strCache>
                <c:ptCount val="3"/>
                <c:pt idx="0">
                  <c:v>19-34</c:v>
                </c:pt>
                <c:pt idx="1">
                  <c:v>35-49</c:v>
                </c:pt>
                <c:pt idx="2">
                  <c:v>50-64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42</c:v>
                </c:pt>
                <c:pt idx="1">
                  <c:v>34</c:v>
                </c:pt>
                <c:pt idx="2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09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39758888834499"/>
          <c:y val="8.1471336173652306E-2"/>
          <c:w val="0.64190895974959705"/>
          <c:h val="0.9185286638263480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104168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AB3608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Sheet1!$A$2:$A$5</c:f>
              <c:strCache>
                <c:ptCount val="4"/>
                <c:pt idx="0">
                  <c:v>&lt;138% FPL</c:v>
                </c:pt>
                <c:pt idx="1">
                  <c:v>138-399% FPL</c:v>
                </c:pt>
                <c:pt idx="2">
                  <c:v>400% FPL or more</c:v>
                </c:pt>
                <c:pt idx="3">
                  <c:v>Refused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49</c:v>
                </c:pt>
                <c:pt idx="1">
                  <c:v>35</c:v>
                </c:pt>
                <c:pt idx="2">
                  <c:v>5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3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39758888834499"/>
          <c:y val="8.1471336173652306E-2"/>
          <c:w val="0.64190895974959705"/>
          <c:h val="0.9185286638263480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104168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Sheet1!$A$2:$A$5</c:f>
              <c:strCache>
                <c:ptCount val="2"/>
                <c:pt idx="0">
                  <c:v>Expanded Medicaid</c:v>
                </c:pt>
                <c:pt idx="1">
                  <c:v>Did not expand Medicaid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39</c:v>
                </c:pt>
                <c:pt idx="1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2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8712240"/>
            <a:ext cx="1981200" cy="54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A46FC-9197-4E77-92FA-45C876F655B9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6"/>
            <a:ext cx="5486400" cy="42383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EE951-AF34-497B-B159-113D7EBC8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65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3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emf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1357448621"/>
              </p:ext>
            </p:extLst>
          </p:nvPr>
        </p:nvGraphicFramePr>
        <p:xfrm>
          <a:off x="-609600" y="1219200"/>
          <a:ext cx="4069080" cy="3429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7" name="Chart 36"/>
          <p:cNvGraphicFramePr/>
          <p:nvPr>
            <p:extLst>
              <p:ext uri="{D42A27DB-BD31-4B8C-83A1-F6EECF244321}">
                <p14:modId xmlns:p14="http://schemas.microsoft.com/office/powerpoint/2010/main" val="272676851"/>
              </p:ext>
            </p:extLst>
          </p:nvPr>
        </p:nvGraphicFramePr>
        <p:xfrm>
          <a:off x="2523064" y="1219200"/>
          <a:ext cx="4069080" cy="3429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2" name="Chart 41"/>
          <p:cNvGraphicFramePr/>
          <p:nvPr>
            <p:extLst>
              <p:ext uri="{D42A27DB-BD31-4B8C-83A1-F6EECF244321}">
                <p14:modId xmlns:p14="http://schemas.microsoft.com/office/powerpoint/2010/main" val="224817796"/>
              </p:ext>
            </p:extLst>
          </p:nvPr>
        </p:nvGraphicFramePr>
        <p:xfrm>
          <a:off x="5616784" y="1219200"/>
          <a:ext cx="4069080" cy="3429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213585" y="3670012"/>
            <a:ext cx="9200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50–64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24%</a:t>
            </a:r>
            <a:endParaRPr lang="en-US" sz="16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1971" y="2679412"/>
            <a:ext cx="957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19–34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42%</a:t>
            </a:r>
            <a:endParaRPr lang="en-US" sz="16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76400" y="2374612"/>
            <a:ext cx="861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35–49</a:t>
            </a:r>
          </a:p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34%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91440"/>
            <a:ext cx="9144000" cy="731520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kern="0" smtClean="0">
                <a:solidFill>
                  <a:schemeClr val="accent6"/>
                </a:solidFill>
                <a:latin typeface="Cabin" panose="020B0803050202020004" pitchFamily="34" charset="0"/>
                <a:ea typeface="ＭＳ Ｐゴシック"/>
              </a:rPr>
              <a:t>Nearly </a:t>
            </a:r>
            <a:r>
              <a:rPr lang="en-US" sz="2000" b="1" kern="0" dirty="0" smtClean="0">
                <a:solidFill>
                  <a:schemeClr val="accent6"/>
                </a:solidFill>
                <a:latin typeface="Cabin" panose="020B0803050202020004" pitchFamily="34" charset="0"/>
                <a:ea typeface="ＭＳ Ｐゴシック"/>
              </a:rPr>
              <a:t>Half of the Remaining Uninsured Have Incomes That Would Make Them Eligible for Expanded Medicaid</a:t>
            </a:r>
            <a:endParaRPr lang="en-US" sz="2000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34" y="1219200"/>
            <a:ext cx="289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Age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316133" y="12192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State Medicaid Decision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31" name="Text Box 49"/>
          <p:cNvSpPr txBox="1">
            <a:spLocks noChangeArrowheads="1"/>
          </p:cNvSpPr>
          <p:nvPr/>
        </p:nvSpPr>
        <p:spPr bwMode="auto">
          <a:xfrm>
            <a:off x="45717" y="5638800"/>
            <a:ext cx="658368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Notes: FPL refers to federal poverty level. Segments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may not sum to 100 percent because of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rounding.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26 states and DC had expanded eligibility for their state Medicaid program and begun enrolling individuals by July 2014: AR, AZ, CA, CO, CT, DC, DE, HI, IA, IL, KY, MA, MD, MI, MN, ND, NH, NJ, NM, NV, NY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, OH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, OR, RI, VT, WA, WV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.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All other states were counted as not expanding Medicaid.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AK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and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HI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were not included in the survey sample. </a:t>
            </a:r>
          </a:p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Source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: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  <a:cs typeface="Arial" pitchFamily="34" charset="0"/>
              </a:rPr>
              <a:t>The Commonwealth Fund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  <a:cs typeface="Arial" pitchFamily="34" charset="0"/>
              </a:rPr>
              <a:t>Biennial Health Insurance Survey (2014). </a:t>
            </a:r>
            <a:endParaRPr lang="en-US" sz="1200" dirty="0">
              <a:solidFill>
                <a:schemeClr val="accent6"/>
              </a:solidFill>
              <a:latin typeface="Cabin" panose="020B0803050202020004" pitchFamily="34" charset="0"/>
              <a:ea typeface="ＭＳ Ｐゴシック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56461" y="121920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Income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327398" y="2679412"/>
            <a:ext cx="1168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&lt;133% FPL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49%</a:t>
            </a:r>
            <a:endParaRPr lang="en-US" sz="16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495800" y="2374612"/>
            <a:ext cx="13631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133%–399% FPL</a:t>
            </a:r>
          </a:p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35%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334000" y="3982015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400% FPL or more</a:t>
            </a:r>
          </a:p>
          <a:p>
            <a:pPr algn="ctr"/>
            <a:r>
              <a:rPr lang="en-US" sz="1600" b="1" dirty="0">
                <a:solidFill>
                  <a:schemeClr val="accent6"/>
                </a:solidFill>
                <a:latin typeface="Cabin" panose="020B0803050202020004" pitchFamily="34" charset="0"/>
              </a:rPr>
              <a:t>5</a:t>
            </a:r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%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10371" y="2397948"/>
            <a:ext cx="1177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Expanded Medicaid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39%</a:t>
            </a:r>
            <a:endParaRPr lang="en-US" sz="16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96200" y="2755612"/>
            <a:ext cx="137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Did not expand Medicaid</a:t>
            </a:r>
          </a:p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61%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922861" y="5224046"/>
            <a:ext cx="73152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pitchFamily="34" charset="0"/>
              </a:rPr>
              <a:t>29 million uninsured adults ages 19 to 64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43400" y="4380637"/>
            <a:ext cx="1159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Refused</a:t>
            </a:r>
          </a:p>
          <a:p>
            <a:pPr algn="ctr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11%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096000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773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4874</TotalTime>
  <Words>199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Petra W. Rasmussen</dc:creator>
  <cp:lastModifiedBy>Samantha Mackie</cp:lastModifiedBy>
  <cp:revision>431</cp:revision>
  <cp:lastPrinted>2015-01-07T00:46:22Z</cp:lastPrinted>
  <dcterms:created xsi:type="dcterms:W3CDTF">2014-11-20T17:11:15Z</dcterms:created>
  <dcterms:modified xsi:type="dcterms:W3CDTF">2015-01-15T16:24:15Z</dcterms:modified>
</cp:coreProperties>
</file>