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96" r:id="rId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168"/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6" autoAdjust="0"/>
    <p:restoredTop sz="99772" autoAdjust="0"/>
  </p:normalViewPr>
  <p:slideViewPr>
    <p:cSldViewPr>
      <p:cViewPr>
        <p:scale>
          <a:sx n="113" d="100"/>
          <a:sy n="113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490423538533888E-2"/>
          <c:y val="4.033228346456693E-2"/>
          <c:w val="0.92825985228221386"/>
          <c:h val="0.779045144356955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April-June 2014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explosion val="15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Total</c:v>
                </c:pt>
                <c:pt idx="2">
                  <c:v>19–34</c:v>
                </c:pt>
                <c:pt idx="3">
                  <c:v>35–49</c:v>
                </c:pt>
                <c:pt idx="4">
                  <c:v>50–64</c:v>
                </c:pt>
                <c:pt idx="6">
                  <c:v>&lt;250% FPL</c:v>
                </c:pt>
                <c:pt idx="7">
                  <c:v>250% FPL or more</c:v>
                </c:pt>
                <c:pt idx="9">
                  <c:v>Non-Hispanic white</c:v>
                </c:pt>
                <c:pt idx="10">
                  <c:v>Black</c:v>
                </c:pt>
                <c:pt idx="11">
                  <c:v>Latino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</c:v>
                </c:pt>
                <c:pt idx="2">
                  <c:v>22</c:v>
                </c:pt>
                <c:pt idx="3">
                  <c:v>21</c:v>
                </c:pt>
                <c:pt idx="4">
                  <c:v>23</c:v>
                </c:pt>
                <c:pt idx="6">
                  <c:v>27</c:v>
                </c:pt>
                <c:pt idx="7">
                  <c:v>17</c:v>
                </c:pt>
                <c:pt idx="9">
                  <c:v>22</c:v>
                </c:pt>
                <c:pt idx="10">
                  <c:v>26</c:v>
                </c:pt>
                <c:pt idx="11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March-May 2015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Total</c:v>
                </c:pt>
                <c:pt idx="2">
                  <c:v>19–34</c:v>
                </c:pt>
                <c:pt idx="3">
                  <c:v>35–49</c:v>
                </c:pt>
                <c:pt idx="4">
                  <c:v>50–64</c:v>
                </c:pt>
                <c:pt idx="6">
                  <c:v>&lt;250% FPL</c:v>
                </c:pt>
                <c:pt idx="7">
                  <c:v>250% FPL or more</c:v>
                </c:pt>
                <c:pt idx="9">
                  <c:v>Non-Hispanic white</c:v>
                </c:pt>
                <c:pt idx="10">
                  <c:v>Black</c:v>
                </c:pt>
                <c:pt idx="11">
                  <c:v>Latino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25</c:v>
                </c:pt>
                <c:pt idx="2">
                  <c:v>29</c:v>
                </c:pt>
                <c:pt idx="3">
                  <c:v>23</c:v>
                </c:pt>
                <c:pt idx="4">
                  <c:v>22</c:v>
                </c:pt>
                <c:pt idx="6">
                  <c:v>31</c:v>
                </c:pt>
                <c:pt idx="7">
                  <c:v>18</c:v>
                </c:pt>
                <c:pt idx="9">
                  <c:v>24</c:v>
                </c:pt>
                <c:pt idx="10">
                  <c:v>28</c:v>
                </c:pt>
                <c:pt idx="11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axId val="96555776"/>
        <c:axId val="96488832"/>
      </c:barChart>
      <c:valAx>
        <c:axId val="96488832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96555776"/>
        <c:crosses val="autoZero"/>
        <c:crossBetween val="between"/>
        <c:majorUnit val="10"/>
      </c:valAx>
      <c:catAx>
        <c:axId val="96555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96488832"/>
        <c:crosses val="autoZero"/>
        <c:auto val="1"/>
        <c:lblAlgn val="ctr"/>
        <c:lblOffset val="100"/>
        <c:noMultiLvlLbl val="0"/>
      </c:catAx>
    </c:plotArea>
    <c:legend>
      <c:legendPos val="t"/>
      <c:layout>
        <c:manualLayout>
          <c:xMode val="edge"/>
          <c:yMode val="edge"/>
          <c:x val="0.28006358911391777"/>
          <c:y val="0.02"/>
          <c:w val="0.45988976010312355"/>
          <c:h val="7.639658792650919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latin typeface="Cabin" panose="020B08030502020200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9/25/2015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79" y="8587423"/>
            <a:ext cx="2017889" cy="53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9/25/2015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60"/>
            <a:ext cx="5588000" cy="417766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10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996682459"/>
              </p:ext>
            </p:extLst>
          </p:nvPr>
        </p:nvGraphicFramePr>
        <p:xfrm>
          <a:off x="318331" y="2438400"/>
          <a:ext cx="8597069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100584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Arial" pitchFamily="34" charset="0"/>
              </a:rPr>
              <a:t>Have you gone to this new marketplace to shop for health insurance? </a:t>
            </a:r>
            <a:b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Arial" pitchFamily="34" charset="0"/>
              </a:rPr>
              <a:t>This could be by mail, in person, by phone, or on the Internet. 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  <a:cs typeface="Arial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0" y="91440"/>
            <a:ext cx="9144000" cy="731520"/>
          </a:xfrm>
          <a:prstGeom prst="rect">
            <a:avLst/>
          </a:prstGeom>
        </p:spPr>
        <p:txBody>
          <a:bodyPr vert="horz" lIns="91440" tIns="45720" rIns="91440" bIns="45720" rtlCol="0" anchor="t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One-Quarter </a:t>
            </a: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of All U.S. Working-Age Adults </a:t>
            </a:r>
            <a:b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</a:br>
            <a:r>
              <a:rPr lang="en-US" sz="2000" b="1" kern="0" dirty="0" smtClean="0">
                <a:solidFill>
                  <a:prstClr val="black"/>
                </a:solidFill>
                <a:ea typeface="ＭＳ Ｐゴシック"/>
              </a:rPr>
              <a:t>Have Visited the Health Insurance Marketplaces</a:t>
            </a:r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45720" y="6537960"/>
            <a:ext cx="902208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prstClr val="black"/>
                </a:solidFill>
                <a:latin typeface="Cabin" panose="020B0803050202020004" pitchFamily="34" charset="0"/>
              </a:rPr>
              <a:t>Source: </a:t>
            </a:r>
            <a:r>
              <a:rPr lang="en-US" sz="1200" dirty="0" smtClean="0">
                <a:solidFill>
                  <a:prstClr val="black"/>
                </a:solidFill>
                <a:latin typeface="Cabin" panose="020B0803050202020004" pitchFamily="34" charset="0"/>
                <a:cs typeface="Arial" pitchFamily="34" charset="0"/>
              </a:rPr>
              <a:t>The Commonwealth Fund Affordable Care Act Tracking Surveys, April–June 2014 and March–May 2015.</a:t>
            </a:r>
            <a:endParaRPr lang="en-US" sz="1200" dirty="0">
              <a:solidFill>
                <a:prstClr val="black"/>
              </a:solidFill>
              <a:latin typeface="Cabin" panose="020B0803050202020004" pitchFamily="34" charset="0"/>
              <a:ea typeface="ＭＳ Ｐゴシック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8600" y="1871246"/>
            <a:ext cx="533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prstClr val="black"/>
                </a:solidFill>
                <a:latin typeface="Cabin" panose="020B0803050202020004" pitchFamily="34" charset="0"/>
              </a:rPr>
              <a:t>Percent of adults ages 19–64 who visited the marketplace</a:t>
            </a:r>
            <a:endParaRPr lang="en-US" sz="1600" b="1" dirty="0">
              <a:solidFill>
                <a:prstClr val="black"/>
              </a:solidFill>
              <a:latin typeface="Cabin" panose="020B0803050202020004" pitchFamily="34" charset="0"/>
            </a:endParaRPr>
          </a:p>
        </p:txBody>
      </p:sp>
      <p:pic>
        <p:nvPicPr>
          <p:cNvPr id="7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61753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24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Tracking brief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0000FF"/>
      </a:hlink>
      <a:folHlink>
        <a:srgbClr val="800080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17226</TotalTime>
  <Words>47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Samantha Mackie</cp:lastModifiedBy>
  <cp:revision>822</cp:revision>
  <cp:lastPrinted>2015-08-26T18:54:46Z</cp:lastPrinted>
  <dcterms:created xsi:type="dcterms:W3CDTF">2014-06-13T13:57:10Z</dcterms:created>
  <dcterms:modified xsi:type="dcterms:W3CDTF">2015-09-25T14:35:09Z</dcterms:modified>
</cp:coreProperties>
</file>