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</p:sldMasterIdLst>
  <p:notesMasterIdLst>
    <p:notesMasterId r:id="rId5"/>
  </p:notesMasterIdLst>
  <p:sldIdLst>
    <p:sldId id="263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2" autoAdjust="0"/>
    <p:restoredTop sz="94660"/>
  </p:normalViewPr>
  <p:slideViewPr>
    <p:cSldViewPr>
      <p:cViewPr varScale="1">
        <p:scale>
          <a:sx n="95" d="100"/>
          <a:sy n="95" d="100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423142763113502E-2"/>
          <c:y val="2.075758734041739E-2"/>
          <c:w val="0.91840888839962298"/>
          <c:h val="0.9046716611879825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Health care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19">
              <a:solidFill>
                <a:schemeClr val="tx1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3009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bin" panose="020B0803050202020004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SWIZ</c:v>
                </c:pt>
                <c:pt idx="3">
                  <c:v>GER</c:v>
                </c:pt>
                <c:pt idx="4">
                  <c:v>NETH</c:v>
                </c:pt>
                <c:pt idx="5">
                  <c:v>US</c:v>
                </c:pt>
                <c:pt idx="6">
                  <c:v>NOR</c:v>
                </c:pt>
                <c:pt idx="7">
                  <c:v>UK</c:v>
                </c:pt>
                <c:pt idx="8">
                  <c:v>NZ</c:v>
                </c:pt>
                <c:pt idx="9">
                  <c:v>CAN</c:v>
                </c:pt>
                <c:pt idx="10">
                  <c:v>AUS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11.9</c:v>
                </c:pt>
                <c:pt idx="1">
                  <c:v>11.8</c:v>
                </c:pt>
                <c:pt idx="2">
                  <c:v>10.6</c:v>
                </c:pt>
                <c:pt idx="3">
                  <c:v>10.7</c:v>
                </c:pt>
                <c:pt idx="4">
                  <c:v>12</c:v>
                </c:pt>
                <c:pt idx="5">
                  <c:v>16.3</c:v>
                </c:pt>
                <c:pt idx="6">
                  <c:v>8.9</c:v>
                </c:pt>
                <c:pt idx="7">
                  <c:v>8.4</c:v>
                </c:pt>
                <c:pt idx="8">
                  <c:v>9.3000000000000007</c:v>
                </c:pt>
                <c:pt idx="9">
                  <c:v>10.4</c:v>
                </c:pt>
                <c:pt idx="10">
                  <c:v>8.8000000000000007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Social care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SWIZ</c:v>
                </c:pt>
                <c:pt idx="3">
                  <c:v>GER</c:v>
                </c:pt>
                <c:pt idx="4">
                  <c:v>NETH</c:v>
                </c:pt>
                <c:pt idx="5">
                  <c:v>US</c:v>
                </c:pt>
                <c:pt idx="6">
                  <c:v>NOR</c:v>
                </c:pt>
                <c:pt idx="7">
                  <c:v>UK</c:v>
                </c:pt>
                <c:pt idx="8">
                  <c:v>NZ</c:v>
                </c:pt>
                <c:pt idx="9">
                  <c:v>CAN</c:v>
                </c:pt>
                <c:pt idx="10">
                  <c:v>AUS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21.3</c:v>
                </c:pt>
                <c:pt idx="1">
                  <c:v>21.1</c:v>
                </c:pt>
                <c:pt idx="2">
                  <c:v>20.100000000000001</c:v>
                </c:pt>
                <c:pt idx="3">
                  <c:v>18.399999999999999</c:v>
                </c:pt>
                <c:pt idx="4">
                  <c:v>14.8</c:v>
                </c:pt>
                <c:pt idx="5">
                  <c:v>9.1</c:v>
                </c:pt>
                <c:pt idx="6">
                  <c:v>16.3</c:v>
                </c:pt>
                <c:pt idx="7">
                  <c:v>14.5</c:v>
                </c:pt>
                <c:pt idx="8">
                  <c:v>11.3</c:v>
                </c:pt>
                <c:pt idx="9">
                  <c:v>9.8000000000000007</c:v>
                </c:pt>
                <c:pt idx="10">
                  <c:v>10.8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31158528"/>
        <c:axId val="531160064"/>
      </c:barChart>
      <c:catAx>
        <c:axId val="53115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531160064"/>
        <c:crosses val="autoZero"/>
        <c:auto val="1"/>
        <c:lblAlgn val="ctr"/>
        <c:lblOffset val="100"/>
        <c:noMultiLvlLbl val="0"/>
      </c:catAx>
      <c:valAx>
        <c:axId val="531160064"/>
        <c:scaling>
          <c:orientation val="minMax"/>
          <c:max val="4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7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531158528"/>
        <c:crosses val="autoZero"/>
        <c:crossBetween val="between"/>
        <c:majorUnit val="10"/>
        <c:minorUnit val="2"/>
      </c:valAx>
      <c:spPr>
        <a:noFill/>
        <a:ln w="25383">
          <a:noFill/>
        </a:ln>
      </c:spPr>
    </c:plotArea>
    <c:legend>
      <c:legendPos val="t"/>
      <c:layout>
        <c:manualLayout>
          <c:xMode val="edge"/>
          <c:yMode val="edge"/>
          <c:x val="0.40586095392993987"/>
          <c:y val="3.2446360871557715E-2"/>
          <c:w val="0.38790428824796203"/>
          <c:h val="7.9111041812842703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44-8872-482E-B3FA-EE8A80E3F2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22CC-56FF-4626-9A10-D0BC90E3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1731" indent="-2814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5741" indent="-2251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6037" indent="-2251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6333" indent="-2251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6630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6926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7222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27518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E92FE0-2E67-4F3C-9138-9215489FF68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20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1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2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1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9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6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4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8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2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3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7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257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0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1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8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6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06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06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74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960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19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1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082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40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7"/>
          <p:cNvSpPr txBox="1">
            <a:spLocks noChangeArrowheads="1"/>
          </p:cNvSpPr>
          <p:nvPr/>
        </p:nvSpPr>
        <p:spPr bwMode="auto">
          <a:xfrm>
            <a:off x="45720" y="6172200"/>
            <a:ext cx="64312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b="1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b="1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▪"/>
              <a:defRPr b="1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-"/>
              <a:defRPr b="1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b="1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0" dirty="0">
                <a:latin typeface="Cabin" panose="020B0803050202020004" pitchFamily="34" charset="0"/>
              </a:rPr>
              <a:t>Notes: GDP refers to gross domestic product.</a:t>
            </a:r>
            <a:endParaRPr lang="en-US" altLang="en-US" sz="1200" b="0" dirty="0" smtClean="0">
              <a:solidFill>
                <a:schemeClr val="tx1"/>
              </a:solidFill>
              <a:latin typeface="Cabin" panose="020B08030502020200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</a:rPr>
              <a:t>Source</a:t>
            </a:r>
            <a:r>
              <a:rPr lang="en-US" altLang="en-US" sz="1200" b="0" dirty="0">
                <a:solidFill>
                  <a:schemeClr val="tx1"/>
                </a:solidFill>
                <a:latin typeface="Cabin" panose="020B0803050202020004" pitchFamily="34" charset="0"/>
              </a:rPr>
              <a:t>: E. H. 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</a:rPr>
              <a:t>Bradley and </a:t>
            </a:r>
            <a:r>
              <a:rPr lang="en-US" altLang="en-US" sz="1200" b="0" dirty="0">
                <a:solidFill>
                  <a:schemeClr val="tx1"/>
                </a:solidFill>
                <a:latin typeface="Cabin" panose="020B0803050202020004" pitchFamily="34" charset="0"/>
              </a:rPr>
              <a:t>L. A. 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</a:rPr>
              <a:t>Taylor, </a:t>
            </a:r>
            <a:r>
              <a:rPr lang="en-US" altLang="en-US" sz="1200" b="0" i="1" dirty="0">
                <a:solidFill>
                  <a:schemeClr val="tx1"/>
                </a:solidFill>
                <a:latin typeface="Cabin" panose="020B0803050202020004" pitchFamily="34" charset="0"/>
              </a:rPr>
              <a:t>The American Health Care Paradox: Why Spending More </a:t>
            </a:r>
            <a:r>
              <a:rPr lang="en-US" altLang="en-US" sz="1200" b="0" i="1" dirty="0" smtClean="0">
                <a:solidFill>
                  <a:schemeClr val="tx1"/>
                </a:solidFill>
                <a:latin typeface="Cabin" panose="020B0803050202020004" pitchFamily="34" charset="0"/>
              </a:rPr>
              <a:t>Is </a:t>
            </a:r>
            <a:r>
              <a:rPr lang="en-US" altLang="en-US" sz="1200" b="0" i="1" dirty="0">
                <a:solidFill>
                  <a:schemeClr val="tx1"/>
                </a:solidFill>
                <a:latin typeface="Cabin" panose="020B0803050202020004" pitchFamily="34" charset="0"/>
              </a:rPr>
              <a:t>Getting Us Less</a:t>
            </a:r>
            <a:r>
              <a:rPr lang="en-US" altLang="en-US" sz="1200" b="0" dirty="0">
                <a:solidFill>
                  <a:schemeClr val="tx1"/>
                </a:solidFill>
                <a:latin typeface="Cabin" panose="020B0803050202020004" pitchFamily="34" charset="0"/>
              </a:rPr>
              <a:t>, Public Affairs, 2013.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0" y="92075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b="1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b="1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▪"/>
              <a:defRPr b="1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-"/>
              <a:defRPr b="1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b="1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Health </a:t>
            </a:r>
            <a:r>
              <a:rPr lang="en-US" alt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and Social Care </a:t>
            </a:r>
            <a:r>
              <a:rPr lang="en-US" alt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Spending as a Percentage of GDP</a:t>
            </a:r>
            <a:endParaRPr lang="en-US" alt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16155"/>
              </p:ext>
            </p:extLst>
          </p:nvPr>
        </p:nvGraphicFramePr>
        <p:xfrm>
          <a:off x="246062" y="1143000"/>
          <a:ext cx="882173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861" y="6096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3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6287</TotalTime>
  <Words>54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Squires 2012 OECD chartpack</vt:lpstr>
      <vt:lpstr>1_Squires 2012 OECD chartpack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Anderson</dc:creator>
  <cp:lastModifiedBy>Samantha Mackie</cp:lastModifiedBy>
  <cp:revision>393</cp:revision>
  <cp:lastPrinted>2015-09-22T20:24:58Z</cp:lastPrinted>
  <dcterms:created xsi:type="dcterms:W3CDTF">2015-01-21T19:08:01Z</dcterms:created>
  <dcterms:modified xsi:type="dcterms:W3CDTF">2015-10-07T18:10:35Z</dcterms:modified>
</cp:coreProperties>
</file>