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840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650640892111E-2"/>
          <c:y val="5.5455920067444098E-2"/>
          <c:w val="0.96546988211190399"/>
          <c:h val="0.924221792179880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&lt;100% FPL,  non-expansion</c:v>
                </c:pt>
              </c:strCache>
            </c:strRef>
          </c:tx>
          <c:spPr>
            <a:pattFill prst="dkUpDiag">
              <a:fgClr>
                <a:schemeClr val="accent2">
                  <a:lumMod val="60000"/>
                  <a:lumOff val="40000"/>
                </a:schemeClr>
              </a:fgClr>
              <a:bgClr>
                <a:schemeClr val="tx1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0.15010000000000001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&lt;100% FPL, expansion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7.22E-2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100-137% FPL, expansion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Sheet1!$D$2</c:f>
              <c:numCache>
                <c:formatCode>0.00</c:formatCode>
                <c:ptCount val="1"/>
                <c:pt idx="0">
                  <c:v>5.5500000000000001E-2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100-137% FPL, non-expansion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dLblPos val="inBase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Sheet1!$E$2</c:f>
              <c:numCache>
                <c:formatCode>0.00</c:formatCode>
                <c:ptCount val="1"/>
                <c:pt idx="0">
                  <c:v>6.3899999999999998E-2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138-399% FPL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Sheet1!$F$2</c:f>
              <c:numCache>
                <c:formatCode>0.00</c:formatCode>
                <c:ptCount val="1"/>
                <c:pt idx="0">
                  <c:v>0.29139999999999999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400%+ FPL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Sheet1!$G$2</c:f>
              <c:numCache>
                <c:formatCode>0.00</c:formatCode>
                <c:ptCount val="1"/>
                <c:pt idx="0">
                  <c:v>0.107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Foreign-born Latinos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cat>
          <c:val>
            <c:numRef>
              <c:f>Sheet1!$H$2</c:f>
              <c:numCache>
                <c:formatCode>0.00</c:formatCode>
                <c:ptCount val="1"/>
                <c:pt idx="0">
                  <c:v>0.25979999999999998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8"/>
        <c:overlap val="100"/>
        <c:axId val="424926960"/>
        <c:axId val="424930880"/>
      </c:barChart>
      <c:catAx>
        <c:axId val="424926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4930880"/>
        <c:crosses val="autoZero"/>
        <c:auto val="1"/>
        <c:lblAlgn val="ctr"/>
        <c:lblOffset val="100"/>
        <c:noMultiLvlLbl val="0"/>
      </c:catAx>
      <c:valAx>
        <c:axId val="424930880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crossAx val="4249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682189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S. R. Collins,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and M. M. Doty, </a:t>
            </a:r>
            <a:r>
              <a:rPr lang="en-US" sz="900" i="1" dirty="0" smtClean="0"/>
              <a:t>Following the ACA Repeal-and-Replace Effort, Where Does the U.S. Stand on Insurance Coverage? Findings from the Commonwealth Fund Affordable Care Act Tracking Survey, March–June 2017, </a:t>
            </a:r>
            <a:r>
              <a:rPr lang="en-US" sz="900" dirty="0" smtClean="0"/>
              <a:t>The Commonwealth Fund, Sept. 2017.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At Least Half of Uninsured Adults Are Likely Eligible for Marketplace Subsidies or Medicaid</a:t>
            </a:r>
            <a:endParaRPr lang="en-US" dirty="0"/>
          </a:p>
        </p:txBody>
      </p:sp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42190955"/>
              </p:ext>
            </p:extLst>
          </p:nvPr>
        </p:nvGraphicFramePr>
        <p:xfrm>
          <a:off x="71500" y="1858452"/>
          <a:ext cx="9001125" cy="287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 FPL refers to federal poverty level. * </a:t>
            </a:r>
            <a:r>
              <a:rPr lang="en-US" dirty="0" smtClean="0"/>
              <a:t>Uninsured adults with an offer of an affordable employer plan would not be eligible for marketplace subsidies.</a:t>
            </a:r>
            <a:br>
              <a:rPr lang="en-US" dirty="0" smtClean="0"/>
            </a:br>
            <a:r>
              <a:rPr lang="en-US" dirty="0" smtClean="0"/>
              <a:t>** 27 million uninsured adults.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57553" y="1882393"/>
            <a:ext cx="19478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Eligible for expanded Medicaid or subsidized coverage through the marketplace*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9420" y="1713116"/>
            <a:ext cx="94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Above subsidy eligible range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6976423" y="1882393"/>
            <a:ext cx="1633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Eligible for unsubsidized coverage through the individual market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13933" y="1374561"/>
            <a:ext cx="1520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Eligible for unsubsidized coverage through the individual market or may be eligible for traditional Medicaid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562697" y="3164412"/>
            <a:ext cx="62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15%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3536" y="3164412"/>
            <a:ext cx="62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7%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8098" y="3164412"/>
            <a:ext cx="54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6%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50024" y="3164412"/>
            <a:ext cx="538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6%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8429" y="3164412"/>
            <a:ext cx="254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9%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84750" y="3164412"/>
            <a:ext cx="837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11%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77972" y="3164412"/>
            <a:ext cx="220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26%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1859" y="4723593"/>
            <a:ext cx="3420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Adults ages 19–64 who were uninsured**</a:t>
            </a:r>
            <a:endParaRPr lang="en-US" sz="1400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722530" y="2140533"/>
            <a:ext cx="317565" cy="1273703"/>
          </a:xfrm>
          <a:prstGeom prst="rightBrace">
            <a:avLst>
              <a:gd name="adj1" fmla="val 50325"/>
              <a:gd name="adj2" fmla="val 50000"/>
            </a:avLst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16200000">
            <a:off x="3479366" y="684014"/>
            <a:ext cx="317565" cy="4186738"/>
          </a:xfrm>
          <a:prstGeom prst="rightBrace">
            <a:avLst>
              <a:gd name="adj1" fmla="val 50325"/>
              <a:gd name="adj2" fmla="val 50000"/>
            </a:avLst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16200000">
            <a:off x="6045963" y="2330772"/>
            <a:ext cx="317565" cy="893224"/>
          </a:xfrm>
          <a:prstGeom prst="rightBrace">
            <a:avLst>
              <a:gd name="adj1" fmla="val 50325"/>
              <a:gd name="adj2" fmla="val 50000"/>
            </a:avLst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sp>
        <p:nvSpPr>
          <p:cNvPr id="26" name="Right Brace 25"/>
          <p:cNvSpPr/>
          <p:nvPr/>
        </p:nvSpPr>
        <p:spPr>
          <a:xfrm rot="16200000">
            <a:off x="7634441" y="1662131"/>
            <a:ext cx="317565" cy="2230500"/>
          </a:xfrm>
          <a:prstGeom prst="rightBrace">
            <a:avLst>
              <a:gd name="adj1" fmla="val 50325"/>
              <a:gd name="adj2" fmla="val 50000"/>
            </a:avLst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17846" y="3765205"/>
            <a:ext cx="1300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InterFace" charset="0"/>
                <a:ea typeface="InterFace" charset="0"/>
                <a:cs typeface="InterFace" charset="0"/>
              </a:rPr>
              <a:t>&lt;100% </a:t>
            </a:r>
            <a: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  <a:t>FPL,</a:t>
            </a:r>
            <a:b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</a:br>
            <a:r>
              <a:rPr lang="en-US" sz="1000" dirty="0" err="1" smtClean="0">
                <a:latin typeface="InterFace" charset="0"/>
                <a:ea typeface="InterFace" charset="0"/>
                <a:cs typeface="InterFace" charset="0"/>
              </a:rPr>
              <a:t>nonexpansion</a:t>
            </a:r>
            <a:endParaRPr lang="en-US" sz="1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95663" y="3765205"/>
            <a:ext cx="883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InterFace" charset="0"/>
                <a:ea typeface="InterFace" charset="0"/>
                <a:cs typeface="InterFace" charset="0"/>
              </a:rPr>
              <a:t>&lt;100% </a:t>
            </a:r>
            <a:r>
              <a:rPr lang="en-US" sz="1000" smtClean="0">
                <a:latin typeface="InterFace" charset="0"/>
                <a:ea typeface="InterFace" charset="0"/>
                <a:cs typeface="InterFace" charset="0"/>
              </a:rPr>
              <a:t>FPL, </a:t>
            </a:r>
            <a:r>
              <a:rPr lang="en-US" sz="1000">
                <a:latin typeface="InterFace" charset="0"/>
                <a:ea typeface="InterFace" charset="0"/>
                <a:cs typeface="InterFace" charset="0"/>
              </a:rPr>
              <a:t>expansion</a:t>
            </a:r>
            <a:endParaRPr lang="en-US" sz="1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27137" y="4158970"/>
            <a:ext cx="118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  <a:t>100%–&lt;138% </a:t>
            </a:r>
            <a:r>
              <a:rPr lang="en-US" sz="1000" dirty="0">
                <a:latin typeface="InterFace" charset="0"/>
                <a:ea typeface="InterFace" charset="0"/>
                <a:cs typeface="InterFace" charset="0"/>
              </a:rPr>
              <a:t>FPL, expansion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79537" y="3765205"/>
            <a:ext cx="1279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  <a:t>100%–&lt;138% </a:t>
            </a:r>
            <a:r>
              <a:rPr lang="en-US" sz="1000" dirty="0">
                <a:latin typeface="InterFace" charset="0"/>
                <a:ea typeface="InterFace" charset="0"/>
                <a:cs typeface="InterFace" charset="0"/>
              </a:rPr>
              <a:t>FPL, </a:t>
            </a:r>
            <a: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  <a:t/>
            </a:r>
            <a:b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</a:br>
            <a:r>
              <a:rPr lang="en-US" sz="1000" dirty="0" err="1" smtClean="0">
                <a:latin typeface="InterFace" charset="0"/>
                <a:ea typeface="InterFace" charset="0"/>
                <a:cs typeface="InterFace" charset="0"/>
              </a:rPr>
              <a:t>nonexpansion</a:t>
            </a:r>
            <a:endParaRPr lang="en-US" sz="1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8428" y="3765205"/>
            <a:ext cx="25409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1000" dirty="0" smtClean="0">
                <a:latin typeface="InterFace" charset="0"/>
                <a:ea typeface="InterFace" charset="0"/>
                <a:cs typeface="InterFace" charset="0"/>
              </a:rPr>
              <a:t>138</a:t>
            </a:r>
            <a:r>
              <a:rPr lang="en-US" sz="1000" dirty="0" smtClean="0">
                <a:latin typeface="InterFace" charset="0"/>
                <a:ea typeface="InterFace" charset="0"/>
                <a:cs typeface="InterFace" charset="0"/>
              </a:rPr>
              <a:t>%–</a:t>
            </a:r>
            <a:r>
              <a:rPr lang="mr-IN" sz="1000" dirty="0" smtClean="0">
                <a:latin typeface="InterFace" charset="0"/>
                <a:ea typeface="InterFace" charset="0"/>
                <a:cs typeface="InterFace" charset="0"/>
              </a:rPr>
              <a:t>399</a:t>
            </a:r>
            <a:r>
              <a:rPr lang="mr-IN" sz="1000" dirty="0">
                <a:latin typeface="InterFace" charset="0"/>
                <a:ea typeface="InterFace" charset="0"/>
                <a:cs typeface="InterFace" charset="0"/>
              </a:rPr>
              <a:t>% FPL</a:t>
            </a:r>
            <a:endParaRPr lang="en-US" sz="1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4969" y="3765205"/>
            <a:ext cx="9730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1000" dirty="0">
                <a:latin typeface="InterFace" charset="0"/>
                <a:ea typeface="InterFace" charset="0"/>
                <a:cs typeface="InterFace" charset="0"/>
              </a:rPr>
              <a:t>400%+ FPL</a:t>
            </a:r>
            <a:endParaRPr lang="en-US" sz="1000" dirty="0">
              <a:latin typeface="InterFace" charset="0"/>
              <a:ea typeface="InterFace" charset="0"/>
              <a:cs typeface="InterFace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1358" y="3765205"/>
            <a:ext cx="22327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InterFace" charset="0"/>
                <a:ea typeface="InterFace" charset="0"/>
                <a:cs typeface="InterFace" charset="0"/>
              </a:rPr>
              <a:t>Foreign-born Latinos</a:t>
            </a:r>
          </a:p>
        </p:txBody>
      </p:sp>
    </p:spTree>
    <p:extLst>
      <p:ext uri="{BB962C8B-B14F-4D97-AF65-F5344CB8AC3E}">
        <p14:creationId xmlns:p14="http://schemas.microsoft.com/office/powerpoint/2010/main" val="18514657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160136</TotalTime>
  <Words>138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At Least Half of Uninsured Adults Are Likely Eligible for Marketplace Subsidies or Medicaid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1959</cp:revision>
  <cp:lastPrinted>2017-09-05T18:04:06Z</cp:lastPrinted>
  <dcterms:created xsi:type="dcterms:W3CDTF">2014-10-08T23:03:32Z</dcterms:created>
  <dcterms:modified xsi:type="dcterms:W3CDTF">2017-09-06T18:31:07Z</dcterms:modified>
</cp:coreProperties>
</file>