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3"/>
  </p:notesMasterIdLst>
  <p:handoutMasterIdLst>
    <p:handoutMasterId r:id="rId4"/>
  </p:handoutMasterIdLst>
  <p:sldIdLst>
    <p:sldId id="273" r:id="rId2"/>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98" autoAdjust="0"/>
    <p:restoredTop sz="95491" autoAdjust="0"/>
  </p:normalViewPr>
  <p:slideViewPr>
    <p:cSldViewPr snapToGrid="0" snapToObjects="1">
      <p:cViewPr varScale="1">
        <p:scale>
          <a:sx n="99" d="100"/>
          <a:sy n="99" d="100"/>
        </p:scale>
        <p:origin x="840" y="78"/>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112" d="100"/>
          <a:sy n="112" d="100"/>
        </p:scale>
        <p:origin x="4984" y="20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1" u="none" strike="noStrike" kern="1200" spc="0" baseline="0">
                <a:solidFill>
                  <a:schemeClr val="tx1"/>
                </a:solidFill>
                <a:latin typeface="+mn-lt"/>
                <a:ea typeface="+mn-ea"/>
                <a:cs typeface="+mn-cs"/>
              </a:defRPr>
            </a:pPr>
            <a:r>
              <a:rPr lang="en-US" sz="1400" i="1" dirty="0">
                <a:solidFill>
                  <a:schemeClr val="tx1"/>
                </a:solidFill>
              </a:rPr>
              <a:t>Percent of adults ages 19–64 who are currently enrolled in marketplace </a:t>
            </a:r>
            <a:r>
              <a:rPr lang="en-US" sz="1400" i="1" dirty="0" smtClean="0">
                <a:solidFill>
                  <a:schemeClr val="tx1"/>
                </a:solidFill>
              </a:rPr>
              <a:t>coverage or </a:t>
            </a:r>
            <a:r>
              <a:rPr lang="en-US" sz="1400" i="1" dirty="0">
                <a:solidFill>
                  <a:schemeClr val="tx1"/>
                </a:solidFill>
              </a:rPr>
              <a:t>Medicaid</a:t>
            </a:r>
            <a:r>
              <a:rPr lang="en-US" sz="1400" i="1" dirty="0" smtClean="0">
                <a:solidFill>
                  <a:schemeClr val="tx1"/>
                </a:solidFill>
              </a:rPr>
              <a:t>*</a:t>
            </a:r>
            <a:endParaRPr lang="en-US" sz="1400" i="1" dirty="0">
              <a:solidFill>
                <a:schemeClr val="tx1"/>
              </a:solidFill>
            </a:endParaRPr>
          </a:p>
        </c:rich>
      </c:tx>
      <c:layout>
        <c:manualLayout>
          <c:xMode val="edge"/>
          <c:yMode val="edge"/>
          <c:x val="1.38506109087258E-3"/>
          <c:y val="2.3270035344309999E-2"/>
        </c:manualLayout>
      </c:layout>
      <c:overlay val="0"/>
      <c:spPr>
        <a:noFill/>
        <a:ln>
          <a:noFill/>
        </a:ln>
        <a:effectLst/>
      </c:spPr>
      <c:txPr>
        <a:bodyPr rot="0" spcFirstLastPara="1" vertOverflow="ellipsis" vert="horz" wrap="square" anchor="ctr" anchorCtr="1"/>
        <a:lstStyle/>
        <a:p>
          <a:pPr algn="l">
            <a:defRPr sz="1400" b="0" i="1"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6.9444436849908503E-3"/>
          <c:y val="0.27437551982133801"/>
          <c:w val="0.97840158869030303"/>
          <c:h val="0.62000121771935301"/>
        </c:manualLayout>
      </c:layout>
      <c:barChart>
        <c:barDir val="col"/>
        <c:grouping val="stacked"/>
        <c:varyColors val="0"/>
        <c:ser>
          <c:idx val="0"/>
          <c:order val="0"/>
          <c:tx>
            <c:strRef>
              <c:f>Sheet1!$B$1</c:f>
              <c:strCache>
                <c:ptCount val="1"/>
                <c:pt idx="0">
                  <c:v>Somewhat satisfied</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Sheet1!$A$2:$A$15</c:f>
              <c:numCache>
                <c:formatCode>General</c:formatCode>
                <c:ptCount val="14"/>
                <c:pt idx="0">
                  <c:v>2014</c:v>
                </c:pt>
                <c:pt idx="1">
                  <c:v>2015</c:v>
                </c:pt>
                <c:pt idx="2">
                  <c:v>2016</c:v>
                </c:pt>
                <c:pt idx="3">
                  <c:v>2017</c:v>
                </c:pt>
                <c:pt idx="5">
                  <c:v>2014</c:v>
                </c:pt>
                <c:pt idx="6">
                  <c:v>2015</c:v>
                </c:pt>
                <c:pt idx="7">
                  <c:v>2016</c:v>
                </c:pt>
                <c:pt idx="8">
                  <c:v>2017</c:v>
                </c:pt>
                <c:pt idx="10">
                  <c:v>2014</c:v>
                </c:pt>
                <c:pt idx="11">
                  <c:v>2015</c:v>
                </c:pt>
                <c:pt idx="12">
                  <c:v>2016</c:v>
                </c:pt>
                <c:pt idx="13">
                  <c:v>2017</c:v>
                </c:pt>
              </c:numCache>
            </c:numRef>
          </c:cat>
          <c:val>
            <c:numRef>
              <c:f>Sheet1!$B$2:$B$15</c:f>
              <c:numCache>
                <c:formatCode>0</c:formatCode>
                <c:ptCount val="14"/>
                <c:pt idx="0">
                  <c:v>35.19</c:v>
                </c:pt>
                <c:pt idx="1">
                  <c:v>45.27</c:v>
                </c:pt>
                <c:pt idx="2">
                  <c:v>38.03</c:v>
                </c:pt>
                <c:pt idx="3">
                  <c:v>38.5</c:v>
                </c:pt>
                <c:pt idx="5">
                  <c:v>36.06</c:v>
                </c:pt>
                <c:pt idx="6">
                  <c:v>44.92</c:v>
                </c:pt>
                <c:pt idx="7">
                  <c:v>39.54</c:v>
                </c:pt>
                <c:pt idx="8">
                  <c:v>37.76</c:v>
                </c:pt>
                <c:pt idx="10">
                  <c:v>35.6</c:v>
                </c:pt>
                <c:pt idx="11">
                  <c:v>46.77</c:v>
                </c:pt>
                <c:pt idx="12">
                  <c:v>36.69</c:v>
                </c:pt>
                <c:pt idx="13">
                  <c:v>38.97</c:v>
                </c:pt>
              </c:numCache>
            </c:numRef>
          </c:val>
          <c:extLst xmlns:c16r2="http://schemas.microsoft.com/office/drawing/2015/06/chart">
            <c:ext xmlns:c16="http://schemas.microsoft.com/office/drawing/2014/chart" uri="{C3380CC4-5D6E-409C-BE32-E72D297353CC}">
              <c16:uniqueId val="{00000000-7332-430B-B63C-7611DC2558F5}"/>
            </c:ext>
          </c:extLst>
        </c:ser>
        <c:ser>
          <c:idx val="1"/>
          <c:order val="1"/>
          <c:tx>
            <c:strRef>
              <c:f>Sheet1!$C$1</c:f>
              <c:strCache>
                <c:ptCount val="1"/>
                <c:pt idx="0">
                  <c:v>Very satisfied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Sheet1!$A$2:$A$15</c:f>
              <c:numCache>
                <c:formatCode>General</c:formatCode>
                <c:ptCount val="14"/>
                <c:pt idx="0">
                  <c:v>2014</c:v>
                </c:pt>
                <c:pt idx="1">
                  <c:v>2015</c:v>
                </c:pt>
                <c:pt idx="2">
                  <c:v>2016</c:v>
                </c:pt>
                <c:pt idx="3">
                  <c:v>2017</c:v>
                </c:pt>
                <c:pt idx="5">
                  <c:v>2014</c:v>
                </c:pt>
                <c:pt idx="6">
                  <c:v>2015</c:v>
                </c:pt>
                <c:pt idx="7">
                  <c:v>2016</c:v>
                </c:pt>
                <c:pt idx="8">
                  <c:v>2017</c:v>
                </c:pt>
                <c:pt idx="10">
                  <c:v>2014</c:v>
                </c:pt>
                <c:pt idx="11">
                  <c:v>2015</c:v>
                </c:pt>
                <c:pt idx="12">
                  <c:v>2016</c:v>
                </c:pt>
                <c:pt idx="13">
                  <c:v>2017</c:v>
                </c:pt>
              </c:numCache>
            </c:numRef>
          </c:cat>
          <c:val>
            <c:numRef>
              <c:f>Sheet1!$C$2:$C$15</c:f>
              <c:numCache>
                <c:formatCode>0</c:formatCode>
                <c:ptCount val="14"/>
                <c:pt idx="0">
                  <c:v>40.950000000000003</c:v>
                </c:pt>
                <c:pt idx="1">
                  <c:v>40.31</c:v>
                </c:pt>
                <c:pt idx="2">
                  <c:v>44.34</c:v>
                </c:pt>
                <c:pt idx="3">
                  <c:v>50.39</c:v>
                </c:pt>
                <c:pt idx="5">
                  <c:v>29.38</c:v>
                </c:pt>
                <c:pt idx="6">
                  <c:v>35.85</c:v>
                </c:pt>
                <c:pt idx="7">
                  <c:v>37.520000000000003</c:v>
                </c:pt>
                <c:pt idx="8">
                  <c:v>43.74</c:v>
                </c:pt>
                <c:pt idx="10">
                  <c:v>49.66</c:v>
                </c:pt>
                <c:pt idx="11">
                  <c:v>46.32</c:v>
                </c:pt>
                <c:pt idx="12">
                  <c:v>51.02</c:v>
                </c:pt>
                <c:pt idx="13">
                  <c:v>54.6</c:v>
                </c:pt>
              </c:numCache>
            </c:numRef>
          </c:val>
          <c:extLst xmlns:c16r2="http://schemas.microsoft.com/office/drawing/2015/06/chart">
            <c:ext xmlns:c16="http://schemas.microsoft.com/office/drawing/2014/chart" uri="{C3380CC4-5D6E-409C-BE32-E72D297353CC}">
              <c16:uniqueId val="{00000001-7332-430B-B63C-7611DC2558F5}"/>
            </c:ext>
          </c:extLst>
        </c:ser>
        <c:dLbls>
          <c:dLblPos val="ctr"/>
          <c:showLegendKey val="0"/>
          <c:showVal val="1"/>
          <c:showCatName val="0"/>
          <c:showSerName val="0"/>
          <c:showPercent val="0"/>
          <c:showBubbleSize val="0"/>
        </c:dLbls>
        <c:gapWidth val="40"/>
        <c:overlap val="100"/>
        <c:axId val="381184104"/>
        <c:axId val="381185280"/>
      </c:barChart>
      <c:catAx>
        <c:axId val="381184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81185280"/>
        <c:crosses val="autoZero"/>
        <c:auto val="1"/>
        <c:lblAlgn val="ctr"/>
        <c:lblOffset val="100"/>
        <c:noMultiLvlLbl val="0"/>
      </c:catAx>
      <c:valAx>
        <c:axId val="381185280"/>
        <c:scaling>
          <c:orientation val="minMax"/>
        </c:scaling>
        <c:delete val="1"/>
        <c:axPos val="l"/>
        <c:numFmt formatCode="0" sourceLinked="1"/>
        <c:majorTickMark val="none"/>
        <c:minorTickMark val="none"/>
        <c:tickLblPos val="nextTo"/>
        <c:crossAx val="381184104"/>
        <c:crosses val="autoZero"/>
        <c:crossBetween val="between"/>
        <c:majorUnit val="25"/>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0.01287</cdr:x>
      <cdr:y>0.35678</cdr:y>
    </cdr:from>
    <cdr:to>
      <cdr:x>0.06937</cdr:x>
      <cdr:y>0.40705</cdr:y>
    </cdr:to>
    <cdr:sp macro="" textlink="">
      <cdr:nvSpPr>
        <cdr:cNvPr id="2" name="TextBox 10"/>
        <cdr:cNvSpPr txBox="1"/>
      </cdr:nvSpPr>
      <cdr:spPr>
        <a:xfrm xmlns:a="http://schemas.openxmlformats.org/drawingml/2006/main">
          <a:off x="117683" y="1348324"/>
          <a:ext cx="516636" cy="189976"/>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76</a:t>
          </a:r>
        </a:p>
      </cdr:txBody>
    </cdr:sp>
  </cdr:relSizeAnchor>
  <cdr:relSizeAnchor xmlns:cdr="http://schemas.openxmlformats.org/drawingml/2006/chartDrawing">
    <cdr:from>
      <cdr:x>0.71791</cdr:x>
      <cdr:y>0.29635</cdr:y>
    </cdr:from>
    <cdr:to>
      <cdr:x>0.76456</cdr:x>
      <cdr:y>0.34427</cdr:y>
    </cdr:to>
    <cdr:sp macro="" textlink="">
      <cdr:nvSpPr>
        <cdr:cNvPr id="3" name="TextBox 11"/>
        <cdr:cNvSpPr txBox="1"/>
      </cdr:nvSpPr>
      <cdr:spPr>
        <a:xfrm xmlns:a="http://schemas.openxmlformats.org/drawingml/2006/main">
          <a:off x="6564570" y="1119949"/>
          <a:ext cx="426567" cy="181094"/>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85</a:t>
          </a:r>
        </a:p>
      </cdr:txBody>
    </cdr:sp>
  </cdr:relSizeAnchor>
  <cdr:relSizeAnchor xmlns:cdr="http://schemas.openxmlformats.org/drawingml/2006/chartDrawing">
    <cdr:from>
      <cdr:x>0.36582</cdr:x>
      <cdr:y>0.4285</cdr:y>
    </cdr:from>
    <cdr:to>
      <cdr:x>0.41899</cdr:x>
      <cdr:y>0.47643</cdr:y>
    </cdr:to>
    <cdr:sp macro="" textlink="">
      <cdr:nvSpPr>
        <cdr:cNvPr id="4" name="TextBox 12"/>
        <cdr:cNvSpPr txBox="1"/>
      </cdr:nvSpPr>
      <cdr:spPr>
        <a:xfrm xmlns:a="http://schemas.openxmlformats.org/drawingml/2006/main">
          <a:off x="3345058" y="1619349"/>
          <a:ext cx="486187" cy="181133"/>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65</a:t>
          </a:r>
        </a:p>
      </cdr:txBody>
    </cdr:sp>
  </cdr:relSizeAnchor>
  <cdr:relSizeAnchor xmlns:cdr="http://schemas.openxmlformats.org/drawingml/2006/chartDrawing">
    <cdr:from>
      <cdr:x>0.15471</cdr:x>
      <cdr:y>0.32835</cdr:y>
    </cdr:from>
    <cdr:to>
      <cdr:x>0.20886</cdr:x>
      <cdr:y>0.37628</cdr:y>
    </cdr:to>
    <cdr:sp macro="" textlink="">
      <cdr:nvSpPr>
        <cdr:cNvPr id="5" name="TextBox 13"/>
        <cdr:cNvSpPr txBox="1"/>
      </cdr:nvSpPr>
      <cdr:spPr>
        <a:xfrm xmlns:a="http://schemas.openxmlformats.org/drawingml/2006/main">
          <a:off x="1414668" y="1240871"/>
          <a:ext cx="495148" cy="181132"/>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82</a:t>
          </a:r>
        </a:p>
      </cdr:txBody>
    </cdr:sp>
  </cdr:relSizeAnchor>
  <cdr:relSizeAnchor xmlns:cdr="http://schemas.openxmlformats.org/drawingml/2006/chartDrawing">
    <cdr:from>
      <cdr:x>0.08608</cdr:x>
      <cdr:y>0.30329</cdr:y>
    </cdr:from>
    <cdr:to>
      <cdr:x>0.13537</cdr:x>
      <cdr:y>0.35122</cdr:y>
    </cdr:to>
    <cdr:sp macro="" textlink="">
      <cdr:nvSpPr>
        <cdr:cNvPr id="6" name="TextBox 14"/>
        <cdr:cNvSpPr txBox="1"/>
      </cdr:nvSpPr>
      <cdr:spPr>
        <a:xfrm xmlns:a="http://schemas.openxmlformats.org/drawingml/2006/main">
          <a:off x="787116" y="1146166"/>
          <a:ext cx="450707" cy="181133"/>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86</a:t>
          </a:r>
        </a:p>
      </cdr:txBody>
    </cdr:sp>
  </cdr:relSizeAnchor>
  <cdr:relSizeAnchor xmlns:cdr="http://schemas.openxmlformats.org/drawingml/2006/chartDrawing">
    <cdr:from>
      <cdr:x>0.78987</cdr:x>
      <cdr:y>0.24539</cdr:y>
    </cdr:from>
    <cdr:to>
      <cdr:x>0.83184</cdr:x>
      <cdr:y>0.29332</cdr:y>
    </cdr:to>
    <cdr:sp macro="" textlink="">
      <cdr:nvSpPr>
        <cdr:cNvPr id="7" name="TextBox 15"/>
        <cdr:cNvSpPr txBox="1"/>
      </cdr:nvSpPr>
      <cdr:spPr>
        <a:xfrm xmlns:a="http://schemas.openxmlformats.org/drawingml/2006/main">
          <a:off x="7222572" y="927365"/>
          <a:ext cx="383774" cy="181133"/>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93</a:t>
          </a:r>
        </a:p>
      </cdr:txBody>
    </cdr:sp>
  </cdr:relSizeAnchor>
  <cdr:relSizeAnchor xmlns:cdr="http://schemas.openxmlformats.org/drawingml/2006/chartDrawing">
    <cdr:from>
      <cdr:x>0.44082</cdr:x>
      <cdr:y>0.33076</cdr:y>
    </cdr:from>
    <cdr:to>
      <cdr:x>0.48583</cdr:x>
      <cdr:y>0.37869</cdr:y>
    </cdr:to>
    <cdr:sp macro="" textlink="">
      <cdr:nvSpPr>
        <cdr:cNvPr id="8" name="TextBox 16"/>
        <cdr:cNvSpPr txBox="1"/>
      </cdr:nvSpPr>
      <cdr:spPr>
        <a:xfrm xmlns:a="http://schemas.openxmlformats.org/drawingml/2006/main">
          <a:off x="4030859" y="1249979"/>
          <a:ext cx="411571" cy="181133"/>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81</a:t>
          </a:r>
        </a:p>
      </cdr:txBody>
    </cdr:sp>
  </cdr:relSizeAnchor>
  <cdr:relSizeAnchor xmlns:cdr="http://schemas.openxmlformats.org/drawingml/2006/chartDrawing">
    <cdr:from>
      <cdr:x>0.85696</cdr:x>
      <cdr:y>0.27502</cdr:y>
    </cdr:from>
    <cdr:to>
      <cdr:x>0.90506</cdr:x>
      <cdr:y>0.32294</cdr:y>
    </cdr:to>
    <cdr:sp macro="" textlink="">
      <cdr:nvSpPr>
        <cdr:cNvPr id="9" name="TextBox 17"/>
        <cdr:cNvSpPr txBox="1"/>
      </cdr:nvSpPr>
      <cdr:spPr>
        <a:xfrm xmlns:a="http://schemas.openxmlformats.org/drawingml/2006/main">
          <a:off x="7836043" y="1039340"/>
          <a:ext cx="439827" cy="181095"/>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88</a:t>
          </a:r>
        </a:p>
      </cdr:txBody>
    </cdr:sp>
  </cdr:relSizeAnchor>
  <cdr:relSizeAnchor xmlns:cdr="http://schemas.openxmlformats.org/drawingml/2006/chartDrawing">
    <cdr:from>
      <cdr:x>0.50506</cdr:x>
      <cdr:y>0.35364</cdr:y>
    </cdr:from>
    <cdr:to>
      <cdr:x>0.55443</cdr:x>
      <cdr:y>0.40157</cdr:y>
    </cdr:to>
    <cdr:sp macro="" textlink="">
      <cdr:nvSpPr>
        <cdr:cNvPr id="10" name="TextBox 18"/>
        <cdr:cNvSpPr txBox="1"/>
      </cdr:nvSpPr>
      <cdr:spPr>
        <a:xfrm xmlns:a="http://schemas.openxmlformats.org/drawingml/2006/main">
          <a:off x="4618269" y="1336427"/>
          <a:ext cx="451439" cy="181133"/>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77</a:t>
          </a:r>
        </a:p>
      </cdr:txBody>
    </cdr:sp>
  </cdr:relSizeAnchor>
  <cdr:relSizeAnchor xmlns:cdr="http://schemas.openxmlformats.org/drawingml/2006/chartDrawing">
    <cdr:from>
      <cdr:x>0.22785</cdr:x>
      <cdr:y>0.28715</cdr:y>
    </cdr:from>
    <cdr:to>
      <cdr:x>0.27215</cdr:x>
      <cdr:y>0.33508</cdr:y>
    </cdr:to>
    <cdr:sp macro="" textlink="">
      <cdr:nvSpPr>
        <cdr:cNvPr id="11" name="TextBox 27"/>
        <cdr:cNvSpPr txBox="1"/>
      </cdr:nvSpPr>
      <cdr:spPr>
        <a:xfrm xmlns:a="http://schemas.openxmlformats.org/drawingml/2006/main">
          <a:off x="2083461" y="1085171"/>
          <a:ext cx="405079" cy="181133"/>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89</a:t>
          </a:r>
        </a:p>
      </cdr:txBody>
    </cdr:sp>
  </cdr:relSizeAnchor>
  <cdr:relSizeAnchor xmlns:cdr="http://schemas.openxmlformats.org/drawingml/2006/chartDrawing">
    <cdr:from>
      <cdr:x>0.5739</cdr:x>
      <cdr:y>0.33015</cdr:y>
    </cdr:from>
    <cdr:to>
      <cdr:x>0.62908</cdr:x>
      <cdr:y>0.37901</cdr:y>
    </cdr:to>
    <cdr:sp macro="" textlink="">
      <cdr:nvSpPr>
        <cdr:cNvPr id="12" name="TextBox 28"/>
        <cdr:cNvSpPr txBox="1"/>
      </cdr:nvSpPr>
      <cdr:spPr>
        <a:xfrm xmlns:a="http://schemas.openxmlformats.org/drawingml/2006/main">
          <a:off x="5247713" y="1247671"/>
          <a:ext cx="504587" cy="184666"/>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smtClean="0">
              <a:solidFill>
                <a:schemeClr val="accent2"/>
              </a:solidFill>
              <a:latin typeface="+mn-lt"/>
              <a:cs typeface="Arial" panose="020B0604020202020204" pitchFamily="34" charset="0"/>
            </a:rPr>
            <a:t>82</a:t>
          </a:r>
          <a:endParaRPr lang="en-US" sz="1200" b="1" dirty="0">
            <a:solidFill>
              <a:schemeClr val="accent2"/>
            </a:solidFill>
            <a:latin typeface="+mn-lt"/>
            <a:cs typeface="Arial" panose="020B0604020202020204" pitchFamily="34" charset="0"/>
          </a:endParaRPr>
        </a:p>
      </cdr:txBody>
    </cdr:sp>
  </cdr:relSizeAnchor>
  <cdr:relSizeAnchor xmlns:cdr="http://schemas.openxmlformats.org/drawingml/2006/chartDrawing">
    <cdr:from>
      <cdr:x>0.92658</cdr:x>
      <cdr:y>0.24414</cdr:y>
    </cdr:from>
    <cdr:to>
      <cdr:x>0.97595</cdr:x>
      <cdr:y>0.29206</cdr:y>
    </cdr:to>
    <cdr:sp macro="" textlink="">
      <cdr:nvSpPr>
        <cdr:cNvPr id="13" name="TextBox 29"/>
        <cdr:cNvSpPr txBox="1"/>
      </cdr:nvSpPr>
      <cdr:spPr>
        <a:xfrm xmlns:a="http://schemas.openxmlformats.org/drawingml/2006/main">
          <a:off x="8472648" y="922641"/>
          <a:ext cx="451440" cy="181095"/>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94</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smtClean="0"/>
              <a:t>9/6/2017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9/6/2017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655675" y="6368920"/>
            <a:ext cx="6821898" cy="408452"/>
          </a:xfrm>
          <a:prstGeom prst="rect">
            <a:avLst/>
          </a:prstGeom>
          <a:noFill/>
        </p:spPr>
        <p:txBody>
          <a:bodyPr wrap="square" lIns="0" tIns="0" rIns="0" bIns="0" rtlCol="0" anchor="b"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t>Source: S. R. Collins, M. Z. </a:t>
            </a:r>
            <a:r>
              <a:rPr lang="en-US" sz="900" dirty="0" err="1" smtClean="0"/>
              <a:t>Gunja</a:t>
            </a:r>
            <a:r>
              <a:rPr lang="en-US" sz="900" dirty="0" smtClean="0"/>
              <a:t>, and M. M. Doty, </a:t>
            </a:r>
            <a:r>
              <a:rPr lang="en-US" sz="900" i="1" dirty="0" smtClean="0"/>
              <a:t>Following the ACA Repeal-and-Replace Effort, Where Does the U.S. Stand on Insurance Coverage? Findings from the Commonwealth Fund Affordable Care Act Tracking Survey, March–June 2017, </a:t>
            </a:r>
            <a:r>
              <a:rPr lang="en-US" sz="900" dirty="0" smtClean="0"/>
              <a:t>The Commonwealth Fund, Sept. 2017.</a:t>
            </a:r>
          </a:p>
        </p:txBody>
      </p:sp>
      <p:sp>
        <p:nvSpPr>
          <p:cNvPr id="53" name="Title 1"/>
          <p:cNvSpPr>
            <a:spLocks noGrp="1"/>
          </p:cNvSpPr>
          <p:nvPr>
            <p:ph type="ctrTitle" hasCustomPrompt="1"/>
          </p:nvPr>
        </p:nvSpPr>
        <p:spPr>
          <a:xfrm>
            <a:off x="71500" y="296652"/>
            <a:ext cx="9001000" cy="756084"/>
          </a:xfrm>
          <a:effectLst/>
        </p:spPr>
        <p:txBody>
          <a:bodyPr anchor="t">
            <a:no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0" name="Text Placeholder 9"/>
          <p:cNvSpPr>
            <a:spLocks noGrp="1"/>
          </p:cNvSpPr>
          <p:nvPr>
            <p:ph type="body" sz="quarter" idx="22"/>
          </p:nvPr>
        </p:nvSpPr>
        <p:spPr>
          <a:xfrm>
            <a:off x="71500" y="5697252"/>
            <a:ext cx="9001063" cy="495834"/>
          </a:xfrm>
        </p:spPr>
        <p:txBody>
          <a:bodyPr anchor="b" anchorCtr="0">
            <a:noAutofit/>
          </a:bodyPr>
          <a:lstStyle>
            <a:lvl1pPr marL="0" indent="0">
              <a:lnSpc>
                <a:spcPct val="90000"/>
              </a:lnSpc>
              <a:spcBef>
                <a:spcPts val="0"/>
              </a:spcBef>
              <a:spcAft>
                <a:spcPts val="600"/>
              </a:spcAft>
              <a:buNone/>
              <a:defRPr lang="en-US" sz="10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Tree>
    <p:extLst>
      <p:ext uri="{BB962C8B-B14F-4D97-AF65-F5344CB8AC3E}">
        <p14:creationId xmlns:p14="http://schemas.microsoft.com/office/powerpoint/2010/main" val="2249687676"/>
      </p:ext>
    </p:extLst>
  </p:cSld>
  <p:clrMapOvr>
    <a:masterClrMapping/>
  </p:clrMapOvr>
  <p:hf sldNum="0" hd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mtClean="0"/>
              <a:t>Most Adults Continue to Be Satisfied with Marketplace or Medicaid Coverage</a:t>
            </a:r>
            <a:endParaRPr lang="en-US" dirty="0"/>
          </a:p>
        </p:txBody>
      </p:sp>
      <p:graphicFrame>
        <p:nvGraphicFramePr>
          <p:cNvPr id="10" name="Chart Placeholder 9"/>
          <p:cNvGraphicFramePr>
            <a:graphicFrameLocks noGrp="1"/>
          </p:cNvGraphicFramePr>
          <p:nvPr>
            <p:ph type="chart" sz="quarter" idx="19"/>
            <p:extLst>
              <p:ext uri="{D42A27DB-BD31-4B8C-83A1-F6EECF244321}">
                <p14:modId xmlns:p14="http://schemas.microsoft.com/office/powerpoint/2010/main" val="686226181"/>
              </p:ext>
            </p:extLst>
          </p:nvPr>
        </p:nvGraphicFramePr>
        <p:xfrm>
          <a:off x="0" y="1530621"/>
          <a:ext cx="9144001" cy="3779109"/>
        </p:xfrm>
        <a:graphic>
          <a:graphicData uri="http://schemas.openxmlformats.org/drawingml/2006/chart">
            <c:chart xmlns:c="http://schemas.openxmlformats.org/drawingml/2006/chart" xmlns:r="http://schemas.openxmlformats.org/officeDocument/2006/relationships" r:id="rId2"/>
          </a:graphicData>
        </a:graphic>
      </p:graphicFrame>
      <p:sp>
        <p:nvSpPr>
          <p:cNvPr id="4" name="Subtitle 3"/>
          <p:cNvSpPr>
            <a:spLocks noGrp="1"/>
          </p:cNvSpPr>
          <p:nvPr>
            <p:ph type="body" sz="quarter" idx="22"/>
          </p:nvPr>
        </p:nvSpPr>
        <p:spPr/>
        <p:txBody>
          <a:bodyPr/>
          <a:lstStyle/>
          <a:p>
            <a:r>
              <a:rPr lang="en-US" dirty="0" smtClean="0"/>
              <a:t>Notes: * For 2014 we included adults who had Medicaid for less than one year, for 2015 we included adults who had Medicaid for less than two years, for 2016 we include adults who had Medicaid for less than three years, and for 2017 we included all adults with Medicaid coverage. Segments may not sum to indicated total because of rounding.</a:t>
            </a:r>
          </a:p>
          <a:p>
            <a:r>
              <a:rPr lang="en-US" dirty="0" smtClean="0"/>
              <a:t>Data: The Commonwealth Fund Affordable Care Act Tracking Surveys, April–June 2014, March–May 2015, Feb.–April 2016, March–June 2017.</a:t>
            </a:r>
            <a:endParaRPr lang="en-US" dirty="0"/>
          </a:p>
        </p:txBody>
      </p:sp>
      <p:sp>
        <p:nvSpPr>
          <p:cNvPr id="12" name="TextBox 3"/>
          <p:cNvSpPr txBox="1"/>
          <p:nvPr/>
        </p:nvSpPr>
        <p:spPr>
          <a:xfrm>
            <a:off x="0" y="784684"/>
            <a:ext cx="9144000" cy="640080"/>
          </a:xfrm>
          <a:prstGeom prst="rect">
            <a:avLst/>
          </a:prstGeom>
          <a:solidFill>
            <a:schemeClr val="bg2"/>
          </a:solidFill>
        </p:spPr>
        <p:txBody>
          <a:bodyPr wrap="square" lIns="640080" tIns="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a:solidFill>
                  <a:schemeClr val="bg1"/>
                </a:solidFill>
                <a:cs typeface="Arial" panose="020B0604020202020204" pitchFamily="34" charset="0"/>
              </a:rPr>
              <a:t>Overall, how satisfied are you with your health insurance</a:t>
            </a:r>
            <a:r>
              <a:rPr lang="en-US" sz="1800" dirty="0" smtClean="0">
                <a:solidFill>
                  <a:schemeClr val="bg1"/>
                </a:solidFill>
                <a:cs typeface="Arial" panose="020B0604020202020204" pitchFamily="34" charset="0"/>
              </a:rPr>
              <a:t>?</a:t>
            </a:r>
            <a:endParaRPr lang="en-US" sz="1800" dirty="0">
              <a:solidFill>
                <a:schemeClr val="bg1"/>
              </a:solidFill>
              <a:cs typeface="Arial" panose="020B0604020202020204" pitchFamily="34" charset="0"/>
            </a:endParaRPr>
          </a:p>
        </p:txBody>
      </p:sp>
      <p:sp>
        <p:nvSpPr>
          <p:cNvPr id="14" name="TextBox 13"/>
          <p:cNvSpPr txBox="1"/>
          <p:nvPr/>
        </p:nvSpPr>
        <p:spPr>
          <a:xfrm>
            <a:off x="162047" y="5309730"/>
            <a:ext cx="2326510" cy="215444"/>
          </a:xfrm>
          <a:prstGeom prst="rect">
            <a:avLst/>
          </a:prstGeom>
          <a:noFill/>
        </p:spPr>
        <p:txBody>
          <a:bodyPr wrap="square" lIns="0" tIns="0" rIns="0" bIns="0" rtlCol="0" anchor="t">
            <a:spAutoFit/>
          </a:bodyPr>
          <a:lstStyle/>
          <a:p>
            <a:pPr algn="ctr"/>
            <a:r>
              <a:rPr lang="en-US" sz="1400" b="1" dirty="0">
                <a:cs typeface="Arial" panose="020B0604020202020204" pitchFamily="34" charset="0"/>
              </a:rPr>
              <a:t>Total</a:t>
            </a:r>
          </a:p>
        </p:txBody>
      </p:sp>
      <p:sp>
        <p:nvSpPr>
          <p:cNvPr id="15" name="TextBox 14"/>
          <p:cNvSpPr txBox="1"/>
          <p:nvPr/>
        </p:nvSpPr>
        <p:spPr>
          <a:xfrm>
            <a:off x="3822318" y="5309730"/>
            <a:ext cx="1425395" cy="215444"/>
          </a:xfrm>
          <a:prstGeom prst="rect">
            <a:avLst/>
          </a:prstGeom>
          <a:noFill/>
        </p:spPr>
        <p:txBody>
          <a:bodyPr wrap="square" lIns="0" tIns="0" rIns="0" bIns="0" rtlCol="0" anchor="t">
            <a:spAutoFit/>
          </a:bodyPr>
          <a:lstStyle/>
          <a:p>
            <a:pPr algn="ctr"/>
            <a:r>
              <a:rPr lang="en-US" sz="1400" b="1" dirty="0">
                <a:cs typeface="Arial" panose="020B0604020202020204" pitchFamily="34" charset="0"/>
              </a:rPr>
              <a:t>Marketplace</a:t>
            </a:r>
          </a:p>
        </p:txBody>
      </p:sp>
      <p:sp>
        <p:nvSpPr>
          <p:cNvPr id="16" name="TextBox 15"/>
          <p:cNvSpPr txBox="1"/>
          <p:nvPr/>
        </p:nvSpPr>
        <p:spPr>
          <a:xfrm>
            <a:off x="7214106" y="5309730"/>
            <a:ext cx="1039154" cy="215444"/>
          </a:xfrm>
          <a:prstGeom prst="rect">
            <a:avLst/>
          </a:prstGeom>
          <a:noFill/>
        </p:spPr>
        <p:txBody>
          <a:bodyPr wrap="square" lIns="0" tIns="0" rIns="0" bIns="0" rtlCol="0" anchor="t">
            <a:spAutoFit/>
          </a:bodyPr>
          <a:lstStyle/>
          <a:p>
            <a:pPr algn="ctr"/>
            <a:r>
              <a:rPr lang="en-US" sz="1400" b="1">
                <a:cs typeface="Arial" panose="020B0604020202020204" pitchFamily="34" charset="0"/>
              </a:rPr>
              <a:t>Medicaid</a:t>
            </a:r>
          </a:p>
        </p:txBody>
      </p:sp>
      <p:pic>
        <p:nvPicPr>
          <p:cNvPr id="11" name="Picture 10"/>
          <p:cNvPicPr>
            <a:picLocks noChangeAspect="1"/>
          </p:cNvPicPr>
          <p:nvPr/>
        </p:nvPicPr>
        <p:blipFill>
          <a:blip r:embed="rId3"/>
          <a:stretch>
            <a:fillRect/>
          </a:stretch>
        </p:blipFill>
        <p:spPr>
          <a:xfrm>
            <a:off x="98134" y="898119"/>
            <a:ext cx="381261" cy="478406"/>
          </a:xfrm>
          <a:prstGeom prst="rect">
            <a:avLst/>
          </a:prstGeom>
        </p:spPr>
      </p:pic>
    </p:spTree>
    <p:extLst>
      <p:ext uri="{BB962C8B-B14F-4D97-AF65-F5344CB8AC3E}">
        <p14:creationId xmlns:p14="http://schemas.microsoft.com/office/powerpoint/2010/main" val="890959109"/>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160151</TotalTime>
  <Words>144</Words>
  <Application>Microsoft Office PowerPoint</Application>
  <PresentationFormat>On-screen Show (4:3)</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Berlingske Serif Text</vt:lpstr>
      <vt:lpstr>Calibri</vt:lpstr>
      <vt:lpstr>InterFace</vt:lpstr>
      <vt:lpstr>1_Office Theme</vt:lpstr>
      <vt:lpstr>Most Adults Continue to Be Satisfied with Marketplace or Medicaid Coverage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Aisha Gomez</cp:lastModifiedBy>
  <cp:revision>1968</cp:revision>
  <cp:lastPrinted>2017-09-05T18:04:06Z</cp:lastPrinted>
  <dcterms:created xsi:type="dcterms:W3CDTF">2014-10-08T23:03:32Z</dcterms:created>
  <dcterms:modified xsi:type="dcterms:W3CDTF">2017-09-06T18:46:22Z</dcterms:modified>
</cp:coreProperties>
</file>