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761BB-5717-3748-83AB-D6F79D4F435A}">
          <p14:sldIdLst>
            <p14:sldId id="31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838383"/>
    <a:srgbClr val="E4F6FB"/>
    <a:srgbClr val="93B2C6"/>
    <a:srgbClr val="00673F"/>
    <a:srgbClr val="89B19C"/>
    <a:srgbClr val="104068"/>
    <a:srgbClr val="589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26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902168321213"/>
          <c:y val="5.3475429504579203E-2"/>
          <c:w val="0.85409780715783501"/>
          <c:h val="0.9185284687867220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90000"/>
                </a:schemeClr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  <c:spPr>
              <a:solidFill>
                <a:srgbClr val="566057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&lt;100% FPL, nonexpansion state </c:v>
                </c:pt>
                <c:pt idx="1">
                  <c:v>100%–137% FPL, nonexpansion state</c:v>
                </c:pt>
                <c:pt idx="2">
                  <c:v>&lt;100% FPL, expansion state</c:v>
                </c:pt>
                <c:pt idx="3">
                  <c:v>100%–137% FPL, expansion state</c:v>
                </c:pt>
                <c:pt idx="4">
                  <c:v>138%–249% FPL</c:v>
                </c:pt>
                <c:pt idx="5">
                  <c:v>250%–399% FPL</c:v>
                </c:pt>
                <c:pt idx="6">
                  <c:v>400%+ FPL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22.11</c:v>
                </c:pt>
                <c:pt idx="1">
                  <c:v>12.07</c:v>
                </c:pt>
                <c:pt idx="2">
                  <c:v>16.41</c:v>
                </c:pt>
                <c:pt idx="3">
                  <c:v>6.41</c:v>
                </c:pt>
                <c:pt idx="4">
                  <c:v>25.82</c:v>
                </c:pt>
                <c:pt idx="5">
                  <c:v>11.15</c:v>
                </c:pt>
                <c:pt idx="6">
                  <c:v>6.04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557455844949499E-2"/>
          <c:y val="8.7874519198326506E-2"/>
          <c:w val="0.94728434357029001"/>
          <c:h val="0.863834435521965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6350"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chemeClr val="accent2">
                  <a:lumMod val="90000"/>
                </a:schemeClr>
              </a:solidFill>
              <a:ln w="6350">
                <a:noFill/>
              </a:ln>
            </c:spPr>
          </c:dPt>
          <c:dPt>
            <c:idx val="2"/>
            <c:bubble3D val="0"/>
            <c:spPr>
              <a:solidFill>
                <a:schemeClr val="accent3"/>
              </a:solidFill>
              <a:ln w="6350">
                <a:noFill/>
              </a:ln>
            </c:spPr>
          </c:dPt>
          <c:dPt>
            <c:idx val="3"/>
            <c:bubble3D val="0"/>
            <c:spPr>
              <a:solidFill>
                <a:schemeClr val="accent4"/>
              </a:solidFill>
              <a:ln w="6350">
                <a:noFill/>
              </a:ln>
            </c:spPr>
          </c:dPt>
          <c:dPt>
            <c:idx val="4"/>
            <c:bubble3D val="0"/>
            <c:spPr>
              <a:solidFill>
                <a:schemeClr val="accent5"/>
              </a:solidFill>
              <a:ln w="6350">
                <a:noFill/>
              </a:ln>
            </c:spPr>
          </c:dPt>
          <c:dPt>
            <c:idx val="5"/>
            <c:bubble3D val="0"/>
            <c:spPr>
              <a:solidFill>
                <a:schemeClr val="accent6"/>
              </a:solidFill>
              <a:ln w="6350">
                <a:noFill/>
              </a:ln>
            </c:spPr>
          </c:dPt>
          <c:dPt>
            <c:idx val="6"/>
            <c:bubble3D val="0"/>
            <c:spPr>
              <a:solidFill>
                <a:srgbClr val="566057"/>
              </a:solidFill>
              <a:ln w="6350"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</a:t>
                    </a:r>
                    <a:endParaRPr lang="en-US" dirty="0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23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&lt;100% FPL, non-expansion state</c:v>
                </c:pt>
                <c:pt idx="1">
                  <c:v>100-137% FPL, non-expansion state</c:v>
                </c:pt>
                <c:pt idx="2">
                  <c:v>&lt;100% FPL, expansion state</c:v>
                </c:pt>
                <c:pt idx="3">
                  <c:v>100-137% FPL, expansion state</c:v>
                </c:pt>
                <c:pt idx="4">
                  <c:v>138-249% FPL</c:v>
                </c:pt>
                <c:pt idx="5">
                  <c:v>250-399% FPL</c:v>
                </c:pt>
                <c:pt idx="6">
                  <c:v>400%+ FPL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26.08</c:v>
                </c:pt>
                <c:pt idx="1">
                  <c:v>11.71</c:v>
                </c:pt>
                <c:pt idx="2">
                  <c:v>18.829999999999998</c:v>
                </c:pt>
                <c:pt idx="3">
                  <c:v>5.96</c:v>
                </c:pt>
                <c:pt idx="4">
                  <c:v>22.88</c:v>
                </c:pt>
                <c:pt idx="5">
                  <c:v>10.220000000000001</c:v>
                </c:pt>
                <c:pt idx="6">
                  <c:v>4.3199999999999976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0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22072"/>
            <a:ext cx="9144000" cy="477054"/>
          </a:xfrm>
          <a:noFill/>
        </p:spPr>
        <p:txBody>
          <a:bodyPr anchor="t" anchorCtr="0"/>
          <a:lstStyle>
            <a:lvl1pPr>
              <a:defRPr sz="2600"/>
            </a:lvl1pPr>
          </a:lstStyle>
          <a:p>
            <a:pPr>
              <a:lnSpc>
                <a:spcPts val="3000"/>
              </a:lnSpc>
            </a:pP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S. R. Collins, M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Z.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Who Are the Remaining Uninsured and Why Haven’t They Signed Up for Coverage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?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17600" y="56896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-1429" y="30480"/>
            <a:ext cx="9145429" cy="301752"/>
          </a:xfrm>
        </p:spPr>
        <p:txBody>
          <a:bodyPr wrap="none" lIns="91440" tIns="0" rIns="91440" bIns="0"/>
          <a:lstStyle>
            <a:lvl1pPr marL="0" indent="0">
              <a:buNone/>
              <a:defRPr sz="1800"/>
            </a:lvl1pPr>
            <a:lvl2pPr marL="342900" indent="0">
              <a:buNone/>
              <a:defRPr sz="1800"/>
            </a:lvl2pPr>
            <a:lvl3pPr marL="685800" indent="0">
              <a:buNone/>
              <a:defRPr sz="1800"/>
            </a:lvl3pPr>
            <a:lvl4pPr marL="1028700" indent="0">
              <a:buNone/>
              <a:defRPr sz="1800"/>
            </a:lvl4pPr>
            <a:lvl5pPr marL="1371600" indent="0">
              <a:buNone/>
              <a:defRPr sz="18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01247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478514856"/>
              </p:ext>
            </p:extLst>
          </p:nvPr>
        </p:nvGraphicFramePr>
        <p:xfrm>
          <a:off x="0" y="2214233"/>
          <a:ext cx="2914685" cy="2576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44183" y="1427849"/>
            <a:ext cx="16540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Percent of adults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ages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19–64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uninsured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621735897"/>
              </p:ext>
            </p:extLst>
          </p:nvPr>
        </p:nvGraphicFramePr>
        <p:xfrm>
          <a:off x="3485758" y="2112264"/>
          <a:ext cx="2567570" cy="2743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762052" y="1437978"/>
            <a:ext cx="20340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Percent of young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adults ages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19–34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are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uninsured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1384995"/>
          </a:xfrm>
        </p:spPr>
        <p:txBody>
          <a:bodyPr/>
          <a:lstStyle/>
          <a:p>
            <a:r>
              <a:rPr lang="en-US" dirty="0" smtClean="0"/>
              <a:t>Most </a:t>
            </a:r>
            <a:r>
              <a:rPr lang="en-US" dirty="0"/>
              <a:t>Uninsured Adults and Young Adults Have Incomes That Might Make Them Eligible for Marketplace Subsidies or </a:t>
            </a:r>
            <a:r>
              <a:rPr lang="en-US" dirty="0" smtClean="0"/>
              <a:t>Medicaid</a:t>
            </a:r>
            <a:endParaRPr lang="en-US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" y="545428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Estimates do not adjust for immigration status.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refers to federal poverty level. Segments may not sum to 100 percent because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States that are considered expansion states are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those that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expanded their Medicaid programs as of February 2016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(AK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AR, AZ, CA, CO, CT, DE, HI, IA, IN, IL, KY, MA, MD, MI, MN, MT, ND, NH, NJ, NM, NV, NY, OH, OR, PA, RI, VT, WA,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WV,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and the District of Columbia). All other states were considered to have not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expanded.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2016.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400800" y="2651760"/>
            <a:ext cx="2560319" cy="1708160"/>
            <a:chOff x="2753212" y="3593097"/>
            <a:chExt cx="2560319" cy="1708160"/>
          </a:xfrm>
        </p:grpSpPr>
        <p:sp>
          <p:nvSpPr>
            <p:cNvPr id="15" name="TextBox 14"/>
            <p:cNvSpPr txBox="1"/>
            <p:nvPr/>
          </p:nvSpPr>
          <p:spPr>
            <a:xfrm>
              <a:off x="2835133" y="3593097"/>
              <a:ext cx="2478398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40"/>
                </a:lnSpc>
              </a:pP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&lt;100% FPL, </a:t>
              </a:r>
              <a:r>
                <a:rPr lang="en-US" sz="1200" dirty="0" err="1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nonexpansion</a:t>
              </a: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state</a:t>
              </a:r>
            </a:p>
            <a:p>
              <a:pPr>
                <a:lnSpc>
                  <a:spcPts val="1840"/>
                </a:lnSpc>
              </a:pP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100%–137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% FPL, </a:t>
              </a:r>
              <a:r>
                <a:rPr lang="en-US" sz="1200" dirty="0" err="1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nonexpansion</a:t>
              </a: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state</a:t>
              </a:r>
            </a:p>
            <a:p>
              <a:pPr>
                <a:lnSpc>
                  <a:spcPts val="1840"/>
                </a:lnSpc>
              </a:pP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&lt;100% FPL, expansion state</a:t>
              </a:r>
            </a:p>
            <a:p>
              <a:pPr>
                <a:lnSpc>
                  <a:spcPts val="1840"/>
                </a:lnSpc>
              </a:pP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100%–137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% FPL, expansion state</a:t>
              </a:r>
            </a:p>
            <a:p>
              <a:pPr>
                <a:lnSpc>
                  <a:spcPts val="1840"/>
                </a:lnSpc>
              </a:pP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138%–249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% FPL</a:t>
              </a:r>
            </a:p>
            <a:p>
              <a:pPr>
                <a:lnSpc>
                  <a:spcPts val="1840"/>
                </a:lnSpc>
              </a:pPr>
              <a:r>
                <a:rPr lang="en-US" sz="1200" dirty="0" smtClean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250%–399</a:t>
              </a: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% FPL</a:t>
              </a:r>
            </a:p>
            <a:p>
              <a:pPr>
                <a:lnSpc>
                  <a:spcPts val="1840"/>
                </a:lnSpc>
              </a:pPr>
              <a:r>
                <a:rPr lang="en-US" sz="1200" dirty="0">
                  <a:solidFill>
                    <a:srgbClr val="566057"/>
                  </a:solidFill>
                  <a:latin typeface="Calibri" charset="0"/>
                  <a:ea typeface="Calibri" charset="0"/>
                  <a:cs typeface="Calibri" charset="0"/>
                </a:rPr>
                <a:t>400%+ FPL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2753212" y="3721198"/>
              <a:ext cx="118872" cy="1478451"/>
              <a:chOff x="6378997" y="1315563"/>
              <a:chExt cx="118872" cy="1478451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6378997" y="1542159"/>
                <a:ext cx="118872" cy="118872"/>
              </a:xfrm>
              <a:prstGeom prst="rect">
                <a:avLst/>
              </a:prstGeom>
              <a:solidFill>
                <a:schemeClr val="accent2">
                  <a:lumMod val="9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378997" y="1315563"/>
                <a:ext cx="118872" cy="118872"/>
              </a:xfrm>
              <a:prstGeom prst="rect">
                <a:avLst/>
              </a:prstGeom>
              <a:solidFill>
                <a:schemeClr val="accent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378997" y="1995351"/>
                <a:ext cx="118872" cy="118872"/>
              </a:xfrm>
              <a:prstGeom prst="rect">
                <a:avLst/>
              </a:prstGeom>
              <a:solidFill>
                <a:schemeClr val="accent4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378997" y="1768755"/>
                <a:ext cx="118872" cy="118872"/>
              </a:xfrm>
              <a:prstGeom prst="rect">
                <a:avLst/>
              </a:prstGeom>
              <a:solidFill>
                <a:schemeClr val="accent3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378997" y="2675142"/>
                <a:ext cx="118872" cy="118872"/>
              </a:xfrm>
              <a:prstGeom prst="rect">
                <a:avLst/>
              </a:prstGeom>
              <a:solidFill>
                <a:srgbClr val="566057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378997" y="2221947"/>
                <a:ext cx="118872" cy="118872"/>
              </a:xfrm>
              <a:prstGeom prst="rect">
                <a:avLst/>
              </a:prstGeom>
              <a:solidFill>
                <a:schemeClr val="accent5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378997" y="2448543"/>
                <a:ext cx="118872" cy="118872"/>
              </a:xfrm>
              <a:prstGeom prst="rect">
                <a:avLst/>
              </a:prstGeom>
              <a:solidFill>
                <a:schemeClr val="accent6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5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843377" y="4900509"/>
            <a:ext cx="1588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Total: 24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million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95009" y="4897461"/>
            <a:ext cx="1588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Total: 11.5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million</a:t>
            </a:r>
          </a:p>
        </p:txBody>
      </p:sp>
    </p:spTree>
    <p:extLst>
      <p:ext uri="{BB962C8B-B14F-4D97-AF65-F5344CB8AC3E}">
        <p14:creationId xmlns:p14="http://schemas.microsoft.com/office/powerpoint/2010/main" val="3269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13832</TotalTime>
  <Words>233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CMWF_template_5-2014_white_bg</vt:lpstr>
      <vt:lpstr>Most Uninsured Adults and Young Adults Have Incomes That Might Make Them Eligible for Marketplace Subsidies or Medicaid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Americans' Experiences with ACA Marketplace Coverage: Affordability and Provider Network Satisfaction</dc:title>
  <dc:subject>Findings from the Commonwealth Fund Affordable Care Act Tracking Survey, February–April 2016</dc:subject>
  <dc:creator>Gunja Collins Doty Beutel</dc:creator>
  <cp:keywords/>
  <dc:description/>
  <cp:lastModifiedBy>Aisha Gomez</cp:lastModifiedBy>
  <cp:revision>609</cp:revision>
  <cp:lastPrinted>2016-08-10T16:16:40Z</cp:lastPrinted>
  <dcterms:created xsi:type="dcterms:W3CDTF">2016-04-08T19:22:54Z</dcterms:created>
  <dcterms:modified xsi:type="dcterms:W3CDTF">2016-08-17T12:37:05Z</dcterms:modified>
  <cp:category/>
</cp:coreProperties>
</file>