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769307262020498E-2"/>
          <c:y val="3.1334154521469301E-2"/>
          <c:w val="0.93929409163173905"/>
          <c:h val="0.75518960250519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34.25</c:v>
                </c:pt>
                <c:pt idx="1">
                  <c:v>31.73</c:v>
                </c:pt>
                <c:pt idx="3">
                  <c:v>32.46</c:v>
                </c:pt>
                <c:pt idx="4">
                  <c:v>27.25</c:v>
                </c:pt>
                <c:pt idx="6">
                  <c:v>36.94</c:v>
                </c:pt>
                <c:pt idx="7">
                  <c:v>29.81</c:v>
                </c:pt>
                <c:pt idx="9">
                  <c:v>23.45</c:v>
                </c:pt>
                <c:pt idx="10">
                  <c:v>13.75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30.12</c:v>
                </c:pt>
                <c:pt idx="1">
                  <c:v>22.58</c:v>
                </c:pt>
                <c:pt idx="3">
                  <c:v>20.3</c:v>
                </c:pt>
                <c:pt idx="4">
                  <c:v>11.5</c:v>
                </c:pt>
                <c:pt idx="6">
                  <c:v>17.64</c:v>
                </c:pt>
                <c:pt idx="7">
                  <c:v>14.9</c:v>
                </c:pt>
                <c:pt idx="9">
                  <c:v>20.47</c:v>
                </c:pt>
                <c:pt idx="10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385345000"/>
        <c:axId val="385342256"/>
      </c:barChart>
      <c:catAx>
        <c:axId val="385345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solidFill>
              <a:srgbClr val="566057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385342256"/>
        <c:crosses val="autoZero"/>
        <c:auto val="1"/>
        <c:lblAlgn val="ctr"/>
        <c:lblOffset val="0"/>
        <c:noMultiLvlLbl val="0"/>
      </c:catAx>
      <c:valAx>
        <c:axId val="385342256"/>
        <c:scaling>
          <c:orientation val="minMax"/>
          <c:max val="75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385345000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742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655736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33663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29012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711635"/>
              </p:ext>
            </p:extLst>
          </p:nvPr>
        </p:nvGraphicFramePr>
        <p:xfrm>
          <a:off x="157264" y="2170645"/>
          <a:ext cx="8724365" cy="263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08443" y="4599714"/>
            <a:ext cx="1292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Premiums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8446" y="261575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74838" y="2596192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3717" y="317441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7335" y="4599714"/>
            <a:ext cx="172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Benefits 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covered</a:t>
            </a:r>
            <a:endParaRPr lang="en-US" sz="1200" b="1" dirty="0">
              <a:solidFill>
                <a:srgbClr val="566057"/>
              </a:solidFill>
              <a:ea typeface="ＭＳ Ｐゴシック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2312" y="4599714"/>
            <a:ext cx="2086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566057"/>
                </a:solidFill>
                <a:ea typeface="ＭＳ Ｐゴシック" charset="0"/>
              </a:rPr>
              <a:t>Potential </a:t>
            </a:r>
            <a:r>
              <a:rPr lang="en-US" sz="1200" b="1" smtClean="0">
                <a:solidFill>
                  <a:srgbClr val="566057"/>
                </a:solidFill>
                <a:ea typeface="ＭＳ Ｐゴシック" charset="0"/>
              </a:rPr>
              <a:t>out-of-pocket </a:t>
            </a: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costs*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76563" y="4599714"/>
            <a:ext cx="2067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Doctors, c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linics</a:t>
            </a: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, 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and hospitals</a:t>
            </a:r>
            <a:endParaRPr lang="en-US" sz="1200" b="1" dirty="0">
              <a:solidFill>
                <a:srgbClr val="566057"/>
              </a:solidFill>
              <a:ea typeface="ＭＳ Ｐゴシック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1126" y="2743844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8082" y="2403110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14893" y="2390317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8179" y="2432319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9260" y="218726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Adults </a:t>
            </a:r>
            <a:r>
              <a:rPr lang="en-US" dirty="0"/>
              <a:t>Who Obtained Marketplace Coverage Found I</a:t>
            </a:r>
            <a:r>
              <a:rPr lang="en-US" dirty="0" smtClean="0"/>
              <a:t>t </a:t>
            </a:r>
            <a:r>
              <a:rPr lang="en-US" dirty="0"/>
              <a:t>Easier to Compare Plan Features Than Adults Who Did Not Obtain Coverage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compare the . . . of different insurance plans?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-1" y="5285005"/>
            <a:ext cx="9144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Segments may not sum to subtotals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“Obtained marketplace coverage” includes those who visited the marketplace and have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had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marketplace coverage for three years or less.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“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Did not obtain coverage” does not include those who obtained coverage through another source.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Potential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out-of-pocket costs from deductibles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copayments. ** Marketplace-eligible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includes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expansion states who are above 138% FPL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and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are above 100% FPL.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60670" y="2233648"/>
            <a:ext cx="115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61958" y="2005048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58689" y="2321855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9977" y="2093255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2295" y="4952519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who went to the marketplace and are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marketplace-eligible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6199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acking brief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04068"/>
    </a:accent1>
    <a:accent2>
      <a:srgbClr val="B8D9EC"/>
    </a:accent2>
    <a:accent3>
      <a:srgbClr val="89B19C"/>
    </a:accent3>
    <a:accent4>
      <a:srgbClr val="589478"/>
    </a:accent4>
    <a:accent5>
      <a:srgbClr val="308261"/>
    </a:accent5>
    <a:accent6>
      <a:srgbClr val="00673F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13835</TotalTime>
  <Words>100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Adults Who Obtained Marketplace Coverage Found It Easier to Compare Plan Features Than Adults Who Did Not Obtain Coverage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2016-08-17T13:01:25Z</dcterms:modified>
  <cp:category/>
</cp:coreProperties>
</file>