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pos="2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CD7"/>
    <a:srgbClr val="339CDA"/>
    <a:srgbClr val="BFBFBF"/>
    <a:srgbClr val="C5049C"/>
    <a:srgbClr val="860B6E"/>
    <a:srgbClr val="22478C"/>
    <a:srgbClr val="D7FAF4"/>
    <a:srgbClr val="72025A"/>
    <a:srgbClr val="3484BC"/>
    <a:srgbClr val="2026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69" autoAdjust="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108" y="168"/>
      </p:cViewPr>
      <p:guideLst>
        <p:guide orient="horz" pos="1008"/>
        <p:guide pos="290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-303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1567F-8FA0-4B99-AC09-C7B333FC19EB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7FF6A-1E57-4590-87C6-A26DF54DA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10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Regular" charset="0"/>
              </a:defRPr>
            </a:lvl1pPr>
          </a:lstStyle>
          <a:p>
            <a:fld id="{52DA6588-4C09-482D-BBD7-EA95766D65E9}" type="datetimeFigureOut">
              <a:rPr lang="en-US" smtClean="0"/>
              <a:pPr/>
              <a:t>7/13/2016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Regular" charset="0"/>
              </a:defRPr>
            </a:lvl1pPr>
          </a:lstStyle>
          <a:p>
            <a:fld id="{176361AA-BCEC-46C2-86D1-CDBB01FE51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370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Open Sans Regular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Open Sans Regular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Open Sans Regular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Open Sans Regular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Open Sans Regular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813" y="198179"/>
            <a:ext cx="7886700" cy="75709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Open Sans Regular" charset="0"/>
              </a:defRPr>
            </a:lvl1pPr>
            <a:lvl2pPr>
              <a:defRPr b="0" i="0">
                <a:latin typeface="Open Sans Regular" charset="0"/>
              </a:defRPr>
            </a:lvl2pPr>
            <a:lvl3pPr>
              <a:defRPr b="0" i="0">
                <a:latin typeface="Open Sans Regular" charset="0"/>
              </a:defRPr>
            </a:lvl3pPr>
            <a:lvl4pPr>
              <a:defRPr b="0" i="0">
                <a:latin typeface="Open Sans Regular" charset="0"/>
              </a:defRPr>
            </a:lvl4pPr>
            <a:lvl5pPr>
              <a:defRPr b="0" i="0">
                <a:latin typeface="Open Sans Regular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Open Sans Regular" charset="0"/>
              </a:defRPr>
            </a:lvl1pPr>
            <a:lvl2pPr>
              <a:defRPr b="0" i="0">
                <a:latin typeface="Open Sans Regular" charset="0"/>
              </a:defRPr>
            </a:lvl2pPr>
            <a:lvl3pPr>
              <a:defRPr b="0" i="0">
                <a:latin typeface="Open Sans Regular" charset="0"/>
              </a:defRPr>
            </a:lvl3pPr>
            <a:lvl4pPr>
              <a:defRPr b="0" i="0">
                <a:latin typeface="Open Sans Regular" charset="0"/>
              </a:defRPr>
            </a:lvl4pPr>
            <a:lvl5pPr>
              <a:defRPr b="0" i="0">
                <a:latin typeface="Open Sans Regular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0065" y="-3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latin typeface="Open Sans Regular" charset="0"/>
              </a:rPr>
              <a:t>Exhibit </a:t>
            </a:r>
            <a:fld id="{8A236FC8-4C0C-4395-B3E0-68E31BD1FADC}" type="slidenum">
              <a:rPr lang="en-US" smtClean="0">
                <a:latin typeface="Open Sans Regular" charset="0"/>
              </a:rPr>
              <a:pPr/>
              <a:t>‹#›</a:t>
            </a:fld>
            <a:endParaRPr lang="en-US" dirty="0">
              <a:latin typeface="Open San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43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813" y="201437"/>
            <a:ext cx="7886700" cy="75895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356966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>
                <a:latin typeface="Open Sans Regular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180878"/>
            <a:ext cx="3868340" cy="368458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Open Sans Regular" charset="0"/>
              </a:defRPr>
            </a:lvl1pPr>
            <a:lvl2pPr>
              <a:defRPr b="0" i="0">
                <a:latin typeface="Open Sans Regular" charset="0"/>
              </a:defRPr>
            </a:lvl2pPr>
            <a:lvl3pPr>
              <a:defRPr b="0" i="0">
                <a:latin typeface="Open Sans Regular" charset="0"/>
              </a:defRPr>
            </a:lvl3pPr>
            <a:lvl4pPr>
              <a:defRPr b="0" i="0">
                <a:latin typeface="Open Sans Regular" charset="0"/>
              </a:defRPr>
            </a:lvl4pPr>
            <a:lvl5pPr>
              <a:defRPr b="0" i="0">
                <a:latin typeface="Open Sans Regular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356966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>
                <a:latin typeface="Open Sans Regular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180878"/>
            <a:ext cx="3887391" cy="368458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Open Sans Regular" charset="0"/>
              </a:defRPr>
            </a:lvl1pPr>
            <a:lvl2pPr>
              <a:defRPr b="0" i="0">
                <a:latin typeface="Open Sans Regular" charset="0"/>
              </a:defRPr>
            </a:lvl2pPr>
            <a:lvl3pPr>
              <a:defRPr b="0" i="0">
                <a:latin typeface="Open Sans Regular" charset="0"/>
              </a:defRPr>
            </a:lvl3pPr>
            <a:lvl4pPr>
              <a:defRPr b="0" i="0">
                <a:latin typeface="Open Sans Regular" charset="0"/>
              </a:defRPr>
            </a:lvl4pPr>
            <a:lvl5pPr>
              <a:defRPr b="0" i="0">
                <a:latin typeface="Open Sans Regular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0065" y="-3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latin typeface="Open Sans Regular" charset="0"/>
              </a:rPr>
              <a:t>Exhibit </a:t>
            </a:r>
            <a:fld id="{8A236FC8-4C0C-4395-B3E0-68E31BD1FADC}" type="slidenum">
              <a:rPr lang="en-US" smtClean="0">
                <a:latin typeface="Open Sans Regular" charset="0"/>
              </a:rPr>
              <a:pPr/>
              <a:t>‹#›</a:t>
            </a:fld>
            <a:endParaRPr lang="en-US" dirty="0">
              <a:latin typeface="Open San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962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813" y="198179"/>
            <a:ext cx="7886700" cy="75709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0065" y="-3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latin typeface="Open Sans Regular" charset="0"/>
              </a:rPr>
              <a:t>Exhibit </a:t>
            </a:r>
            <a:fld id="{8A236FC8-4C0C-4395-B3E0-68E31BD1FADC}" type="slidenum">
              <a:rPr lang="en-US" smtClean="0">
                <a:latin typeface="Open Sans Regular" charset="0"/>
              </a:rPr>
              <a:pPr/>
              <a:t>‹#›</a:t>
            </a:fld>
            <a:endParaRPr lang="en-US" dirty="0">
              <a:latin typeface="Open San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64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4875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813" y="198179"/>
            <a:ext cx="7886700" cy="75709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889" y="1281653"/>
            <a:ext cx="8615103" cy="5060957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Open Sans Regular" charset="0"/>
              </a:defRPr>
            </a:lvl1pPr>
            <a:lvl2pPr>
              <a:defRPr b="0" i="0">
                <a:latin typeface="Open Sans Regular" charset="0"/>
              </a:defRPr>
            </a:lvl2pPr>
            <a:lvl3pPr>
              <a:defRPr b="0" i="0">
                <a:latin typeface="Open Sans Regular" charset="0"/>
              </a:defRPr>
            </a:lvl3pPr>
            <a:lvl4pPr>
              <a:defRPr b="0" i="0">
                <a:latin typeface="Open Sans Regular" charset="0"/>
              </a:defRPr>
            </a:lvl4pPr>
            <a:lvl5pPr>
              <a:defRPr b="0" i="0">
                <a:latin typeface="Open Sans Regular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0065" y="-376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Open Sans Regular" charset="0"/>
              </a:rPr>
              <a:t> Exhibit </a:t>
            </a:r>
            <a:fld id="{3CAED7C2-DE17-423D-97B0-AF5D0217C3D7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Open Sans Regular" charset="0"/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Open San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500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0" y="-2"/>
            <a:ext cx="9144000" cy="1280159"/>
          </a:xfrm>
          <a:prstGeom prst="rect">
            <a:avLst/>
          </a:prstGeom>
        </p:spPr>
        <p:txBody>
          <a:bodyPr lIns="274320" tIns="91440" rIns="274320" bIns="9144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tabLst>
                <a:tab pos="4394200" algn="l"/>
              </a:tabLst>
            </a:pPr>
            <a:endParaRPr lang="en-US" sz="2600" dirty="0">
              <a:solidFill>
                <a:srgbClr val="860B6E"/>
              </a:solidFill>
              <a:latin typeface="Rufina" charset="0"/>
              <a:ea typeface="Rufina" charset="0"/>
              <a:cs typeface="Rufina" charset="0"/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690690"/>
          </a:xfrm>
          <a:prstGeom prst="rect">
            <a:avLst/>
          </a:prstGeom>
        </p:spPr>
        <p:txBody>
          <a:bodyPr vert="horz" lIns="182880" tIns="182880" rIns="182880" bIns="9144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1676" y="6228947"/>
            <a:ext cx="2079924" cy="61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812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rgbClr val="860B6E"/>
          </a:solidFill>
          <a:latin typeface="Rufina" charset="0"/>
          <a:ea typeface="Rufina" charset="0"/>
          <a:cs typeface="Rufin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20">
          <p15:clr>
            <a:srgbClr val="F26B43"/>
          </p15:clr>
        </p15:guide>
        <p15:guide id="2" pos="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40" y="319029"/>
            <a:ext cx="8973176" cy="672988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0" y="5596116"/>
            <a:ext cx="7194620" cy="1261884"/>
          </a:xfrm>
          <a:prstGeom prst="rect">
            <a:avLst/>
          </a:prstGeom>
          <a:noFill/>
        </p:spPr>
        <p:txBody>
          <a:bodyPr wrap="square" lIns="274320" tIns="182880" rIns="274320" bIns="182880" rtlCol="0" anchor="b">
            <a:spAutoFit/>
          </a:bodyPr>
          <a:lstStyle/>
          <a:p>
            <a:pPr defTabSz="914400">
              <a:spcAft>
                <a:spcPts val="600"/>
              </a:spcAft>
              <a:defRPr/>
            </a:pPr>
            <a:endParaRPr lang="en-US" sz="80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  <a:p>
            <a:pPr defTabSz="914400">
              <a:spcAft>
                <a:spcPts val="600"/>
              </a:spcAft>
              <a:defRPr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Notes: Only Scorecard indicators with trends are shown. Trend data generally reflect the three-year period ending in 2014 or 2015—refer to Appendix for additional detail.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/>
            </a:r>
            <a:b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</a:br>
            <a:r>
              <a:rPr lang="en-US" sz="8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a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Improvement or worsening refers to a change between the baseline and current time periods of at least 0.5 standard deviations.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/>
            </a:r>
            <a:b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</a:br>
            <a:r>
              <a:rPr lang="en-US" sz="8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b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Includes the number of local areas with little or no change or without sufficient data for this subpopulation to assess change over time. </a:t>
            </a:r>
            <a:endParaRPr lang="en-US" sz="80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  <a:p>
            <a:pPr defTabSz="914400">
              <a:spcAft>
                <a:spcPts val="600"/>
              </a:spcAft>
              <a:defRPr/>
            </a:pP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Source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: Commonwealth Fund Scorecard on Local Health System Performance,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2016 Edition.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274320" y="5898808"/>
            <a:ext cx="8595360" cy="0"/>
          </a:xfrm>
          <a:prstGeom prst="line">
            <a:avLst/>
          </a:prstGeom>
          <a:ln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1"/>
          <p:cNvSpPr txBox="1">
            <a:spLocks/>
          </p:cNvSpPr>
          <p:nvPr/>
        </p:nvSpPr>
        <p:spPr>
          <a:xfrm>
            <a:off x="-1" y="19417"/>
            <a:ext cx="9144000" cy="640079"/>
          </a:xfrm>
          <a:prstGeom prst="rect">
            <a:avLst/>
          </a:prstGeom>
        </p:spPr>
        <p:txBody>
          <a:bodyPr vert="horz" lIns="182880" tIns="182880" rIns="182880" bIns="9144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860B6E"/>
                </a:solidFill>
                <a:latin typeface="Rufina" charset="0"/>
                <a:ea typeface="Rufina" charset="0"/>
                <a:cs typeface="Rufina" charset="0"/>
              </a:defRPr>
            </a:lvl1pPr>
          </a:lstStyle>
          <a:p>
            <a:pPr>
              <a:lnSpc>
                <a:spcPts val="2800"/>
              </a:lnSpc>
              <a:tabLst>
                <a:tab pos="4394200" algn="l"/>
              </a:tabLst>
            </a:pPr>
            <a:r>
              <a:rPr lang="en-US" dirty="0" smtClean="0">
                <a:solidFill>
                  <a:srgbClr val="339CD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Overall Improvement by Indicator</a:t>
            </a:r>
            <a:endParaRPr lang="en-US" dirty="0">
              <a:solidFill>
                <a:srgbClr val="339CD7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36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934f5d9942d37a72525b66c736b6b3bad7f88"/>
</p:tagLst>
</file>

<file path=ppt/theme/theme1.xml><?xml version="1.0" encoding="utf-8"?>
<a:theme xmlns:a="http://schemas.openxmlformats.org/drawingml/2006/main" name="Theme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A743226A-9F09-4357-AF6C-06D5DD5D541C}" vid="{A0724ABE-26A1-425F-AC7A-CA4C27E235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1845</TotalTime>
  <Words>32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Open Sans</vt:lpstr>
      <vt:lpstr>Open Sans Regular</vt:lpstr>
      <vt:lpstr>Rufina</vt:lpstr>
      <vt:lpstr>Theme1</vt:lpstr>
      <vt:lpstr>PowerPoint Presentation</vt:lpstr>
    </vt:vector>
  </TitlesOfParts>
  <Company>Westat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Larger Reductions among Uninsured Adults in Low-Income Communities in States that Expanded Medicaid</dc:title>
  <dc:creator>Westat</dc:creator>
  <cp:lastModifiedBy>Aisha Gomez</cp:lastModifiedBy>
  <cp:revision>139</cp:revision>
  <dcterms:created xsi:type="dcterms:W3CDTF">2016-05-25T18:05:14Z</dcterms:created>
  <dcterms:modified xsi:type="dcterms:W3CDTF">2016-07-13T13:00:04Z</dcterms:modified>
</cp:coreProperties>
</file>