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58" r:id="rId2"/>
  </p:sldIdLst>
  <p:sldSz cx="9144000" cy="6858000" type="screen4x3"/>
  <p:notesSz cx="7023100" cy="93091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88F"/>
    <a:srgbClr val="208AA1"/>
    <a:srgbClr val="2798AA"/>
    <a:srgbClr val="3EB6BA"/>
    <a:srgbClr val="39B0B7"/>
    <a:srgbClr val="3EB7BB"/>
    <a:srgbClr val="40BABC"/>
    <a:srgbClr val="0E7195"/>
    <a:srgbClr val="3CB3B8"/>
    <a:srgbClr val="2E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24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28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932"/>
        <p:guide pos="221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7/13/2017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14167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655676" y="6368920"/>
            <a:ext cx="676865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E. C.</a:t>
            </a:r>
            <a:r>
              <a:rPr lang="en-US" sz="900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Schneider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D. O. </a:t>
            </a:r>
            <a:r>
              <a:rPr lang="en-US" sz="90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Sarnak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D.</a:t>
            </a:r>
            <a:r>
              <a:rPr lang="en-US" sz="900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Squires, 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A. Shah, and M. M. Doty, </a:t>
            </a:r>
            <a:r>
              <a:rPr lang="en-US" sz="9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Mirror,</a:t>
            </a:r>
            <a:r>
              <a:rPr lang="en-US" sz="900" i="1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Mirror: How the U.S. Health Care System Compares Internationally at a Time of Radical Change,</a:t>
            </a:r>
            <a:r>
              <a:rPr lang="en-US" sz="9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The Commonwealth Fund, July 2017.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86617290"/>
              </p:ext>
            </p:extLst>
          </p:nvPr>
        </p:nvGraphicFramePr>
        <p:xfrm>
          <a:off x="149226" y="1306512"/>
          <a:ext cx="8869679" cy="3513183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2157506">
                  <a:extLst>
                    <a:ext uri="{9D8B030D-6E8A-4147-A177-3AD203B41FA5}">
                      <a16:colId xmlns="" xmlns:a16="http://schemas.microsoft.com/office/drawing/2014/main" val="1626252261"/>
                    </a:ext>
                  </a:extLst>
                </a:gridCol>
                <a:gridCol w="612583">
                  <a:extLst>
                    <a:ext uri="{9D8B030D-6E8A-4147-A177-3AD203B41FA5}">
                      <a16:colId xmlns="" xmlns:a16="http://schemas.microsoft.com/office/drawing/2014/main" val="4120015338"/>
                    </a:ext>
                  </a:extLst>
                </a:gridCol>
                <a:gridCol w="630088">
                  <a:extLst>
                    <a:ext uri="{9D8B030D-6E8A-4147-A177-3AD203B41FA5}">
                      <a16:colId xmlns="" xmlns:a16="http://schemas.microsoft.com/office/drawing/2014/main" val="2656214046"/>
                    </a:ext>
                  </a:extLst>
                </a:gridCol>
                <a:gridCol w="586761">
                  <a:extLst>
                    <a:ext uri="{9D8B030D-6E8A-4147-A177-3AD203B41FA5}">
                      <a16:colId xmlns="" xmlns:a16="http://schemas.microsoft.com/office/drawing/2014/main" val="604693354"/>
                    </a:ext>
                  </a:extLst>
                </a:gridCol>
                <a:gridCol w="606752">
                  <a:extLst>
                    <a:ext uri="{9D8B030D-6E8A-4147-A177-3AD203B41FA5}">
                      <a16:colId xmlns="" xmlns:a16="http://schemas.microsoft.com/office/drawing/2014/main" val="626750640"/>
                    </a:ext>
                  </a:extLst>
                </a:gridCol>
                <a:gridCol w="599839">
                  <a:extLst>
                    <a:ext uri="{9D8B030D-6E8A-4147-A177-3AD203B41FA5}">
                      <a16:colId xmlns="" xmlns:a16="http://schemas.microsoft.com/office/drawing/2014/main" val="1600687968"/>
                    </a:ext>
                  </a:extLst>
                </a:gridCol>
                <a:gridCol w="543220">
                  <a:extLst>
                    <a:ext uri="{9D8B030D-6E8A-4147-A177-3AD203B41FA5}">
                      <a16:colId xmlns="" xmlns:a16="http://schemas.microsoft.com/office/drawing/2014/main" val="2633577310"/>
                    </a:ext>
                  </a:extLst>
                </a:gridCol>
                <a:gridCol w="647588">
                  <a:extLst>
                    <a:ext uri="{9D8B030D-6E8A-4147-A177-3AD203B41FA5}">
                      <a16:colId xmlns="" xmlns:a16="http://schemas.microsoft.com/office/drawing/2014/main" val="3953600031"/>
                    </a:ext>
                  </a:extLst>
                </a:gridCol>
                <a:gridCol w="647589">
                  <a:extLst>
                    <a:ext uri="{9D8B030D-6E8A-4147-A177-3AD203B41FA5}">
                      <a16:colId xmlns="" xmlns:a16="http://schemas.microsoft.com/office/drawing/2014/main" val="2935095184"/>
                    </a:ext>
                  </a:extLst>
                </a:gridCol>
                <a:gridCol w="603833">
                  <a:extLst>
                    <a:ext uri="{9D8B030D-6E8A-4147-A177-3AD203B41FA5}">
                      <a16:colId xmlns="" xmlns:a16="http://schemas.microsoft.com/office/drawing/2014/main" val="2022440944"/>
                    </a:ext>
                  </a:extLst>
                </a:gridCol>
                <a:gridCol w="586331">
                  <a:extLst>
                    <a:ext uri="{9D8B030D-6E8A-4147-A177-3AD203B41FA5}">
                      <a16:colId xmlns="" xmlns:a16="http://schemas.microsoft.com/office/drawing/2014/main" val="3961549997"/>
                    </a:ext>
                  </a:extLst>
                </a:gridCol>
                <a:gridCol w="647589">
                  <a:extLst>
                    <a:ext uri="{9D8B030D-6E8A-4147-A177-3AD203B41FA5}">
                      <a16:colId xmlns="" xmlns:a16="http://schemas.microsoft.com/office/drawing/2014/main" val="4147944760"/>
                    </a:ext>
                  </a:extLst>
                </a:gridCol>
              </a:tblGrid>
              <a:tr h="41334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AUS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CAN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FRA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GER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NETH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NZ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NOR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SWE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SWIZ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UK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7959054"/>
                  </a:ext>
                </a:extLst>
              </a:tr>
              <a:tr h="774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OVERALL</a:t>
                      </a:r>
                      <a:r>
                        <a:rPr lang="en-US" sz="1400" u="none" strike="noStrike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RANKING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322819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Care Process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9056384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Access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3917453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Administrative Efficiency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3966565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Equity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9364997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Health Care Outcomes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5314766"/>
                  </a:ext>
                </a:extLst>
              </a:tr>
            </a:tbl>
          </a:graphicData>
        </a:graphic>
      </p:graphicFrame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Care System Performance </a:t>
            </a:r>
            <a:r>
              <a:rPr lang="en-US" dirty="0" smtClean="0"/>
              <a:t>Rankings</a:t>
            </a:r>
            <a:endParaRPr lang="en-US" sz="2600" dirty="0"/>
          </a:p>
        </p:txBody>
      </p:sp>
      <p:sp>
        <p:nvSpPr>
          <p:cNvPr id="6" name="Text Placeholder 12"/>
          <p:cNvSpPr txBox="1">
            <a:spLocks/>
          </p:cNvSpPr>
          <p:nvPr/>
        </p:nvSpPr>
        <p:spPr>
          <a:xfrm>
            <a:off x="137160" y="5486400"/>
            <a:ext cx="8915400" cy="548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b="0" i="0" kern="800" spc="-1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Commonwealth Fund analysis.</a:t>
            </a:r>
            <a:endParaRPr lang="en-US" sz="1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52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167177</TotalTime>
  <Words>99</Words>
  <Application>Microsoft Office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 Regular</vt:lpstr>
      <vt:lpstr>InterFace</vt:lpstr>
      <vt:lpstr>Trebuchet MS</vt:lpstr>
      <vt:lpstr>Trebuchet MS Regular</vt:lpstr>
      <vt:lpstr>1_Office Theme</vt:lpstr>
      <vt:lpstr>Health Care System Performance Rankings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1998</cp:revision>
  <cp:lastPrinted>2017-06-06T22:15:21Z</cp:lastPrinted>
  <dcterms:created xsi:type="dcterms:W3CDTF">2014-10-08T23:03:32Z</dcterms:created>
  <dcterms:modified xsi:type="dcterms:W3CDTF">2017-07-13T20:40:30Z</dcterms:modified>
</cp:coreProperties>
</file>