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457" r:id="rId2"/>
  </p:sldIdLst>
  <p:sldSz cx="9144000" cy="6858000" type="screen4x3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2988" userDrawn="1">
          <p15:clr>
            <a:srgbClr val="A4A3A4"/>
          </p15:clr>
        </p15:guide>
        <p15:guide id="3" orient="horz" pos="1200" userDrawn="1">
          <p15:clr>
            <a:srgbClr val="A4A3A4"/>
          </p15:clr>
        </p15:guide>
        <p15:guide id="4" pos="24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rnendu Biswas" initials="P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515A"/>
    <a:srgbClr val="5F5A9D"/>
    <a:srgbClr val="E0E0E0"/>
    <a:srgbClr val="4ABDBC"/>
    <a:srgbClr val="8ADAD2"/>
    <a:srgbClr val="9FE1DB"/>
    <a:srgbClr val="B6E8E3"/>
    <a:srgbClr val="CDEFEC"/>
    <a:srgbClr val="DFF5F3"/>
    <a:srgbClr val="EDF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61" autoAdjust="0"/>
    <p:restoredTop sz="95491" autoAdjust="0"/>
  </p:normalViewPr>
  <p:slideViewPr>
    <p:cSldViewPr snapToGrid="0" snapToObjects="1">
      <p:cViewPr varScale="1">
        <p:scale>
          <a:sx n="99" d="100"/>
          <a:sy n="99" d="100"/>
        </p:scale>
        <p:origin x="1116" y="78"/>
      </p:cViewPr>
      <p:guideLst>
        <p:guide orient="horz" pos="1570"/>
        <p:guide pos="2988"/>
        <p:guide orient="horz" pos="1200"/>
        <p:guide pos="24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rebuchet MS Regular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75CA9-D3DC-4CC4-B26F-4572B05774CA}" type="datetimeFigureOut">
              <a:rPr lang="en-US" smtClean="0">
                <a:latin typeface="Trebuchet MS Regular" charset="0"/>
              </a:rPr>
              <a:t>3/15/2017</a:t>
            </a:fld>
            <a:endParaRPr lang="en-US" dirty="0">
              <a:latin typeface="Trebuchet MS Regular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rebuchet MS Regular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E6626-612B-455B-9FD1-DD7A1306BEA5}" type="slidenum">
              <a:rPr lang="en-US" smtClean="0">
                <a:latin typeface="Trebuchet MS Regular" charset="0"/>
              </a:rPr>
              <a:t>‹#›</a:t>
            </a:fld>
            <a:endParaRPr lang="en-US" dirty="0">
              <a:latin typeface="Trebuchet MS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51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Trebuchet MS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rebuchet MS Regular" charset="0"/>
              </a:defRPr>
            </a:lvl1pPr>
          </a:lstStyle>
          <a:p>
            <a:fld id="{03A1D146-B4E0-1741-B9EE-9789392EFCC4}" type="datetimeFigureOut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rebuchet MS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rebuchet MS Regular" charset="0"/>
              </a:defRPr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b="0" i="0" kern="1200">
        <a:solidFill>
          <a:schemeClr val="tx1"/>
        </a:solidFill>
        <a:latin typeface="Trebuchet MS Regular" charset="0"/>
        <a:ea typeface="+mn-ea"/>
        <a:cs typeface="+mn-cs"/>
      </a:defRPr>
    </a:lvl1pPr>
    <a:lvl2pPr marL="609585" algn="l" defTabSz="609585" rtl="0" eaLnBrk="1" latinLnBrk="0" hangingPunct="1">
      <a:defRPr sz="1600" b="0" i="0" kern="1200">
        <a:solidFill>
          <a:schemeClr val="tx1"/>
        </a:solidFill>
        <a:latin typeface="Trebuchet MS Regular" charset="0"/>
        <a:ea typeface="+mn-ea"/>
        <a:cs typeface="+mn-cs"/>
      </a:defRPr>
    </a:lvl2pPr>
    <a:lvl3pPr marL="1219170" algn="l" defTabSz="609585" rtl="0" eaLnBrk="1" latinLnBrk="0" hangingPunct="1">
      <a:defRPr sz="1600" b="0" i="0" kern="1200">
        <a:solidFill>
          <a:schemeClr val="tx1"/>
        </a:solidFill>
        <a:latin typeface="Trebuchet MS Regular" charset="0"/>
        <a:ea typeface="+mn-ea"/>
        <a:cs typeface="+mn-cs"/>
      </a:defRPr>
    </a:lvl3pPr>
    <a:lvl4pPr marL="1828754" algn="l" defTabSz="609585" rtl="0" eaLnBrk="1" latinLnBrk="0" hangingPunct="1">
      <a:defRPr sz="1600" b="0" i="0" kern="1200">
        <a:solidFill>
          <a:schemeClr val="tx1"/>
        </a:solidFill>
        <a:latin typeface="Trebuchet MS Regular" charset="0"/>
        <a:ea typeface="+mn-ea"/>
        <a:cs typeface="+mn-cs"/>
      </a:defRPr>
    </a:lvl4pPr>
    <a:lvl5pPr marL="2438339" algn="l" defTabSz="609585" rtl="0" eaLnBrk="1" latinLnBrk="0" hangingPunct="1">
      <a:defRPr sz="1600" b="0" i="0" kern="1200">
        <a:solidFill>
          <a:schemeClr val="tx1"/>
        </a:solidFill>
        <a:latin typeface="Trebuchet MS Regular" charset="0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912027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rebuchet MS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687676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rebuchet MS Regular" charset="0"/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13" name="Arrow: Pentagon 12"/>
          <p:cNvSpPr/>
          <p:nvPr/>
        </p:nvSpPr>
        <p:spPr>
          <a:xfrm>
            <a:off x="705855" y="1710332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rebuchet MS Regular" charset="0"/>
            </a:endParaRPr>
          </a:p>
        </p:txBody>
      </p:sp>
      <p:sp>
        <p:nvSpPr>
          <p:cNvPr id="14" name="Chevron 6"/>
          <p:cNvSpPr/>
          <p:nvPr/>
        </p:nvSpPr>
        <p:spPr>
          <a:xfrm>
            <a:off x="2034022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2032000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705855" y="3032954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372744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370722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98653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96631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6024216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6022194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367239" y="1700808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365218" y="3032954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91580" y="1710332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91581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3715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120727" y="3104964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37217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470927" y="3104964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502576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774944" y="3104964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33851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6087694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704398" y="1710332"/>
            <a:ext cx="98557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425000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</p:spTree>
    <p:extLst>
      <p:ext uri="{BB962C8B-B14F-4D97-AF65-F5344CB8AC3E}">
        <p14:creationId xmlns:p14="http://schemas.microsoft.com/office/powerpoint/2010/main" val="160803859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rebuchet MS Regular" charset="0"/>
            </a:endParaRP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13" name="Arrow: Pentagon 12"/>
          <p:cNvSpPr/>
          <p:nvPr/>
        </p:nvSpPr>
        <p:spPr>
          <a:xfrm>
            <a:off x="705855" y="1710332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rebuchet MS Regular" charset="0"/>
            </a:endParaRPr>
          </a:p>
        </p:txBody>
      </p:sp>
      <p:sp>
        <p:nvSpPr>
          <p:cNvPr id="14" name="Chevron 6"/>
          <p:cNvSpPr/>
          <p:nvPr/>
        </p:nvSpPr>
        <p:spPr>
          <a:xfrm>
            <a:off x="2034022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2032000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705855" y="3032954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372744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370722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98653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96631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6024216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6022194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367239" y="1700808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365218" y="3032954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91580" y="1710332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91581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3715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120727" y="3104964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37217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470927" y="3104964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502576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774944" y="3104964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33851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6087694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704398" y="1710332"/>
            <a:ext cx="98557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425000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4" name="Oval 73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rebuchet MS Regular" charset="0"/>
            </a:endParaRPr>
          </a:p>
        </p:txBody>
      </p:sp>
      <p:sp>
        <p:nvSpPr>
          <p:cNvPr id="75" name="Picture Placeholder 3"/>
          <p:cNvSpPr>
            <a:spLocks noGrp="1"/>
          </p:cNvSpPr>
          <p:nvPr>
            <p:ph type="pic" sz="quarter" idx="33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618709387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rebuchet MS Regular" charset="0"/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" name="Table Placeholder 3"/>
          <p:cNvSpPr>
            <a:spLocks noGrp="1"/>
          </p:cNvSpPr>
          <p:nvPr>
            <p:ph type="tbl" sz="quarter" idx="21"/>
          </p:nvPr>
        </p:nvSpPr>
        <p:spPr>
          <a:xfrm>
            <a:off x="431540" y="1103086"/>
            <a:ext cx="8480231" cy="463005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15038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rebuchet MS Regular" charset="0"/>
            </a:endParaRP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" name="Table Placeholder 3"/>
          <p:cNvSpPr>
            <a:spLocks noGrp="1"/>
          </p:cNvSpPr>
          <p:nvPr>
            <p:ph type="tbl" sz="quarter" idx="21"/>
          </p:nvPr>
        </p:nvSpPr>
        <p:spPr>
          <a:xfrm>
            <a:off x="431540" y="1644212"/>
            <a:ext cx="8480231" cy="4088931"/>
          </a:xfrm>
        </p:spPr>
        <p:txBody>
          <a:bodyPr/>
          <a:lstStyle/>
          <a:p>
            <a:endParaRPr lang="en-US"/>
          </a:p>
        </p:txBody>
      </p:sp>
      <p:sp>
        <p:nvSpPr>
          <p:cNvPr id="59" name="Oval 58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rebuchet MS Regular" charset="0"/>
            </a:endParaRPr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33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62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0759720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 userDrawn="1"/>
        </p:nvGrpSpPr>
        <p:grpSpPr>
          <a:xfrm>
            <a:off x="527148" y="565926"/>
            <a:ext cx="6595082" cy="2674624"/>
            <a:chOff x="527148" y="1658361"/>
            <a:chExt cx="6595082" cy="2674624"/>
          </a:xfrm>
        </p:grpSpPr>
        <p:sp>
          <p:nvSpPr>
            <p:cNvPr id="43" name="Rectangle 42"/>
            <p:cNvSpPr/>
            <p:nvPr userDrawn="1"/>
          </p:nvSpPr>
          <p:spPr>
            <a:xfrm>
              <a:off x="527148" y="1932926"/>
              <a:ext cx="658873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0" i="0" dirty="0">
                  <a:solidFill>
                    <a:srgbClr val="FF0000"/>
                  </a:solidFill>
                  <a:latin typeface="Georgia Regular" charset="0"/>
                </a:rPr>
                <a:t>Engaging Federal &amp;</a:t>
              </a:r>
            </a:p>
            <a:p>
              <a:r>
                <a:rPr lang="en-US" sz="4000" b="0" i="0" dirty="0">
                  <a:solidFill>
                    <a:srgbClr val="FF0000"/>
                  </a:solidFill>
                  <a:latin typeface="Georgia Regular" charset="0"/>
                </a:rPr>
                <a:t>State Health Policymakers</a:t>
              </a: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533498" y="1658361"/>
              <a:ext cx="6588732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rtl="0"/>
              <a:r>
                <a:rPr lang="en-US" sz="1350" b="0" i="0" dirty="0">
                  <a:solidFill>
                    <a:srgbClr val="FF0000"/>
                  </a:solidFill>
                  <a:latin typeface="Trebuchet MS Regular" charset="0"/>
                </a:rPr>
                <a:t>SECTION ONE</a:t>
              </a: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533498" y="3255767"/>
              <a:ext cx="6588732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rtl="0">
                <a:buFont typeface="Arial" panose="020B0604020202020204" pitchFamily="34" charset="0"/>
                <a:buChar char="•"/>
              </a:pPr>
              <a:r>
                <a:rPr lang="en-US" sz="1600" b="0" i="0" dirty="0">
                  <a:solidFill>
                    <a:srgbClr val="FF0000"/>
                  </a:solidFill>
                  <a:latin typeface="Trebuchet MS Regular" charset="0"/>
                </a:rPr>
                <a:t>Summary description lorem ipsum. </a:t>
              </a:r>
              <a:r>
                <a:rPr lang="en-US" sz="1600" b="0" i="0" dirty="0" err="1">
                  <a:solidFill>
                    <a:srgbClr val="FF0000"/>
                  </a:solidFill>
                  <a:latin typeface="Trebuchet MS Regular" charset="0"/>
                </a:rPr>
                <a:t>Rcil</a:t>
              </a:r>
              <a:r>
                <a:rPr lang="en-US" sz="1600" b="0" i="0" dirty="0">
                  <a:solidFill>
                    <a:srgbClr val="FF0000"/>
                  </a:solidFill>
                  <a:latin typeface="Trebuchet MS Regular" charset="0"/>
                </a:rPr>
                <a:t> </a:t>
              </a:r>
              <a:r>
                <a:rPr lang="en-US" sz="1600" b="0" i="0" dirty="0" err="1">
                  <a:solidFill>
                    <a:srgbClr val="FF0000"/>
                  </a:solidFill>
                  <a:latin typeface="Trebuchet MS Regular" charset="0"/>
                </a:rPr>
                <a:t>ipsument</a:t>
              </a:r>
              <a:r>
                <a:rPr lang="en-US" sz="1600" b="0" i="0" dirty="0">
                  <a:solidFill>
                    <a:srgbClr val="FF0000"/>
                  </a:solidFill>
                  <a:latin typeface="Trebuchet MS Regular" charset="0"/>
                </a:rPr>
                <a:t> </a:t>
              </a:r>
              <a:r>
                <a:rPr lang="en-US" sz="1600" b="0" i="0" dirty="0" err="1">
                  <a:solidFill>
                    <a:srgbClr val="FF0000"/>
                  </a:solidFill>
                  <a:latin typeface="Trebuchet MS Regular" charset="0"/>
                </a:rPr>
                <a:t>ugiae</a:t>
              </a:r>
              <a:r>
                <a:rPr lang="en-US" sz="1600" b="0" i="0" dirty="0">
                  <a:solidFill>
                    <a:srgbClr val="FF0000"/>
                  </a:solidFill>
                  <a:latin typeface="Trebuchet MS Regular" charset="0"/>
                </a:rPr>
                <a:t> mint </a:t>
              </a:r>
              <a:r>
                <a:rPr lang="en-US" sz="1600" b="0" i="0" dirty="0" err="1">
                  <a:solidFill>
                    <a:srgbClr val="FF0000"/>
                  </a:solidFill>
                  <a:latin typeface="Trebuchet MS Regular" charset="0"/>
                </a:rPr>
                <a:t>ut</a:t>
              </a:r>
              <a:r>
                <a:rPr lang="en-US" sz="1600" b="0" i="0" dirty="0">
                  <a:solidFill>
                    <a:srgbClr val="FF0000"/>
                  </a:solidFill>
                  <a:latin typeface="Trebuchet MS Regular" charset="0"/>
                </a:rPr>
                <a:t> res </a:t>
              </a:r>
              <a:r>
                <a:rPr lang="en-US" sz="1600" b="0" i="0" dirty="0" err="1">
                  <a:solidFill>
                    <a:srgbClr val="FF0000"/>
                  </a:solidFill>
                  <a:latin typeface="Trebuchet MS Regular" charset="0"/>
                </a:rPr>
                <a:t>esed</a:t>
              </a:r>
              <a:endParaRPr lang="en-US" sz="1600" b="0" i="0" dirty="0">
                <a:solidFill>
                  <a:srgbClr val="FF0000"/>
                </a:solidFill>
                <a:latin typeface="Trebuchet MS Regular" charset="0"/>
              </a:endParaRPr>
            </a:p>
            <a:p>
              <a:pPr marL="285750" indent="-285750" rtl="0">
                <a:buFont typeface="Arial" panose="020B0604020202020204" pitchFamily="34" charset="0"/>
                <a:buChar char="•"/>
              </a:pPr>
              <a:r>
                <a:rPr lang="en-US" sz="1600" b="0" i="0" dirty="0" err="1">
                  <a:solidFill>
                    <a:srgbClr val="FF0000"/>
                  </a:solidFill>
                  <a:latin typeface="Trebuchet MS Regular" charset="0"/>
                </a:rPr>
                <a:t>essitatatiis</a:t>
              </a:r>
              <a:r>
                <a:rPr lang="en-US" sz="1600" b="0" i="0" dirty="0">
                  <a:solidFill>
                    <a:srgbClr val="FF0000"/>
                  </a:solidFill>
                  <a:latin typeface="Trebuchet MS Regular" charset="0"/>
                </a:rPr>
                <a:t> </a:t>
              </a:r>
              <a:r>
                <a:rPr lang="en-US" sz="1600" b="0" i="0" dirty="0" err="1">
                  <a:solidFill>
                    <a:srgbClr val="FF0000"/>
                  </a:solidFill>
                  <a:latin typeface="Trebuchet MS Regular" charset="0"/>
                </a:rPr>
                <a:t>dus</a:t>
              </a:r>
              <a:r>
                <a:rPr lang="en-US" sz="1600" b="0" i="0" dirty="0">
                  <a:solidFill>
                    <a:srgbClr val="FF0000"/>
                  </a:solidFill>
                  <a:latin typeface="Trebuchet MS Regular" charset="0"/>
                </a:rPr>
                <a:t>, </a:t>
              </a:r>
              <a:r>
                <a:rPr lang="en-US" sz="1600" b="0" i="0" dirty="0" err="1">
                  <a:solidFill>
                    <a:srgbClr val="FF0000"/>
                  </a:solidFill>
                  <a:latin typeface="Trebuchet MS Regular" charset="0"/>
                </a:rPr>
                <a:t>sandam</a:t>
              </a:r>
              <a:r>
                <a:rPr lang="en-US" sz="1600" b="0" i="0" dirty="0">
                  <a:solidFill>
                    <a:srgbClr val="FF0000"/>
                  </a:solidFill>
                  <a:latin typeface="Trebuchet MS Regular" charset="0"/>
                </a:rPr>
                <a:t>, </a:t>
              </a:r>
              <a:r>
                <a:rPr lang="en-US" sz="1600" b="0" i="0" dirty="0" err="1">
                  <a:solidFill>
                    <a:srgbClr val="FF0000"/>
                  </a:solidFill>
                  <a:latin typeface="Trebuchet MS Regular" charset="0"/>
                </a:rPr>
                <a:t>offici</a:t>
              </a:r>
              <a:r>
                <a:rPr lang="en-US" sz="1600" b="0" i="0" dirty="0">
                  <a:solidFill>
                    <a:srgbClr val="FF0000"/>
                  </a:solidFill>
                  <a:latin typeface="Trebuchet MS Regular" charset="0"/>
                </a:rPr>
                <a:t> </a:t>
              </a:r>
              <a:r>
                <a:rPr lang="en-US" sz="1600" b="0" i="0" dirty="0" err="1">
                  <a:solidFill>
                    <a:srgbClr val="FF0000"/>
                  </a:solidFill>
                  <a:latin typeface="Trebuchet MS Regular" charset="0"/>
                </a:rPr>
                <a:t>quasperum</a:t>
              </a:r>
              <a:r>
                <a:rPr lang="en-US" sz="1600" b="0" i="0" dirty="0">
                  <a:solidFill>
                    <a:srgbClr val="FF0000"/>
                  </a:solidFill>
                  <a:latin typeface="Trebuchet MS Regular" charset="0"/>
                </a:rPr>
                <a:t> qui </a:t>
              </a:r>
              <a:r>
                <a:rPr lang="en-US" sz="1600" b="0" i="0" dirty="0" err="1">
                  <a:solidFill>
                    <a:srgbClr val="FF0000"/>
                  </a:solidFill>
                  <a:latin typeface="Trebuchet MS Regular" charset="0"/>
                </a:rPr>
                <a:t>blabo</a:t>
              </a:r>
              <a:r>
                <a:rPr lang="en-US" sz="1600" b="0" i="0" dirty="0">
                  <a:solidFill>
                    <a:srgbClr val="FF0000"/>
                  </a:solidFill>
                  <a:latin typeface="Trebuchet MS Regular" charset="0"/>
                </a:rPr>
                <a:t> </a:t>
              </a:r>
              <a:r>
                <a:rPr lang="en-US" sz="1600" b="0" i="0" dirty="0" err="1">
                  <a:solidFill>
                    <a:srgbClr val="FF0000"/>
                  </a:solidFill>
                  <a:latin typeface="Trebuchet MS Regular" charset="0"/>
                </a:rPr>
                <a:t>remque</a:t>
              </a:r>
              <a:r>
                <a:rPr lang="en-US" sz="1600" b="0" i="0" dirty="0">
                  <a:solidFill>
                    <a:srgbClr val="FF0000"/>
                  </a:solidFill>
                  <a:latin typeface="Trebuchet MS Regular" charset="0"/>
                </a:rPr>
                <a:t> </a:t>
              </a:r>
              <a:r>
                <a:rPr lang="en-US" sz="1600" b="0" i="0" dirty="0" err="1">
                  <a:solidFill>
                    <a:srgbClr val="FF0000"/>
                  </a:solidFill>
                  <a:latin typeface="Trebuchet MS Regular" charset="0"/>
                </a:rPr>
                <a:t>plaut</a:t>
              </a:r>
              <a:r>
                <a:rPr lang="en-US" sz="1600" b="0" i="0" dirty="0">
                  <a:solidFill>
                    <a:srgbClr val="FF0000"/>
                  </a:solidFill>
                  <a:latin typeface="Trebuchet MS Regular" charset="0"/>
                </a:rPr>
                <a:t> do.</a:t>
              </a:r>
            </a:p>
          </p:txBody>
        </p:sp>
      </p:grpSp>
      <p:cxnSp>
        <p:nvCxnSpPr>
          <p:cNvPr id="49" name="Straight Connector 48"/>
          <p:cNvCxnSpPr/>
          <p:nvPr userDrawn="1"/>
        </p:nvCxnSpPr>
        <p:spPr>
          <a:xfrm>
            <a:off x="486594" y="6509279"/>
            <a:ext cx="19713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>
            <a:off x="486594" y="6182254"/>
            <a:ext cx="19713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</p:cNvCxnSpPr>
          <p:nvPr userDrawn="1"/>
        </p:nvCxnSpPr>
        <p:spPr>
          <a:xfrm>
            <a:off x="0" y="6201308"/>
            <a:ext cx="99865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 userDrawn="1"/>
        </p:nvSpPr>
        <p:spPr>
          <a:xfrm>
            <a:off x="5399268" y="6217187"/>
            <a:ext cx="19442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900" b="0" i="0" dirty="0">
                <a:solidFill>
                  <a:srgbClr val="4C515A"/>
                </a:solidFill>
                <a:latin typeface="Trebuchet MS Regular" charset="0"/>
              </a:rPr>
              <a:t>Board of Directors Update</a:t>
            </a:r>
          </a:p>
        </p:txBody>
      </p:sp>
      <p:sp>
        <p:nvSpPr>
          <p:cNvPr id="67" name="Rectangle 66"/>
          <p:cNvSpPr/>
          <p:nvPr userDrawn="1"/>
        </p:nvSpPr>
        <p:spPr>
          <a:xfrm>
            <a:off x="7268205" y="6217187"/>
            <a:ext cx="10300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900" b="0" i="0" dirty="0">
                <a:solidFill>
                  <a:srgbClr val="4C515A"/>
                </a:solidFill>
                <a:latin typeface="Trebuchet MS Regular" charset="0"/>
              </a:rPr>
              <a:t>November 2016</a:t>
            </a:r>
          </a:p>
        </p:txBody>
      </p:sp>
      <p:cxnSp>
        <p:nvCxnSpPr>
          <p:cNvPr id="70" name="Straight Connector 69"/>
          <p:cNvCxnSpPr>
            <a:cxnSpLocks/>
          </p:cNvCxnSpPr>
          <p:nvPr userDrawn="1"/>
        </p:nvCxnSpPr>
        <p:spPr>
          <a:xfrm>
            <a:off x="7305923" y="6296610"/>
            <a:ext cx="0" cy="970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 userDrawn="1"/>
        </p:nvSpPr>
        <p:spPr>
          <a:xfrm>
            <a:off x="8576808" y="6224954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900" b="0" i="0" dirty="0">
                <a:solidFill>
                  <a:srgbClr val="4C515A"/>
                </a:solidFill>
                <a:latin typeface="Trebuchet MS Regular" charset="0"/>
                <a:cs typeface="Trebuchet MS Regular" charset="0"/>
              </a:rPr>
              <a:t>2</a:t>
            </a:r>
            <a:endParaRPr lang="en-US" sz="900" b="0" i="0" dirty="0">
              <a:solidFill>
                <a:srgbClr val="4C515A"/>
              </a:solidFill>
              <a:latin typeface="Trebuchet MS Regular" charset="0"/>
            </a:endParaRPr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-1686595" y="-39648"/>
            <a:ext cx="1545400" cy="6863569"/>
            <a:chOff x="-1684265" y="-187412"/>
            <a:chExt cx="1545400" cy="6863569"/>
          </a:xfrm>
        </p:grpSpPr>
        <p:grpSp>
          <p:nvGrpSpPr>
            <p:cNvPr id="48" name="Group 47"/>
            <p:cNvGrpSpPr/>
            <p:nvPr/>
          </p:nvGrpSpPr>
          <p:grpSpPr>
            <a:xfrm>
              <a:off x="-1684265" y="200118"/>
              <a:ext cx="1545400" cy="6476039"/>
              <a:chOff x="5233838" y="1329860"/>
              <a:chExt cx="1545400" cy="6476039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6068918" y="1342086"/>
                <a:ext cx="710320" cy="6463813"/>
                <a:chOff x="4457518" y="1337197"/>
                <a:chExt cx="710320" cy="6463813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4457518" y="4568713"/>
                  <a:ext cx="709684" cy="589111"/>
                </a:xfrm>
                <a:prstGeom prst="rect">
                  <a:avLst/>
                </a:prstGeom>
                <a:solidFill>
                  <a:srgbClr val="4ABDB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b="0" i="0" kern="0" dirty="0">
                      <a:solidFill>
                        <a:prstClr val="white"/>
                      </a:solidFill>
                      <a:latin typeface="Trebuchet MS Regular" charset="0"/>
                    </a:rPr>
                    <a:t>03</a:t>
                  </a: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4457518" y="3927048"/>
                  <a:ext cx="709684" cy="589111"/>
                </a:xfrm>
                <a:prstGeom prst="rect">
                  <a:avLst/>
                </a:prstGeom>
                <a:solidFill>
                  <a:srgbClr val="71B25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b="0" i="0" kern="0" dirty="0">
                      <a:solidFill>
                        <a:prstClr val="white"/>
                      </a:solidFill>
                      <a:latin typeface="Trebuchet MS Regular" charset="0"/>
                    </a:rPr>
                    <a:t>04</a:t>
                  </a: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4457518" y="5238051"/>
                  <a:ext cx="709684" cy="589111"/>
                </a:xfrm>
                <a:prstGeom prst="rect">
                  <a:avLst/>
                </a:prstGeom>
                <a:solidFill>
                  <a:srgbClr val="F4792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b="0" i="0" kern="0" dirty="0">
                      <a:solidFill>
                        <a:prstClr val="white"/>
                      </a:solidFill>
                      <a:latin typeface="Trebuchet MS Regular" charset="0"/>
                    </a:rPr>
                    <a:t>02</a:t>
                  </a: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4458154" y="3266831"/>
                  <a:ext cx="709684" cy="589111"/>
                </a:xfrm>
                <a:prstGeom prst="rect">
                  <a:avLst/>
                </a:prstGeom>
                <a:solidFill>
                  <a:srgbClr val="5F5A9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b="0" i="0" kern="0" dirty="0">
                      <a:solidFill>
                        <a:prstClr val="white"/>
                      </a:solidFill>
                      <a:latin typeface="Trebuchet MS Regular" charset="0"/>
                    </a:rPr>
                    <a:t>05</a:t>
                  </a: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4458154" y="2621301"/>
                  <a:ext cx="709684" cy="589111"/>
                </a:xfrm>
                <a:prstGeom prst="rect">
                  <a:avLst/>
                </a:prstGeom>
                <a:solidFill>
                  <a:srgbClr val="E6C27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b="0" i="0" kern="0" dirty="0">
                      <a:solidFill>
                        <a:prstClr val="white"/>
                      </a:solidFill>
                      <a:latin typeface="Trebuchet MS Regular" charset="0"/>
                    </a:rPr>
                    <a:t>06</a:t>
                  </a: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4457518" y="5894753"/>
                  <a:ext cx="709684" cy="589111"/>
                </a:xfrm>
                <a:prstGeom prst="rect">
                  <a:avLst/>
                </a:prstGeom>
                <a:solidFill>
                  <a:srgbClr val="044C7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b="0" i="0" kern="0" dirty="0">
                      <a:solidFill>
                        <a:prstClr val="white"/>
                      </a:solidFill>
                      <a:latin typeface="Trebuchet MS Regular" charset="0"/>
                    </a:rPr>
                    <a:t>01</a:t>
                  </a: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4458154" y="1982726"/>
                  <a:ext cx="709684" cy="589111"/>
                </a:xfrm>
                <a:prstGeom prst="rect">
                  <a:avLst/>
                </a:prstGeom>
                <a:solidFill>
                  <a:srgbClr val="B6AD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b="0" i="0" kern="0" dirty="0">
                      <a:solidFill>
                        <a:prstClr val="white"/>
                      </a:solidFill>
                      <a:latin typeface="Trebuchet MS Regular" charset="0"/>
                    </a:rPr>
                    <a:t>07</a:t>
                  </a: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4458154" y="1337197"/>
                  <a:ext cx="709684" cy="589111"/>
                </a:xfrm>
                <a:prstGeom prst="rect">
                  <a:avLst/>
                </a:prstGeom>
                <a:solidFill>
                  <a:srgbClr val="575B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b="0" i="0" kern="0" dirty="0">
                      <a:solidFill>
                        <a:prstClr val="white"/>
                      </a:solidFill>
                      <a:latin typeface="Trebuchet MS Regular" charset="0"/>
                    </a:rPr>
                    <a:t>08</a:t>
                  </a: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4457518" y="7211899"/>
                  <a:ext cx="709684" cy="589111"/>
                </a:xfrm>
                <a:prstGeom prst="rect">
                  <a:avLst/>
                </a:prstGeom>
                <a:solidFill>
                  <a:srgbClr val="D0BD8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b="0" i="0" kern="0" dirty="0">
                    <a:solidFill>
                      <a:prstClr val="white"/>
                    </a:solidFill>
                    <a:latin typeface="Trebuchet MS Regular" charset="0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4457518" y="6566368"/>
                  <a:ext cx="709684" cy="589111"/>
                </a:xfrm>
                <a:prstGeom prst="rect">
                  <a:avLst/>
                </a:prstGeom>
                <a:solidFill>
                  <a:srgbClr val="C6AE6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b="0" i="0" kern="0" dirty="0">
                    <a:solidFill>
                      <a:prstClr val="white"/>
                    </a:solidFill>
                    <a:latin typeface="Trebuchet MS Regular" charset="0"/>
                  </a:endParaRP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5233838" y="1329860"/>
                <a:ext cx="731866" cy="6476039"/>
                <a:chOff x="5233838" y="1329860"/>
                <a:chExt cx="731866" cy="6476039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5243402" y="4997325"/>
                  <a:ext cx="709684" cy="589111"/>
                </a:xfrm>
                <a:prstGeom prst="rect">
                  <a:avLst/>
                </a:prstGeom>
                <a:solidFill>
                  <a:srgbClr val="BCB8D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b="0" i="0" kern="0" dirty="0">
                      <a:solidFill>
                        <a:schemeClr val="tx1"/>
                      </a:solidFill>
                      <a:latin typeface="Trebuchet MS Regular" charset="0"/>
                    </a:rPr>
                    <a:t>Purple</a:t>
                  </a: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5243402" y="5654027"/>
                  <a:ext cx="709684" cy="589111"/>
                </a:xfrm>
                <a:prstGeom prst="rect">
                  <a:avLst/>
                </a:prstGeom>
                <a:solidFill>
                  <a:srgbClr val="FCD4B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b="0" i="0" kern="0" dirty="0">
                      <a:solidFill>
                        <a:schemeClr val="tx1"/>
                      </a:solidFill>
                      <a:latin typeface="Trebuchet MS Regular" charset="0"/>
                    </a:rPr>
                    <a:t>Orange</a:t>
                  </a: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5256020" y="3983092"/>
                  <a:ext cx="709684" cy="589111"/>
                </a:xfrm>
                <a:prstGeom prst="rect">
                  <a:avLst/>
                </a:prstGeom>
                <a:solidFill>
                  <a:srgbClr val="4C515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b="0" i="0" kern="0" dirty="0">
                      <a:solidFill>
                        <a:prstClr val="white"/>
                      </a:solidFill>
                      <a:latin typeface="Trebuchet MS Regular" charset="0"/>
                    </a:rPr>
                    <a:t>CMW</a:t>
                  </a:r>
                </a:p>
                <a:p>
                  <a:pPr algn="ctr" defTabSz="914400">
                    <a:defRPr/>
                  </a:pPr>
                  <a:r>
                    <a:rPr lang="en-US" sz="1100" b="0" i="0" kern="0" dirty="0">
                      <a:solidFill>
                        <a:prstClr val="white"/>
                      </a:solidFill>
                      <a:latin typeface="Trebuchet MS Regular" charset="0"/>
                    </a:rPr>
                    <a:t>Text</a:t>
                  </a: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5256020" y="3337563"/>
                  <a:ext cx="709684" cy="589111"/>
                </a:xfrm>
                <a:prstGeom prst="rect">
                  <a:avLst/>
                </a:prstGeom>
                <a:solidFill>
                  <a:srgbClr val="4C515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b="0" i="0" kern="0" dirty="0">
                      <a:solidFill>
                        <a:prstClr val="white"/>
                      </a:solidFill>
                      <a:latin typeface="Trebuchet MS Regular" charset="0"/>
                    </a:rPr>
                    <a:t>CMW</a:t>
                  </a:r>
                </a:p>
                <a:p>
                  <a:pPr algn="ctr" defTabSz="914400">
                    <a:defRPr/>
                  </a:pPr>
                  <a:r>
                    <a:rPr lang="en-US" sz="1100" b="0" i="0" kern="0" dirty="0">
                      <a:solidFill>
                        <a:prstClr val="white"/>
                      </a:solidFill>
                      <a:latin typeface="Trebuchet MS Regular" charset="0"/>
                    </a:rPr>
                    <a:t>Heading</a:t>
                  </a: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5256020" y="3017353"/>
                  <a:ext cx="709684" cy="276685"/>
                </a:xfrm>
                <a:prstGeom prst="rect">
                  <a:avLst/>
                </a:prstGeom>
                <a:solidFill>
                  <a:sysClr val="windowText" lastClr="000000">
                    <a:lumMod val="85000"/>
                    <a:lumOff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b="0" i="0" kern="0" dirty="0">
                      <a:solidFill>
                        <a:prstClr val="white"/>
                      </a:solidFill>
                      <a:latin typeface="Trebuchet MS Regular" charset="0"/>
                    </a:rPr>
                    <a:t>Whi-08</a:t>
                  </a: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5256020" y="2333700"/>
                  <a:ext cx="709684" cy="589112"/>
                </a:xfrm>
                <a:prstGeom prst="rect">
                  <a:avLst/>
                </a:prstGeom>
                <a:solidFill>
                  <a:srgbClr val="84838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b="0" i="0" kern="0" dirty="0">
                      <a:solidFill>
                        <a:prstClr val="white"/>
                      </a:solidFill>
                      <a:latin typeface="Trebuchet MS Regular" charset="0"/>
                    </a:rPr>
                    <a:t>Footer Text</a:t>
                  </a: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5256020" y="1688170"/>
                  <a:ext cx="709684" cy="589112"/>
                </a:xfrm>
                <a:prstGeom prst="rect">
                  <a:avLst/>
                </a:prstGeom>
                <a:solidFill>
                  <a:srgbClr val="CBCBCB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b="0" i="0" kern="0" dirty="0">
                      <a:solidFill>
                        <a:prstClr val="white"/>
                      </a:solidFill>
                      <a:latin typeface="Trebuchet MS Regular" charset="0"/>
                    </a:rPr>
                    <a:t>Heading</a:t>
                  </a: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5256020" y="1329860"/>
                  <a:ext cx="709684" cy="276685"/>
                </a:xfrm>
                <a:prstGeom prst="rect">
                  <a:avLst/>
                </a:prstGeom>
                <a:solidFill>
                  <a:sysClr val="windowText" lastClr="000000">
                    <a:lumMod val="85000"/>
                    <a:lumOff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b="0" i="0" kern="0" dirty="0">
                      <a:solidFill>
                        <a:prstClr val="white"/>
                      </a:solidFill>
                      <a:latin typeface="Trebuchet MS Regular" charset="0"/>
                    </a:rPr>
                    <a:t>BLA-08</a:t>
                  </a:r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5243402" y="6310729"/>
                  <a:ext cx="709684" cy="589111"/>
                </a:xfrm>
                <a:prstGeom prst="rect">
                  <a:avLst/>
                </a:prstGeom>
                <a:solidFill>
                  <a:srgbClr val="D3E3B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b="0" i="0" kern="0" dirty="0">
                      <a:solidFill>
                        <a:schemeClr val="tx1"/>
                      </a:solidFill>
                      <a:latin typeface="Trebuchet MS Regular" charset="0"/>
                    </a:rPr>
                    <a:t>Green</a:t>
                  </a: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5233838" y="6945971"/>
                  <a:ext cx="709684" cy="478134"/>
                </a:xfrm>
                <a:prstGeom prst="rect">
                  <a:avLst/>
                </a:prstGeom>
                <a:solidFill>
                  <a:srgbClr val="C9DEE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b="0" i="0" kern="0" dirty="0">
                      <a:solidFill>
                        <a:schemeClr val="tx1"/>
                      </a:solidFill>
                      <a:latin typeface="Trebuchet MS Regular" charset="0"/>
                    </a:rPr>
                    <a:t>Light Blue</a:t>
                  </a:r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5256020" y="4653089"/>
                  <a:ext cx="709684" cy="276685"/>
                </a:xfrm>
                <a:prstGeom prst="rect">
                  <a:avLst/>
                </a:prstGeom>
                <a:solidFill>
                  <a:sysClr val="windowText" lastClr="000000">
                    <a:lumMod val="85000"/>
                    <a:lumOff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b="0" i="0" kern="0" dirty="0">
                      <a:solidFill>
                        <a:prstClr val="white"/>
                      </a:solidFill>
                      <a:latin typeface="Trebuchet MS Regular" charset="0"/>
                    </a:rPr>
                    <a:t>3rd</a:t>
                  </a: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5233838" y="7460708"/>
                  <a:ext cx="709684" cy="345191"/>
                </a:xfrm>
                <a:prstGeom prst="rect">
                  <a:avLst/>
                </a:prstGeom>
                <a:solidFill>
                  <a:srgbClr val="B9D6D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b="0" i="0" kern="0" dirty="0">
                      <a:solidFill>
                        <a:schemeClr val="tx1"/>
                      </a:solidFill>
                      <a:latin typeface="Trebuchet MS Regular" charset="0"/>
                    </a:rPr>
                    <a:t>Blue</a:t>
                  </a:r>
                </a:p>
              </p:txBody>
            </p:sp>
          </p:grpSp>
        </p:grpSp>
        <p:grpSp>
          <p:nvGrpSpPr>
            <p:cNvPr id="51" name="Group 50"/>
            <p:cNvGrpSpPr/>
            <p:nvPr/>
          </p:nvGrpSpPr>
          <p:grpSpPr>
            <a:xfrm>
              <a:off x="-1684265" y="-187412"/>
              <a:ext cx="1544765" cy="343336"/>
              <a:chOff x="6563900" y="1161195"/>
              <a:chExt cx="1544765" cy="343336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6563900" y="1196521"/>
                <a:ext cx="1544764" cy="308010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800" b="0" i="0" kern="0" dirty="0">
                  <a:solidFill>
                    <a:prstClr val="white"/>
                  </a:solidFill>
                  <a:latin typeface="Trebuchet MS Regular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563901" y="1161195"/>
                <a:ext cx="1544764" cy="338554"/>
              </a:xfrm>
              <a:prstGeom prst="rect">
                <a:avLst/>
              </a:prstGeom>
              <a:solidFill>
                <a:srgbClr val="044C7F"/>
              </a:solidFill>
            </p:spPr>
            <p:txBody>
              <a:bodyPr wrap="squar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1600" b="0" i="0" kern="0" dirty="0">
                    <a:solidFill>
                      <a:prstClr val="white"/>
                    </a:solidFill>
                    <a:latin typeface="Trebuchet MS Regular" charset="0"/>
                  </a:rPr>
                  <a:t>CMW</a:t>
                </a:r>
              </a:p>
            </p:txBody>
          </p:sp>
        </p:grpSp>
      </p:grpSp>
      <p:sp>
        <p:nvSpPr>
          <p:cNvPr id="10" name="TextBox 9"/>
          <p:cNvSpPr txBox="1"/>
          <p:nvPr userDrawn="1"/>
        </p:nvSpPr>
        <p:spPr>
          <a:xfrm>
            <a:off x="387352" y="757623"/>
            <a:ext cx="6880410" cy="29361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0" i="0" dirty="0">
                <a:solidFill>
                  <a:srgbClr val="FF0000"/>
                </a:solidFill>
                <a:latin typeface="Trebuchet MS Regular" charset="0"/>
              </a:rPr>
              <a:t>“ Any institution in existence for close</a:t>
            </a:r>
          </a:p>
          <a:p>
            <a:pPr>
              <a:lnSpc>
                <a:spcPct val="110000"/>
              </a:lnSpc>
            </a:pPr>
            <a:r>
              <a:rPr lang="en-US" sz="2800" b="0" i="0" dirty="0">
                <a:solidFill>
                  <a:srgbClr val="FF0000"/>
                </a:solidFill>
                <a:latin typeface="Trebuchet MS Regular" charset="0"/>
              </a:rPr>
              <a:t>to a hundred years has likely borne</a:t>
            </a:r>
          </a:p>
          <a:p>
            <a:pPr>
              <a:lnSpc>
                <a:spcPct val="110000"/>
              </a:lnSpc>
            </a:pPr>
            <a:r>
              <a:rPr lang="en-US" sz="2800" b="0" i="0" dirty="0">
                <a:solidFill>
                  <a:srgbClr val="FF0000"/>
                </a:solidFill>
                <a:latin typeface="Trebuchet MS Regular" charset="0"/>
              </a:rPr>
              <a:t>witness to a lot of transition. That is</a:t>
            </a:r>
          </a:p>
          <a:p>
            <a:pPr>
              <a:lnSpc>
                <a:spcPct val="110000"/>
              </a:lnSpc>
            </a:pPr>
            <a:r>
              <a:rPr lang="en-US" sz="2800" b="0" i="0" dirty="0">
                <a:solidFill>
                  <a:srgbClr val="FF0000"/>
                </a:solidFill>
                <a:latin typeface="Trebuchet MS Regular" charset="0"/>
              </a:rPr>
              <a:t>particularly true for a philanthropy, like</a:t>
            </a:r>
          </a:p>
          <a:p>
            <a:pPr>
              <a:lnSpc>
                <a:spcPct val="110000"/>
              </a:lnSpc>
            </a:pPr>
            <a:r>
              <a:rPr lang="en-US" sz="2800" b="0" i="0" dirty="0">
                <a:solidFill>
                  <a:srgbClr val="FF0000"/>
                </a:solidFill>
                <a:latin typeface="Trebuchet MS Regular" charset="0"/>
              </a:rPr>
              <a:t>The Commonwealth Fund, whose purpose</a:t>
            </a:r>
          </a:p>
          <a:p>
            <a:pPr>
              <a:lnSpc>
                <a:spcPct val="110000"/>
              </a:lnSpc>
            </a:pPr>
            <a:r>
              <a:rPr lang="en-US" sz="2800" b="0" i="0" dirty="0">
                <a:solidFill>
                  <a:srgbClr val="FF0000"/>
                </a:solidFill>
                <a:latin typeface="Trebuchet MS Regular" charset="0"/>
              </a:rPr>
              <a:t>is to bring about positive social change.”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521878" y="3800209"/>
            <a:ext cx="772617" cy="772617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rebuchet MS Regular" charset="0"/>
            </a:endParaRPr>
          </a:p>
        </p:txBody>
      </p:sp>
      <p:sp>
        <p:nvSpPr>
          <p:cNvPr id="83" name="TextBox 82"/>
          <p:cNvSpPr txBox="1"/>
          <p:nvPr userDrawn="1"/>
        </p:nvSpPr>
        <p:spPr>
          <a:xfrm>
            <a:off x="1357971" y="3888560"/>
            <a:ext cx="2117887" cy="3269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500" b="0" i="0" spc="0" baseline="0" dirty="0">
                <a:solidFill>
                  <a:srgbClr val="FF0000"/>
                </a:solidFill>
                <a:latin typeface="Trebuchet MS Regular" charset="0"/>
              </a:rPr>
              <a:t>David </a:t>
            </a:r>
            <a:r>
              <a:rPr lang="en-US" sz="1500" b="0" i="0" spc="0" baseline="0" dirty="0" err="1">
                <a:solidFill>
                  <a:srgbClr val="FF0000"/>
                </a:solidFill>
                <a:latin typeface="Trebuchet MS Regular" charset="0"/>
              </a:rPr>
              <a:t>Blumethal</a:t>
            </a:r>
            <a:r>
              <a:rPr lang="en-US" sz="1500" b="0" i="0" spc="0" baseline="0" dirty="0">
                <a:solidFill>
                  <a:srgbClr val="FF0000"/>
                </a:solidFill>
                <a:latin typeface="Trebuchet MS Regular" charset="0"/>
              </a:rPr>
              <a:t>, M.D.</a:t>
            </a:r>
          </a:p>
        </p:txBody>
      </p:sp>
      <p:sp>
        <p:nvSpPr>
          <p:cNvPr id="84" name="TextBox 83"/>
          <p:cNvSpPr txBox="1"/>
          <p:nvPr userDrawn="1"/>
        </p:nvSpPr>
        <p:spPr>
          <a:xfrm>
            <a:off x="1357971" y="4131230"/>
            <a:ext cx="2859244" cy="3269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500" b="0" i="0" spc="0" baseline="0" dirty="0">
                <a:solidFill>
                  <a:srgbClr val="FF0000"/>
                </a:solidFill>
                <a:latin typeface="Trebuchet MS Regular" charset="0"/>
              </a:rPr>
              <a:t>Commonwealth Fund President</a:t>
            </a:r>
          </a:p>
        </p:txBody>
      </p:sp>
      <p:cxnSp>
        <p:nvCxnSpPr>
          <p:cNvPr id="4" name="Straight Connector 3"/>
          <p:cNvCxnSpPr>
            <a:cxnSpLocks/>
          </p:cNvCxnSpPr>
          <p:nvPr userDrawn="1"/>
        </p:nvCxnSpPr>
        <p:spPr>
          <a:xfrm>
            <a:off x="511149" y="437578"/>
            <a:ext cx="0" cy="61402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 userDrawn="1"/>
        </p:nvSpPr>
        <p:spPr>
          <a:xfrm>
            <a:off x="443010" y="5231482"/>
            <a:ext cx="2989921" cy="233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00" b="0" i="0" spc="0" baseline="0" dirty="0">
                <a:solidFill>
                  <a:schemeClr val="bg1"/>
                </a:solidFill>
                <a:latin typeface="Trebuchet MS Regular" charset="0"/>
              </a:rPr>
              <a:t>Source: National Center for Education Statistics, 2016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287524" y="355853"/>
            <a:ext cx="8632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solidFill>
                  <a:srgbClr val="FF0000"/>
                </a:solidFill>
                <a:latin typeface="Georgia Regular" charset="0"/>
              </a:rPr>
              <a:t>Exhibit 1. There Is Room for Improvement in</a:t>
            </a:r>
          </a:p>
          <a:p>
            <a:pPr algn="ctr"/>
            <a:r>
              <a:rPr lang="en-US" sz="2400" b="0" i="0" dirty="0">
                <a:solidFill>
                  <a:srgbClr val="FF0000"/>
                </a:solidFill>
                <a:latin typeface="Georgia Regular" charset="0"/>
              </a:rPr>
              <a:t>Patient-Centered Communication for High-Need Patients</a:t>
            </a:r>
          </a:p>
        </p:txBody>
      </p:sp>
      <p:cxnSp>
        <p:nvCxnSpPr>
          <p:cNvPr id="7" name="Straight Connector 6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248694" y="5928127"/>
            <a:ext cx="655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0" i="0" dirty="0">
                <a:solidFill>
                  <a:srgbClr val="FF0000"/>
                </a:solidFill>
                <a:latin typeface="Trebuchet MS Regular" charset="0"/>
              </a:rPr>
              <a:t>Note: Significantly different from not high-need adults at the p&lt;0.05 level. Data: The 2016 Commonwealth Fund Survey of High-Need Patients, June–September 2016.*</a:t>
            </a:r>
          </a:p>
          <a:p>
            <a:r>
              <a:rPr lang="en-US" sz="900" b="0" i="0" dirty="0">
                <a:solidFill>
                  <a:srgbClr val="FF0000"/>
                </a:solidFill>
                <a:latin typeface="Trebuchet MS Regular" charset="0"/>
              </a:rPr>
              <a:t>Source: J. Ryan, M. K. Abrams, M. M. Doty, T. Shah, and E. C. Schneider, How High-Need Patients Experience Health Care in the United States, The Commonwealth Fund, December 2016.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144000" y="3140968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latin typeface="Trebuchet MS Regular" charset="0"/>
              </a:rPr>
              <a:t>15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08" y="0"/>
            <a:ext cx="9144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85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MW Section Thre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rebuchet MS Regular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D3E3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rebuchet MS Regular" charset="0"/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850963"/>
            <a:ext cx="7772400" cy="1470025"/>
          </a:xfrm>
          <a:effectLst/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000" spc="0" baseline="0">
                <a:solidFill>
                  <a:schemeClr val="bg1"/>
                </a:solidFill>
                <a:effectLst>
                  <a:outerShdw blurRad="25400" dist="6350" dir="2700000" algn="ctr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5" y="1694904"/>
            <a:ext cx="7133854" cy="4938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i="0" spc="100" baseline="0">
                <a:solidFill>
                  <a:srgbClr val="D3E3BF"/>
                </a:solidFill>
                <a:latin typeface="Trebuchet MS Bold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6" y="3270684"/>
            <a:ext cx="7256932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253" y="6188178"/>
            <a:ext cx="1163972" cy="334915"/>
          </a:xfrm>
          <a:prstGeom prst="rect">
            <a:avLst/>
          </a:prstGeom>
        </p:spPr>
      </p:pic>
      <p:sp>
        <p:nvSpPr>
          <p:cNvPr id="47" name="Slide Number Placeholder 5"/>
          <p:cNvSpPr txBox="1">
            <a:spLocks/>
          </p:cNvSpPr>
          <p:nvPr userDrawn="1"/>
        </p:nvSpPr>
        <p:spPr>
          <a:xfrm>
            <a:off x="8536609" y="6175612"/>
            <a:ext cx="32918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b="0" i="0" smtClean="0">
                <a:solidFill>
                  <a:schemeClr val="bg1"/>
                </a:solidFill>
                <a:latin typeface="Trebuchet MS Regular" charset="0"/>
              </a:rPr>
              <a:pPr algn="ctr"/>
              <a:t>‹#›</a:t>
            </a:fld>
            <a:endParaRPr lang="en-US" sz="900" b="0" i="0" dirty="0">
              <a:solidFill>
                <a:schemeClr val="bg1"/>
              </a:solidFill>
              <a:latin typeface="Trebuchet MS Regular" charset="0"/>
            </a:endParaRPr>
          </a:p>
        </p:txBody>
      </p:sp>
      <p:sp>
        <p:nvSpPr>
          <p:cNvPr id="48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5112060" y="6263653"/>
            <a:ext cx="2132714" cy="178474"/>
          </a:xfrm>
        </p:spPr>
        <p:txBody>
          <a:bodyPr>
            <a:normAutofit/>
          </a:bodyPr>
          <a:lstStyle>
            <a:lvl1pPr marL="0" indent="0" algn="r">
              <a:buNone/>
              <a:defRPr sz="9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9" name="Text Placeholder 43"/>
          <p:cNvSpPr>
            <a:spLocks noGrp="1"/>
          </p:cNvSpPr>
          <p:nvPr>
            <p:ph type="body" sz="quarter" idx="12"/>
          </p:nvPr>
        </p:nvSpPr>
        <p:spPr>
          <a:xfrm>
            <a:off x="7369969" y="6263653"/>
            <a:ext cx="1198475" cy="178474"/>
          </a:xfrm>
        </p:spPr>
        <p:txBody>
          <a:bodyPr>
            <a:normAutofit/>
          </a:bodyPr>
          <a:lstStyle>
            <a:lvl1pPr marL="0" indent="0" algn="l">
              <a:buNone/>
              <a:defRPr sz="9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50" name="Straight Connector 49"/>
          <p:cNvCxnSpPr>
            <a:cxnSpLocks/>
          </p:cNvCxnSpPr>
          <p:nvPr userDrawn="1"/>
        </p:nvCxnSpPr>
        <p:spPr>
          <a:xfrm>
            <a:off x="7305923" y="6289467"/>
            <a:ext cx="0" cy="970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298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: 02">
    <p:bg>
      <p:bgPr>
        <a:solidFill>
          <a:srgbClr val="044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B9D6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rebuchet MS Regular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253" y="6188178"/>
            <a:ext cx="1163972" cy="334915"/>
          </a:xfrm>
          <a:prstGeom prst="rect">
            <a:avLst/>
          </a:prstGeom>
        </p:spPr>
      </p:pic>
      <p:sp>
        <p:nvSpPr>
          <p:cNvPr id="47" name="Slide Number Placeholder 5"/>
          <p:cNvSpPr txBox="1">
            <a:spLocks/>
          </p:cNvSpPr>
          <p:nvPr userDrawn="1"/>
        </p:nvSpPr>
        <p:spPr>
          <a:xfrm>
            <a:off x="8536609" y="6175612"/>
            <a:ext cx="32918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b="0" i="0" smtClean="0">
                <a:solidFill>
                  <a:schemeClr val="bg1"/>
                </a:solidFill>
                <a:latin typeface="Trebuchet MS Regular" charset="0"/>
              </a:rPr>
              <a:pPr algn="ctr"/>
              <a:t>‹#›</a:t>
            </a:fld>
            <a:endParaRPr lang="en-US" sz="900" b="0" i="0" dirty="0">
              <a:solidFill>
                <a:schemeClr val="bg1"/>
              </a:solidFill>
              <a:latin typeface="Trebuchet MS Regular" charset="0"/>
            </a:endParaRPr>
          </a:p>
        </p:txBody>
      </p:sp>
      <p:cxnSp>
        <p:nvCxnSpPr>
          <p:cNvPr id="50" name="Straight Connector 49"/>
          <p:cNvCxnSpPr>
            <a:cxnSpLocks/>
          </p:cNvCxnSpPr>
          <p:nvPr userDrawn="1"/>
        </p:nvCxnSpPr>
        <p:spPr>
          <a:xfrm>
            <a:off x="7305923" y="6289467"/>
            <a:ext cx="0" cy="914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7434" y="3002506"/>
            <a:ext cx="4005072" cy="2714165"/>
          </a:xfrm>
        </p:spPr>
        <p:txBody>
          <a:bodyPr/>
          <a:lstStyle>
            <a:lvl1pPr marL="171446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344480" indent="-173034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515925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</a:defRPr>
            </a:lvl3pPr>
            <a:lvl4pPr marL="687371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858817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5107299" y="6216043"/>
            <a:ext cx="2225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44C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8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 Regular" charset="0"/>
                <a:ea typeface="+mn-ea"/>
                <a:cs typeface="+mn-cs"/>
              </a:rPr>
              <a:t>Board of Directors Update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7279123" y="6214532"/>
            <a:ext cx="13386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44C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8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 Regular" charset="0"/>
                <a:ea typeface="+mn-ea"/>
                <a:cs typeface="+mn-cs"/>
              </a:rPr>
              <a:t>November 2016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75953" y="3002506"/>
            <a:ext cx="4008515" cy="2714165"/>
          </a:xfrm>
        </p:spPr>
        <p:txBody>
          <a:bodyPr/>
          <a:lstStyle>
            <a:lvl1pPr marL="171446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344480" indent="-173034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515925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</a:defRPr>
            </a:lvl3pPr>
            <a:lvl4pPr marL="687371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858817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914860"/>
            <a:ext cx="7868336" cy="125533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5" y="332656"/>
            <a:ext cx="7133854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0" i="0" spc="100" baseline="0">
                <a:solidFill>
                  <a:srgbClr val="B9D6DA"/>
                </a:solidFill>
                <a:latin typeface="Trebuchet MS Regular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2"/>
          </p:nvPr>
        </p:nvSpPr>
        <p:spPr>
          <a:xfrm>
            <a:off x="627434" y="2246675"/>
            <a:ext cx="7556446" cy="246221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 b="0" i="0" spc="0">
                <a:solidFill>
                  <a:schemeClr val="bg1"/>
                </a:solidFill>
                <a:latin typeface="Trebuchet MS Regular" charset="0"/>
                <a:ea typeface="Trebuchet MS Regular" charset="0"/>
                <a:cs typeface="Trebuchet MS Regular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3934048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09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1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rebuchet MS Regular" charset="0"/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912027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6" name="Oval 45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rebuchet MS Regular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2561695423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ctrTitle"/>
          </p:nvPr>
        </p:nvSpPr>
        <p:spPr>
          <a:xfrm>
            <a:off x="157150" y="148083"/>
            <a:ext cx="8838200" cy="947956"/>
          </a:xfrm>
          <a:effectLst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149948" y="1306135"/>
            <a:ext cx="8846134" cy="4103087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158101" y="6093296"/>
            <a:ext cx="8837248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948" y="6237312"/>
            <a:ext cx="1390167" cy="399999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57150" y="5553236"/>
            <a:ext cx="8838199" cy="399999"/>
          </a:xfrm>
        </p:spPr>
        <p:txBody>
          <a:bodyPr anchor="b" anchorCtr="0">
            <a:noAutofit/>
          </a:bodyPr>
          <a:lstStyle>
            <a:lvl1pPr marL="0" indent="0">
              <a:buNone/>
              <a:defRPr sz="100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871137" y="6237256"/>
            <a:ext cx="7124212" cy="40011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/>
            <a:r>
              <a:rPr lang="en-US" sz="1000" b="0" i="0" dirty="0" smtClean="0">
                <a:solidFill>
                  <a:schemeClr val="tx1"/>
                </a:solidFill>
                <a:latin typeface="Trebuchet MS Regular" charset="0"/>
              </a:rPr>
              <a:t>Source: D. C. Radley, D. McCarthy, and S. L. Hayes, Aiming Higher: Results from the Commonwealth</a:t>
            </a:r>
            <a:r>
              <a:rPr lang="en-US" sz="1000" b="0" i="0" baseline="0" dirty="0" smtClean="0">
                <a:solidFill>
                  <a:schemeClr val="tx1"/>
                </a:solidFill>
                <a:latin typeface="Trebuchet MS Regular" charset="0"/>
              </a:rPr>
              <a:t> Fund</a:t>
            </a:r>
            <a:r>
              <a:rPr lang="en-US" sz="1000" b="0" i="0" dirty="0" smtClean="0">
                <a:solidFill>
                  <a:schemeClr val="tx1"/>
                </a:solidFill>
                <a:latin typeface="Trebuchet MS Regular" charset="0"/>
              </a:rPr>
              <a:t> Scorecard on State Health System Performance 2017 Edition, The Commonwealth Fund, March 2017.</a:t>
            </a:r>
            <a:endParaRPr lang="en-US" sz="1000" b="0" i="0" dirty="0">
              <a:solidFill>
                <a:schemeClr val="tx1"/>
              </a:solidFill>
              <a:latin typeface="Trebuchet MS Regular" charset="0"/>
            </a:endParaRPr>
          </a:p>
        </p:txBody>
      </p:sp>
    </p:spTree>
    <p:extLst/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1522715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575556" y="1700808"/>
            <a:ext cx="3925591" cy="3448401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1560" y="5171905"/>
            <a:ext cx="8240898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2" name="Chart Placeholder 5"/>
          <p:cNvSpPr>
            <a:spLocks noGrp="1"/>
          </p:cNvSpPr>
          <p:nvPr>
            <p:ph type="chart" sz="quarter" idx="21"/>
          </p:nvPr>
        </p:nvSpPr>
        <p:spPr>
          <a:xfrm>
            <a:off x="4860032" y="1700808"/>
            <a:ext cx="3932090" cy="3448402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2341784" y="5999997"/>
            <a:ext cx="6578590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</p:spTree>
    <p:extLst>
      <p:ext uri="{BB962C8B-B14F-4D97-AF65-F5344CB8AC3E}">
        <p14:creationId xmlns:p14="http://schemas.microsoft.com/office/powerpoint/2010/main" val="815954653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rebuchet MS Regular" charset="0"/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6" name="Oval 45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rebuchet MS Regular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10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575556" y="1700808"/>
            <a:ext cx="3925591" cy="3448401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1560" y="5171905"/>
            <a:ext cx="8240898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12" name="Chart Placeholder 5"/>
          <p:cNvSpPr>
            <a:spLocks noGrp="1"/>
          </p:cNvSpPr>
          <p:nvPr>
            <p:ph type="chart" sz="quarter" idx="22"/>
          </p:nvPr>
        </p:nvSpPr>
        <p:spPr>
          <a:xfrm>
            <a:off x="4860032" y="1700808"/>
            <a:ext cx="3932090" cy="3448402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341784" y="5999997"/>
            <a:ext cx="6578590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</p:spTree>
    <p:extLst>
      <p:ext uri="{BB962C8B-B14F-4D97-AF65-F5344CB8AC3E}">
        <p14:creationId xmlns:p14="http://schemas.microsoft.com/office/powerpoint/2010/main" val="3355575614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rebuchet MS Regular" charset="0"/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697835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7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087078" y="5569780"/>
            <a:ext cx="7563690" cy="343496"/>
          </a:xfrm>
        </p:spPr>
        <p:txBody>
          <a:bodyPr>
            <a:normAutofit/>
          </a:bodyPr>
          <a:lstStyle>
            <a:lvl1pPr marL="0" indent="0">
              <a:buNone/>
              <a:defRPr sz="1100" b="0"/>
            </a:lvl1pPr>
          </a:lstStyle>
          <a:p>
            <a:pPr lvl="0"/>
            <a:r>
              <a:rPr lang="en-US" dirty="0"/>
              <a:t>Insert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2232003145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rebuchet MS Regular" charset="0"/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6" name="Oval 45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rebuchet MS Regular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39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697835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1087078" y="5569780"/>
            <a:ext cx="7563690" cy="343496"/>
          </a:xfrm>
        </p:spPr>
        <p:txBody>
          <a:bodyPr>
            <a:normAutofit/>
          </a:bodyPr>
          <a:lstStyle>
            <a:lvl1pPr marL="0" indent="0">
              <a:buNone/>
              <a:defRPr sz="1100" b="0"/>
            </a:lvl1pPr>
          </a:lstStyle>
          <a:p>
            <a:pPr lvl="0"/>
            <a:r>
              <a:rPr lang="en-US" dirty="0"/>
              <a:t>Insert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139152889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rebuchet MS Regular" charset="0"/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295304"/>
            <a:ext cx="8030173" cy="4581968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25030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rebuchet MS Regular" charset="0"/>
            </a:endParaRP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644212"/>
            <a:ext cx="8030173" cy="4233060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37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F47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rebuchet MS Regular" charset="0"/>
            </a:endParaRP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260031375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1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36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694" r:id="rId14"/>
    <p:sldLayoutId id="2147483711" r:id="rId15"/>
    <p:sldLayoutId id="2147483724" r:id="rId16"/>
    <p:sldLayoutId id="2147483737" r:id="rId17"/>
    <p:sldLayoutId id="2147483738" r:id="rId18"/>
  </p:sldLayoutIdLst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100" b="0" i="0" kern="800" spc="-40">
          <a:solidFill>
            <a:schemeClr val="tx1"/>
          </a:solidFill>
          <a:latin typeface="Georgia Regular" charset="0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b="0" i="0" kern="800" spc="-10">
          <a:solidFill>
            <a:schemeClr val="tx1"/>
          </a:solidFill>
          <a:latin typeface="Trebuchet MS Regular" charset="0"/>
          <a:ea typeface="+mn-ea"/>
          <a:cs typeface="+mn-cs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b="0" i="0" kern="800">
          <a:solidFill>
            <a:schemeClr val="tx1"/>
          </a:solidFill>
          <a:latin typeface="Trebuchet MS Regular" charset="0"/>
          <a:ea typeface="+mn-ea"/>
          <a:cs typeface="+mn-cs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b="0" i="0" kern="800">
          <a:solidFill>
            <a:schemeClr val="tx1"/>
          </a:solidFill>
          <a:latin typeface="Trebuchet MS Regular" charset="0"/>
          <a:ea typeface="+mn-ea"/>
          <a:cs typeface="+mn-cs"/>
        </a:defRPr>
      </a:lvl3pPr>
      <a:lvl4pPr marL="687371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b="0" i="0" kern="800">
          <a:solidFill>
            <a:schemeClr val="tx1"/>
          </a:solidFill>
          <a:latin typeface="Trebuchet MS Regular" charset="0"/>
          <a:ea typeface="+mn-ea"/>
          <a:cs typeface="+mn-cs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b="0" i="0" kern="800">
          <a:solidFill>
            <a:schemeClr val="tx1"/>
          </a:solidFill>
          <a:latin typeface="Trebuchet MS Regular" charset="0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1996" y="587142"/>
            <a:ext cx="8802463" cy="4661996"/>
            <a:chOff x="101996" y="587142"/>
            <a:chExt cx="8802463" cy="4661996"/>
          </a:xfrm>
        </p:grpSpPr>
        <p:grpSp>
          <p:nvGrpSpPr>
            <p:cNvPr id="5" name="Group 4"/>
            <p:cNvGrpSpPr/>
            <p:nvPr/>
          </p:nvGrpSpPr>
          <p:grpSpPr>
            <a:xfrm>
              <a:off x="1217025" y="587142"/>
              <a:ext cx="7687434" cy="4661996"/>
              <a:chOff x="1648461" y="668811"/>
              <a:chExt cx="6373368" cy="386508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99" r="50588" b="43423"/>
              <a:stretch/>
            </p:blipFill>
            <p:spPr>
              <a:xfrm>
                <a:off x="1648461" y="792480"/>
                <a:ext cx="3096260" cy="3722370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1" t="56560" r="50689" b="477"/>
              <a:stretch/>
            </p:blipFill>
            <p:spPr>
              <a:xfrm>
                <a:off x="4925569" y="1587500"/>
                <a:ext cx="3096260" cy="29464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99" r="50588" b="84442"/>
              <a:stretch/>
            </p:blipFill>
            <p:spPr>
              <a:xfrm>
                <a:off x="4925569" y="668811"/>
                <a:ext cx="3096260" cy="909320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290" b="90056"/>
            <a:stretch/>
          </p:blipFill>
          <p:spPr>
            <a:xfrm>
              <a:off x="101996" y="1133771"/>
              <a:ext cx="1456700" cy="765485"/>
            </a:xfrm>
            <a:prstGeom prst="rect">
              <a:avLst/>
            </a:prstGeom>
          </p:spPr>
        </p:pic>
      </p:grp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Note: States highlighted in green expanded their Medicaid programs under the Affordable Care Act as of Jan. 1 2015. The 2017 rankings are based on the most current year of data available, generally reflecting 2014 or 2015; the revised baseline rankings generally reflect the 2012 or 2013 data year. Note several measures have changed since our December 2015 </a:t>
            </a:r>
            <a:r>
              <a:rPr lang="en-US" i="1" dirty="0"/>
              <a:t>Scorecard </a:t>
            </a:r>
            <a:r>
              <a:rPr lang="en-US" dirty="0"/>
              <a:t>was published, and the ranks reported here are not strictly comparable to that report. See Scorecard Methods and Appendix and for more detail on </a:t>
            </a:r>
            <a:r>
              <a:rPr lang="en-US" i="1" dirty="0"/>
              <a:t>Scorecard </a:t>
            </a:r>
            <a:r>
              <a:rPr lang="en-US" dirty="0"/>
              <a:t>metrics and ranking methods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r>
              <a:rPr lang="en-US" dirty="0"/>
              <a:t>of Health System Performance Across </a:t>
            </a:r>
            <a:r>
              <a:rPr lang="en-US" dirty="0" smtClean="0"/>
              <a:t>Dimensions, 2017 Scorecard Ranking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32533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MW V1.0">
      <a:dk1>
        <a:srgbClr val="4C515A"/>
      </a:dk1>
      <a:lt1>
        <a:sysClr val="window" lastClr="FFFFFF"/>
      </a:lt1>
      <a:dk2>
        <a:srgbClr val="044C7F"/>
      </a:dk2>
      <a:lt2>
        <a:srgbClr val="4ABDBC"/>
      </a:lt2>
      <a:accent1>
        <a:srgbClr val="044C7F"/>
      </a:accent1>
      <a:accent2>
        <a:srgbClr val="F47920"/>
      </a:accent2>
      <a:accent3>
        <a:srgbClr val="4ABDBC"/>
      </a:accent3>
      <a:accent4>
        <a:srgbClr val="71B254"/>
      </a:accent4>
      <a:accent5>
        <a:srgbClr val="5F5A9D"/>
      </a:accent5>
      <a:accent6>
        <a:srgbClr val="E6C278"/>
      </a:accent6>
      <a:hlink>
        <a:srgbClr val="044C7F"/>
      </a:hlink>
      <a:folHlink>
        <a:srgbClr val="4ABDBC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165779</TotalTime>
  <Words>108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Georgia Regular</vt:lpstr>
      <vt:lpstr>Trebuchet MS Bold</vt:lpstr>
      <vt:lpstr>Trebuchet MS Regular</vt:lpstr>
      <vt:lpstr>1_Office Theme</vt:lpstr>
      <vt:lpstr>Summary of Health System Performance Across Dimensions, 2017 Scorecard Ranking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Aisha Gomez</cp:lastModifiedBy>
  <cp:revision>1921</cp:revision>
  <cp:lastPrinted>2017-03-13T15:06:43Z</cp:lastPrinted>
  <dcterms:created xsi:type="dcterms:W3CDTF">2014-10-08T23:03:32Z</dcterms:created>
  <dcterms:modified xsi:type="dcterms:W3CDTF">2017-03-15T18:41:33Z</dcterms:modified>
</cp:coreProperties>
</file>