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3"/>
  </p:notesMasterIdLst>
  <p:handoutMasterIdLst>
    <p:handoutMasterId r:id="rId4"/>
  </p:handoutMasterIdLst>
  <p:sldIdLst>
    <p:sldId id="1468" r:id="rId2"/>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988" userDrawn="1">
          <p15:clr>
            <a:srgbClr val="A4A3A4"/>
          </p15:clr>
        </p15:guide>
        <p15:guide id="3" orient="horz" pos="1200"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515A"/>
    <a:srgbClr val="5F5A9D"/>
    <a:srgbClr val="E0E0E0"/>
    <a:srgbClr val="4ABDBC"/>
    <a:srgbClr val="8ADAD2"/>
    <a:srgbClr val="9FE1DB"/>
    <a:srgbClr val="B6E8E3"/>
    <a:srgbClr val="CDEFEC"/>
    <a:srgbClr val="DFF5F3"/>
    <a:srgbClr val="ED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61" autoAdjust="0"/>
    <p:restoredTop sz="95491" autoAdjust="0"/>
  </p:normalViewPr>
  <p:slideViewPr>
    <p:cSldViewPr snapToGrid="0" snapToObjects="1">
      <p:cViewPr varScale="1">
        <p:scale>
          <a:sx n="99" d="100"/>
          <a:sy n="99" d="100"/>
        </p:scale>
        <p:origin x="1116" y="78"/>
      </p:cViewPr>
      <p:guideLst>
        <p:guide orient="horz" pos="1570"/>
        <p:guide pos="2988"/>
        <p:guide orient="horz" pos="1200"/>
        <p:guide pos="249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2" d="100"/>
          <a:sy n="52" d="100"/>
        </p:scale>
        <p:origin x="2862"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rebuchet MS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E75CA9-D3DC-4CC4-B26F-4572B05774CA}" type="datetimeFigureOut">
              <a:rPr lang="en-US" smtClean="0">
                <a:latin typeface="Trebuchet MS Regular" charset="0"/>
              </a:rPr>
              <a:t>3/15/2017</a:t>
            </a:fld>
            <a:endParaRPr lang="en-US" dirty="0">
              <a:latin typeface="Trebuchet MS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rebuchet MS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E6626-612B-455B-9FD1-DD7A1306BEA5}" type="slidenum">
              <a:rPr lang="en-US" smtClean="0">
                <a:latin typeface="Trebuchet MS Regular" charset="0"/>
              </a:rPr>
              <a:t>‹#›</a:t>
            </a:fld>
            <a:endParaRPr lang="en-US" dirty="0">
              <a:latin typeface="Trebuchet MS Regular" charset="0"/>
            </a:endParaRPr>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rebuchet MS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rebuchet MS Regular" charset="0"/>
              </a:defRPr>
            </a:lvl1pPr>
          </a:lstStyle>
          <a:p>
            <a:fld id="{03A1D146-B4E0-1741-B9EE-9789392EFCC4}" type="datetimeFigureOut">
              <a:rPr lang="en-US" smtClean="0"/>
              <a:pPr/>
              <a:t>3/15/2017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rebuchet MS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rebuchet MS Regular" charset="0"/>
              </a:defRPr>
            </a:lvl1pPr>
          </a:lstStyle>
          <a:p>
            <a:fld id="{97863621-2E60-B848-8968-B0341E26A312}" type="slidenum">
              <a:rPr lang="en-US" smtClean="0"/>
              <a:pPr/>
              <a:t>‹#›</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Trebuchet MS Regular" charset="0"/>
        <a:ea typeface="+mn-ea"/>
        <a:cs typeface="+mn-cs"/>
      </a:defRPr>
    </a:lvl1pPr>
    <a:lvl2pPr marL="609585" algn="l" defTabSz="609585" rtl="0" eaLnBrk="1" latinLnBrk="0" hangingPunct="1">
      <a:defRPr sz="1600" b="0" i="0" kern="1200">
        <a:solidFill>
          <a:schemeClr val="tx1"/>
        </a:solidFill>
        <a:latin typeface="Trebuchet MS Regular" charset="0"/>
        <a:ea typeface="+mn-ea"/>
        <a:cs typeface="+mn-cs"/>
      </a:defRPr>
    </a:lvl2pPr>
    <a:lvl3pPr marL="1219170" algn="l" defTabSz="609585" rtl="0" eaLnBrk="1" latinLnBrk="0" hangingPunct="1">
      <a:defRPr sz="1600" b="0" i="0" kern="1200">
        <a:solidFill>
          <a:schemeClr val="tx1"/>
        </a:solidFill>
        <a:latin typeface="Trebuchet MS Regular" charset="0"/>
        <a:ea typeface="+mn-ea"/>
        <a:cs typeface="+mn-cs"/>
      </a:defRPr>
    </a:lvl3pPr>
    <a:lvl4pPr marL="1828754" algn="l" defTabSz="609585" rtl="0" eaLnBrk="1" latinLnBrk="0" hangingPunct="1">
      <a:defRPr sz="1600" b="0" i="0" kern="1200">
        <a:solidFill>
          <a:schemeClr val="tx1"/>
        </a:solidFill>
        <a:latin typeface="Trebuchet MS Regular" charset="0"/>
        <a:ea typeface="+mn-ea"/>
        <a:cs typeface="+mn-cs"/>
      </a:defRPr>
    </a:lvl4pPr>
    <a:lvl5pPr marL="2438339" algn="l" defTabSz="609585" rtl="0" eaLnBrk="1" latinLnBrk="0" hangingPunct="1">
      <a:defRPr sz="1600" b="0" i="0" kern="1200">
        <a:solidFill>
          <a:schemeClr val="tx1"/>
        </a:solidFill>
        <a:latin typeface="Trebuchet MS Regular"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Tree>
    <p:extLst>
      <p:ext uri="{BB962C8B-B14F-4D97-AF65-F5344CB8AC3E}">
        <p14:creationId xmlns:p14="http://schemas.microsoft.com/office/powerpoint/2010/main" val="224968767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Tree>
    <p:extLst>
      <p:ext uri="{BB962C8B-B14F-4D97-AF65-F5344CB8AC3E}">
        <p14:creationId xmlns:p14="http://schemas.microsoft.com/office/powerpoint/2010/main" val="16080385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Regular" charset="0"/>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74" name="Oval 73"/>
          <p:cNvSpPr/>
          <p:nvPr userDrawn="1"/>
        </p:nvSpPr>
        <p:spPr>
          <a:xfrm>
            <a:off x="7720595" y="409450"/>
            <a:ext cx="997955" cy="997955"/>
          </a:xfrm>
          <a:prstGeom prst="ellipse">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75"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6187093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103086"/>
            <a:ext cx="8480231" cy="4630057"/>
          </a:xfrm>
        </p:spPr>
        <p:txBody>
          <a:bodyPr/>
          <a:lstStyle/>
          <a:p>
            <a:endParaRPr lang="en-US"/>
          </a:p>
        </p:txBody>
      </p:sp>
    </p:spTree>
    <p:extLst>
      <p:ext uri="{BB962C8B-B14F-4D97-AF65-F5344CB8AC3E}">
        <p14:creationId xmlns:p14="http://schemas.microsoft.com/office/powerpoint/2010/main" val="327071503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644212"/>
            <a:ext cx="8480231" cy="4088931"/>
          </a:xfrm>
        </p:spPr>
        <p:txBody>
          <a:bodyPr/>
          <a:lstStyle/>
          <a:p>
            <a:endParaRPr lang="en-US"/>
          </a:p>
        </p:txBody>
      </p:sp>
      <p:sp>
        <p:nvSpPr>
          <p:cNvPr id="59" name="Oval 58"/>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60"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62"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Tree>
    <p:extLst>
      <p:ext uri="{BB962C8B-B14F-4D97-AF65-F5344CB8AC3E}">
        <p14:creationId xmlns:p14="http://schemas.microsoft.com/office/powerpoint/2010/main" val="125075972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674624"/>
            <a:chOff x="527148" y="1658361"/>
            <a:chExt cx="6595082" cy="2674624"/>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b="0" i="0" dirty="0">
                  <a:solidFill>
                    <a:srgbClr val="FF0000"/>
                  </a:solidFill>
                  <a:latin typeface="Georgia Regular" charset="0"/>
                </a:rPr>
                <a:t>Engaging Federal &amp;</a:t>
              </a:r>
            </a:p>
            <a:p>
              <a:r>
                <a:rPr lang="en-US" sz="4000" b="0" i="0" dirty="0">
                  <a:solidFill>
                    <a:srgbClr val="FF0000"/>
                  </a:solidFill>
                  <a:latin typeface="Georgia Regular" charset="0"/>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0" i="0" dirty="0">
                  <a:solidFill>
                    <a:srgbClr val="FF0000"/>
                  </a:solidFill>
                  <a:latin typeface="Trebuchet MS Regular" charset="0"/>
                </a:rPr>
                <a:t>SECTION ONE</a:t>
              </a:r>
            </a:p>
          </p:txBody>
        </p:sp>
        <p:sp>
          <p:nvSpPr>
            <p:cNvPr id="45" name="Rectangle 44"/>
            <p:cNvSpPr/>
            <p:nvPr userDrawn="1"/>
          </p:nvSpPr>
          <p:spPr>
            <a:xfrm>
              <a:off x="533498" y="3255767"/>
              <a:ext cx="6588732" cy="1077218"/>
            </a:xfrm>
            <a:prstGeom prst="rect">
              <a:avLst/>
            </a:prstGeom>
          </p:spPr>
          <p:txBody>
            <a:bodyPr wrap="square">
              <a:spAutoFit/>
            </a:bodyPr>
            <a:lstStyle/>
            <a:p>
              <a:pPr marL="285750" indent="-285750" rtl="0">
                <a:buFont typeface="Arial" panose="020B0604020202020204" pitchFamily="34" charset="0"/>
                <a:buChar char="•"/>
              </a:pPr>
              <a:r>
                <a:rPr lang="en-US" sz="1600" b="0" i="0" dirty="0">
                  <a:solidFill>
                    <a:srgbClr val="FF0000"/>
                  </a:solidFill>
                  <a:latin typeface="Trebuchet MS Regular" charset="0"/>
                </a:rPr>
                <a:t>Summary description lorem ipsum. </a:t>
              </a:r>
              <a:r>
                <a:rPr lang="en-US" sz="1600" b="0" i="0" dirty="0" err="1">
                  <a:solidFill>
                    <a:srgbClr val="FF0000"/>
                  </a:solidFill>
                  <a:latin typeface="Trebuchet MS Regular" charset="0"/>
                </a:rPr>
                <a:t>Rcil</a:t>
              </a:r>
              <a:r>
                <a:rPr lang="en-US" sz="1600" b="0" i="0" dirty="0">
                  <a:solidFill>
                    <a:srgbClr val="FF0000"/>
                  </a:solidFill>
                  <a:latin typeface="Trebuchet MS Regular" charset="0"/>
                </a:rPr>
                <a:t> </a:t>
              </a:r>
              <a:r>
                <a:rPr lang="en-US" sz="1600" b="0" i="0" dirty="0" err="1">
                  <a:solidFill>
                    <a:srgbClr val="FF0000"/>
                  </a:solidFill>
                  <a:latin typeface="Trebuchet MS Regular" charset="0"/>
                </a:rPr>
                <a:t>ipsument</a:t>
              </a:r>
              <a:r>
                <a:rPr lang="en-US" sz="1600" b="0" i="0" dirty="0">
                  <a:solidFill>
                    <a:srgbClr val="FF0000"/>
                  </a:solidFill>
                  <a:latin typeface="Trebuchet MS Regular" charset="0"/>
                </a:rPr>
                <a:t> </a:t>
              </a:r>
              <a:r>
                <a:rPr lang="en-US" sz="1600" b="0" i="0" dirty="0" err="1">
                  <a:solidFill>
                    <a:srgbClr val="FF0000"/>
                  </a:solidFill>
                  <a:latin typeface="Trebuchet MS Regular" charset="0"/>
                </a:rPr>
                <a:t>ugiae</a:t>
              </a:r>
              <a:r>
                <a:rPr lang="en-US" sz="1600" b="0" i="0" dirty="0">
                  <a:solidFill>
                    <a:srgbClr val="FF0000"/>
                  </a:solidFill>
                  <a:latin typeface="Trebuchet MS Regular" charset="0"/>
                </a:rPr>
                <a:t> mint </a:t>
              </a:r>
              <a:r>
                <a:rPr lang="en-US" sz="1600" b="0" i="0" dirty="0" err="1">
                  <a:solidFill>
                    <a:srgbClr val="FF0000"/>
                  </a:solidFill>
                  <a:latin typeface="Trebuchet MS Regular" charset="0"/>
                </a:rPr>
                <a:t>ut</a:t>
              </a:r>
              <a:r>
                <a:rPr lang="en-US" sz="1600" b="0" i="0" dirty="0">
                  <a:solidFill>
                    <a:srgbClr val="FF0000"/>
                  </a:solidFill>
                  <a:latin typeface="Trebuchet MS Regular" charset="0"/>
                </a:rPr>
                <a:t> res </a:t>
              </a:r>
              <a:r>
                <a:rPr lang="en-US" sz="1600" b="0" i="0" dirty="0" err="1">
                  <a:solidFill>
                    <a:srgbClr val="FF0000"/>
                  </a:solidFill>
                  <a:latin typeface="Trebuchet MS Regular" charset="0"/>
                </a:rPr>
                <a:t>esed</a:t>
              </a:r>
              <a:endParaRPr lang="en-US" sz="1600" b="0" i="0" dirty="0">
                <a:solidFill>
                  <a:srgbClr val="FF0000"/>
                </a:solidFill>
                <a:latin typeface="Trebuchet MS Regular" charset="0"/>
              </a:endParaRPr>
            </a:p>
            <a:p>
              <a:pPr marL="285750" indent="-285750" rtl="0">
                <a:buFont typeface="Arial" panose="020B0604020202020204" pitchFamily="34" charset="0"/>
                <a:buChar char="•"/>
              </a:pPr>
              <a:r>
                <a:rPr lang="en-US" sz="1600" b="0" i="0" dirty="0" err="1">
                  <a:solidFill>
                    <a:srgbClr val="FF0000"/>
                  </a:solidFill>
                  <a:latin typeface="Trebuchet MS Regular" charset="0"/>
                </a:rPr>
                <a:t>essitatatiis</a:t>
              </a:r>
              <a:r>
                <a:rPr lang="en-US" sz="1600" b="0" i="0" dirty="0">
                  <a:solidFill>
                    <a:srgbClr val="FF0000"/>
                  </a:solidFill>
                  <a:latin typeface="Trebuchet MS Regular" charset="0"/>
                </a:rPr>
                <a:t> </a:t>
              </a:r>
              <a:r>
                <a:rPr lang="en-US" sz="1600" b="0" i="0" dirty="0" err="1">
                  <a:solidFill>
                    <a:srgbClr val="FF0000"/>
                  </a:solidFill>
                  <a:latin typeface="Trebuchet MS Regular" charset="0"/>
                </a:rPr>
                <a:t>dus</a:t>
              </a:r>
              <a:r>
                <a:rPr lang="en-US" sz="1600" b="0" i="0" dirty="0">
                  <a:solidFill>
                    <a:srgbClr val="FF0000"/>
                  </a:solidFill>
                  <a:latin typeface="Trebuchet MS Regular" charset="0"/>
                </a:rPr>
                <a:t>, </a:t>
              </a:r>
              <a:r>
                <a:rPr lang="en-US" sz="1600" b="0" i="0" dirty="0" err="1">
                  <a:solidFill>
                    <a:srgbClr val="FF0000"/>
                  </a:solidFill>
                  <a:latin typeface="Trebuchet MS Regular" charset="0"/>
                </a:rPr>
                <a:t>sandam</a:t>
              </a:r>
              <a:r>
                <a:rPr lang="en-US" sz="1600" b="0" i="0" dirty="0">
                  <a:solidFill>
                    <a:srgbClr val="FF0000"/>
                  </a:solidFill>
                  <a:latin typeface="Trebuchet MS Regular" charset="0"/>
                </a:rPr>
                <a:t>, </a:t>
              </a:r>
              <a:r>
                <a:rPr lang="en-US" sz="1600" b="0" i="0" dirty="0" err="1">
                  <a:solidFill>
                    <a:srgbClr val="FF0000"/>
                  </a:solidFill>
                  <a:latin typeface="Trebuchet MS Regular" charset="0"/>
                </a:rPr>
                <a:t>offici</a:t>
              </a:r>
              <a:r>
                <a:rPr lang="en-US" sz="1600" b="0" i="0" dirty="0">
                  <a:solidFill>
                    <a:srgbClr val="FF0000"/>
                  </a:solidFill>
                  <a:latin typeface="Trebuchet MS Regular" charset="0"/>
                </a:rPr>
                <a:t> </a:t>
              </a:r>
              <a:r>
                <a:rPr lang="en-US" sz="1600" b="0" i="0" dirty="0" err="1">
                  <a:solidFill>
                    <a:srgbClr val="FF0000"/>
                  </a:solidFill>
                  <a:latin typeface="Trebuchet MS Regular" charset="0"/>
                </a:rPr>
                <a:t>quasperum</a:t>
              </a:r>
              <a:r>
                <a:rPr lang="en-US" sz="1600" b="0" i="0" dirty="0">
                  <a:solidFill>
                    <a:srgbClr val="FF0000"/>
                  </a:solidFill>
                  <a:latin typeface="Trebuchet MS Regular" charset="0"/>
                </a:rPr>
                <a:t> qui </a:t>
              </a:r>
              <a:r>
                <a:rPr lang="en-US" sz="1600" b="0" i="0" dirty="0" err="1">
                  <a:solidFill>
                    <a:srgbClr val="FF0000"/>
                  </a:solidFill>
                  <a:latin typeface="Trebuchet MS Regular" charset="0"/>
                </a:rPr>
                <a:t>blabo</a:t>
              </a:r>
              <a:r>
                <a:rPr lang="en-US" sz="1600" b="0" i="0" dirty="0">
                  <a:solidFill>
                    <a:srgbClr val="FF0000"/>
                  </a:solidFill>
                  <a:latin typeface="Trebuchet MS Regular" charset="0"/>
                </a:rPr>
                <a:t> </a:t>
              </a:r>
              <a:r>
                <a:rPr lang="en-US" sz="1600" b="0" i="0" dirty="0" err="1">
                  <a:solidFill>
                    <a:srgbClr val="FF0000"/>
                  </a:solidFill>
                  <a:latin typeface="Trebuchet MS Regular" charset="0"/>
                </a:rPr>
                <a:t>remque</a:t>
              </a:r>
              <a:r>
                <a:rPr lang="en-US" sz="1600" b="0" i="0" dirty="0">
                  <a:solidFill>
                    <a:srgbClr val="FF0000"/>
                  </a:solidFill>
                  <a:latin typeface="Trebuchet MS Regular" charset="0"/>
                </a:rPr>
                <a:t> </a:t>
              </a:r>
              <a:r>
                <a:rPr lang="en-US" sz="1600" b="0" i="0" dirty="0" err="1">
                  <a:solidFill>
                    <a:srgbClr val="FF0000"/>
                  </a:solidFill>
                  <a:latin typeface="Trebuchet MS Regular" charset="0"/>
                </a:rPr>
                <a:t>plaut</a:t>
              </a:r>
              <a:r>
                <a:rPr lang="en-US" sz="1600" b="0" i="0" dirty="0">
                  <a:solidFill>
                    <a:srgbClr val="FF0000"/>
                  </a:solidFill>
                  <a:latin typeface="Trebuchet MS Regular" charset="0"/>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0" i="0" dirty="0">
                <a:solidFill>
                  <a:srgbClr val="4C515A"/>
                </a:solidFill>
                <a:latin typeface="Trebuchet MS Regular" charset="0"/>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0" i="0" dirty="0">
                <a:solidFill>
                  <a:srgbClr val="4C515A"/>
                </a:solidFill>
                <a:latin typeface="Trebuchet MS Regular" charset="0"/>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b="0" i="0" dirty="0">
                <a:solidFill>
                  <a:srgbClr val="4C515A"/>
                </a:solidFill>
                <a:latin typeface="Trebuchet MS Regular" charset="0"/>
                <a:cs typeface="Trebuchet MS Regular" charset="0"/>
              </a:rPr>
              <a:t>2</a:t>
            </a:r>
            <a:endParaRPr lang="en-US" sz="900" b="0" i="0" dirty="0">
              <a:solidFill>
                <a:srgbClr val="4C515A"/>
              </a:solidFill>
              <a:latin typeface="Trebuchet MS Regular" charset="0"/>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b="0" i="0" kern="0" dirty="0">
                      <a:solidFill>
                        <a:prstClr val="white"/>
                      </a:solidFill>
                      <a:latin typeface="Trebuchet MS Regular" charset="0"/>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b="0" i="0" kern="0" dirty="0">
                      <a:solidFill>
                        <a:prstClr val="white"/>
                      </a:solidFill>
                      <a:latin typeface="Trebuchet MS Regular" charset="0"/>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b="0" i="0" kern="0" dirty="0">
                    <a:solidFill>
                      <a:prstClr val="white"/>
                    </a:solidFill>
                    <a:latin typeface="Trebuchet MS Regular" charset="0"/>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b="0" i="0" kern="0" dirty="0">
                    <a:solidFill>
                      <a:prstClr val="white"/>
                    </a:solidFill>
                    <a:latin typeface="Trebuchet MS Regular" charset="0"/>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b="0" i="0" kern="0" dirty="0">
                      <a:solidFill>
                        <a:schemeClr val="tx1"/>
                      </a:solidFill>
                      <a:latin typeface="Trebuchet MS Regular" charset="0"/>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b="0" i="0" kern="0" dirty="0">
                      <a:solidFill>
                        <a:schemeClr val="tx1"/>
                      </a:solidFill>
                      <a:latin typeface="Trebuchet MS Regular" charset="0"/>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CMW</a:t>
                  </a:r>
                </a:p>
                <a:p>
                  <a:pPr algn="ctr" defTabSz="914400">
                    <a:defRPr/>
                  </a:pPr>
                  <a:r>
                    <a:rPr lang="en-US" sz="1100" b="0" i="0" kern="0" dirty="0">
                      <a:solidFill>
                        <a:prstClr val="white"/>
                      </a:solidFill>
                      <a:latin typeface="Trebuchet MS Regular" charset="0"/>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CMW</a:t>
                  </a:r>
                </a:p>
                <a:p>
                  <a:pPr algn="ctr" defTabSz="914400">
                    <a:defRPr/>
                  </a:pPr>
                  <a:r>
                    <a:rPr lang="en-US" sz="1100" b="0" i="0" kern="0" dirty="0">
                      <a:solidFill>
                        <a:prstClr val="white"/>
                      </a:solidFill>
                      <a:latin typeface="Trebuchet MS Regular" charset="0"/>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b="0" i="0" kern="0" dirty="0">
                      <a:solidFill>
                        <a:schemeClr val="tx1"/>
                      </a:solidFill>
                      <a:latin typeface="Trebuchet MS Regular" charset="0"/>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b="0" i="0" kern="0" dirty="0">
                      <a:solidFill>
                        <a:schemeClr val="tx1"/>
                      </a:solidFill>
                      <a:latin typeface="Trebuchet MS Regular" charset="0"/>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b="0" i="0" kern="0" dirty="0">
                      <a:solidFill>
                        <a:prstClr val="white"/>
                      </a:solidFill>
                      <a:latin typeface="Trebuchet MS Regular" charset="0"/>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b="0" i="0" kern="0" dirty="0">
                      <a:solidFill>
                        <a:schemeClr val="tx1"/>
                      </a:solidFill>
                      <a:latin typeface="Trebuchet MS Regular" charset="0"/>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b="0" i="0" kern="0" dirty="0">
                  <a:solidFill>
                    <a:prstClr val="white"/>
                  </a:solidFill>
                  <a:latin typeface="Trebuchet MS Regular" charset="0"/>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0" i="0" kern="0" dirty="0">
                    <a:solidFill>
                      <a:prstClr val="white"/>
                    </a:solidFill>
                    <a:latin typeface="Trebuchet MS Regular" charset="0"/>
                  </a:rPr>
                  <a:t>CMW</a:t>
                </a:r>
              </a:p>
            </p:txBody>
          </p:sp>
        </p:grpSp>
      </p:grpSp>
      <p:sp>
        <p:nvSpPr>
          <p:cNvPr id="10" name="TextBox 9"/>
          <p:cNvSpPr txBox="1"/>
          <p:nvPr userDrawn="1"/>
        </p:nvSpPr>
        <p:spPr>
          <a:xfrm>
            <a:off x="387352" y="757623"/>
            <a:ext cx="6880410" cy="2936188"/>
          </a:xfrm>
          <a:prstGeom prst="rect">
            <a:avLst/>
          </a:prstGeom>
          <a:noFill/>
        </p:spPr>
        <p:txBody>
          <a:bodyPr wrap="none" rtlCol="0">
            <a:spAutoFit/>
          </a:bodyPr>
          <a:lstStyle/>
          <a:p>
            <a:pPr>
              <a:lnSpc>
                <a:spcPct val="110000"/>
              </a:lnSpc>
            </a:pPr>
            <a:r>
              <a:rPr lang="en-US" sz="2800" b="0" i="0" dirty="0">
                <a:solidFill>
                  <a:srgbClr val="FF0000"/>
                </a:solidFill>
                <a:latin typeface="Trebuchet MS Regular" charset="0"/>
              </a:rPr>
              <a:t>“ Any institution in existence for close</a:t>
            </a:r>
          </a:p>
          <a:p>
            <a:pPr>
              <a:lnSpc>
                <a:spcPct val="110000"/>
              </a:lnSpc>
            </a:pPr>
            <a:r>
              <a:rPr lang="en-US" sz="2800" b="0" i="0" dirty="0">
                <a:solidFill>
                  <a:srgbClr val="FF0000"/>
                </a:solidFill>
                <a:latin typeface="Trebuchet MS Regular" charset="0"/>
              </a:rPr>
              <a:t>to a hundred years has likely borne</a:t>
            </a:r>
          </a:p>
          <a:p>
            <a:pPr>
              <a:lnSpc>
                <a:spcPct val="110000"/>
              </a:lnSpc>
            </a:pPr>
            <a:r>
              <a:rPr lang="en-US" sz="2800" b="0" i="0" dirty="0">
                <a:solidFill>
                  <a:srgbClr val="FF0000"/>
                </a:solidFill>
                <a:latin typeface="Trebuchet MS Regular" charset="0"/>
              </a:rPr>
              <a:t>witness to a lot of transition. That is</a:t>
            </a:r>
          </a:p>
          <a:p>
            <a:pPr>
              <a:lnSpc>
                <a:spcPct val="110000"/>
              </a:lnSpc>
            </a:pPr>
            <a:r>
              <a:rPr lang="en-US" sz="2800" b="0" i="0" dirty="0">
                <a:solidFill>
                  <a:srgbClr val="FF0000"/>
                </a:solidFill>
                <a:latin typeface="Trebuchet MS Regular" charset="0"/>
              </a:rPr>
              <a:t>particularly true for a philanthropy, like</a:t>
            </a:r>
          </a:p>
          <a:p>
            <a:pPr>
              <a:lnSpc>
                <a:spcPct val="110000"/>
              </a:lnSpc>
            </a:pPr>
            <a:r>
              <a:rPr lang="en-US" sz="2800" b="0" i="0" dirty="0">
                <a:solidFill>
                  <a:srgbClr val="FF0000"/>
                </a:solidFill>
                <a:latin typeface="Trebuchet MS Regular" charset="0"/>
              </a:rPr>
              <a:t>The Commonwealth Fund, whose purpose</a:t>
            </a:r>
          </a:p>
          <a:p>
            <a:pPr>
              <a:lnSpc>
                <a:spcPct val="110000"/>
              </a:lnSpc>
            </a:pPr>
            <a:r>
              <a:rPr lang="en-US" sz="2800" b="0" i="0" dirty="0">
                <a:solidFill>
                  <a:srgbClr val="FF0000"/>
                </a:solidFill>
                <a:latin typeface="Trebuchet MS Regular" charset="0"/>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83" name="TextBox 82"/>
          <p:cNvSpPr txBox="1"/>
          <p:nvPr userDrawn="1"/>
        </p:nvSpPr>
        <p:spPr>
          <a:xfrm>
            <a:off x="1357971" y="3888560"/>
            <a:ext cx="2117887" cy="326949"/>
          </a:xfrm>
          <a:prstGeom prst="rect">
            <a:avLst/>
          </a:prstGeom>
          <a:noFill/>
        </p:spPr>
        <p:txBody>
          <a:bodyPr wrap="none" rtlCol="0">
            <a:spAutoFit/>
          </a:bodyPr>
          <a:lstStyle/>
          <a:p>
            <a:pPr>
              <a:lnSpc>
                <a:spcPct val="110000"/>
              </a:lnSpc>
            </a:pPr>
            <a:r>
              <a:rPr lang="en-US" sz="1500" b="0" i="0" spc="0" baseline="0" dirty="0">
                <a:solidFill>
                  <a:srgbClr val="FF0000"/>
                </a:solidFill>
                <a:latin typeface="Trebuchet MS Regular" charset="0"/>
              </a:rPr>
              <a:t>David </a:t>
            </a:r>
            <a:r>
              <a:rPr lang="en-US" sz="1500" b="0" i="0" spc="0" baseline="0" dirty="0" err="1">
                <a:solidFill>
                  <a:srgbClr val="FF0000"/>
                </a:solidFill>
                <a:latin typeface="Trebuchet MS Regular" charset="0"/>
              </a:rPr>
              <a:t>Blumethal</a:t>
            </a:r>
            <a:r>
              <a:rPr lang="en-US" sz="1500" b="0" i="0" spc="0" baseline="0" dirty="0">
                <a:solidFill>
                  <a:srgbClr val="FF0000"/>
                </a:solidFill>
                <a:latin typeface="Trebuchet MS Regular" charset="0"/>
              </a:rPr>
              <a:t>, M.D.</a:t>
            </a:r>
          </a:p>
        </p:txBody>
      </p:sp>
      <p:sp>
        <p:nvSpPr>
          <p:cNvPr id="84" name="TextBox 83"/>
          <p:cNvSpPr txBox="1"/>
          <p:nvPr userDrawn="1"/>
        </p:nvSpPr>
        <p:spPr>
          <a:xfrm>
            <a:off x="1357971" y="4131230"/>
            <a:ext cx="2859244" cy="326949"/>
          </a:xfrm>
          <a:prstGeom prst="rect">
            <a:avLst/>
          </a:prstGeom>
          <a:noFill/>
        </p:spPr>
        <p:txBody>
          <a:bodyPr wrap="none" rtlCol="0">
            <a:spAutoFit/>
          </a:bodyPr>
          <a:lstStyle/>
          <a:p>
            <a:pPr>
              <a:lnSpc>
                <a:spcPct val="110000"/>
              </a:lnSpc>
            </a:pPr>
            <a:r>
              <a:rPr lang="en-US" sz="1500" b="0" i="0" spc="0" baseline="0" dirty="0">
                <a:solidFill>
                  <a:srgbClr val="FF0000"/>
                </a:solidFill>
                <a:latin typeface="Trebuchet MS Regular" charset="0"/>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989921" cy="233077"/>
          </a:xfrm>
          <a:prstGeom prst="rect">
            <a:avLst/>
          </a:prstGeom>
          <a:noFill/>
        </p:spPr>
        <p:txBody>
          <a:bodyPr wrap="none" rtlCol="0">
            <a:spAutoFit/>
          </a:bodyPr>
          <a:lstStyle/>
          <a:p>
            <a:pPr>
              <a:lnSpc>
                <a:spcPct val="110000"/>
              </a:lnSpc>
            </a:pPr>
            <a:r>
              <a:rPr lang="en-US" sz="900" b="0" i="0" spc="0" baseline="0" dirty="0">
                <a:solidFill>
                  <a:schemeClr val="bg1"/>
                </a:solidFill>
                <a:latin typeface="Trebuchet MS Regular" charset="0"/>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b="0" i="0" dirty="0">
                <a:solidFill>
                  <a:srgbClr val="FF0000"/>
                </a:solidFill>
                <a:latin typeface="Georgia Regular" charset="0"/>
              </a:rPr>
              <a:t>Exhibit 1. There Is Room for Improvement in</a:t>
            </a:r>
          </a:p>
          <a:p>
            <a:pPr algn="ctr"/>
            <a:r>
              <a:rPr lang="en-US" sz="2400" b="0" i="0" dirty="0">
                <a:solidFill>
                  <a:srgbClr val="FF0000"/>
                </a:solidFill>
                <a:latin typeface="Georgia Regular" charset="0"/>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b="0" i="0" dirty="0">
                <a:solidFill>
                  <a:srgbClr val="FF0000"/>
                </a:solidFill>
                <a:latin typeface="Trebuchet MS Regular" charset="0"/>
              </a:rPr>
              <a:t>Note: Significantly different from not high-need adults at the p&lt;0.05 level. Data: The 2016 Commonwealth Fund Survey of High-Need Patients, June–September 2016.*</a:t>
            </a:r>
          </a:p>
          <a:p>
            <a:r>
              <a:rPr lang="en-US" sz="900" b="0" i="0" dirty="0">
                <a:solidFill>
                  <a:srgbClr val="FF0000"/>
                </a:solidFill>
                <a:latin typeface="Trebuchet MS Regular" charset="0"/>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b="0" i="0" dirty="0">
                <a:latin typeface="Trebuchet MS Regular" charset="0"/>
              </a:rPr>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160178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MW Section Three Layout">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3" name="Rectangle 2"/>
          <p:cNvSpPr/>
          <p:nvPr userDrawn="1"/>
        </p:nvSpPr>
        <p:spPr>
          <a:xfrm>
            <a:off x="0" y="0"/>
            <a:ext cx="217054" cy="685800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33" name="Title 1"/>
          <p:cNvSpPr>
            <a:spLocks noGrp="1"/>
          </p:cNvSpPr>
          <p:nvPr>
            <p:ph type="ctrTitle" hasCustomPrompt="1"/>
          </p:nvPr>
        </p:nvSpPr>
        <p:spPr>
          <a:xfrm>
            <a:off x="627435" y="1850963"/>
            <a:ext cx="7772400" cy="1470025"/>
          </a:xfrm>
          <a:effectLst/>
        </p:spPr>
        <p:txBody>
          <a:bodyPr>
            <a:normAutofit/>
          </a:bodyPr>
          <a:lstStyle>
            <a:lvl1pPr algn="l">
              <a:lnSpc>
                <a:spcPct val="100000"/>
              </a:lnSpc>
              <a:defRPr sz="4000" spc="0" baseline="0">
                <a:solidFill>
                  <a:schemeClr val="bg1"/>
                </a:solidFill>
                <a:effectLst>
                  <a:outerShdw blurRad="25400" dist="6350" dir="2700000" algn="ctr" rotWithShape="0">
                    <a:srgbClr val="000000">
                      <a:alpha val="40000"/>
                    </a:srgbClr>
                  </a:outerShdw>
                </a:effectLst>
              </a:defRPr>
            </a:lvl1pPr>
          </a:lstStyle>
          <a:p>
            <a:r>
              <a:rPr lang="en-US" dirty="0"/>
              <a:t>Click to edit master title style</a:t>
            </a:r>
          </a:p>
        </p:txBody>
      </p:sp>
      <p:sp>
        <p:nvSpPr>
          <p:cNvPr id="36" name="Subtitle 2"/>
          <p:cNvSpPr>
            <a:spLocks noGrp="1"/>
          </p:cNvSpPr>
          <p:nvPr>
            <p:ph type="subTitle" idx="1" hasCustomPrompt="1"/>
          </p:nvPr>
        </p:nvSpPr>
        <p:spPr>
          <a:xfrm>
            <a:off x="627435" y="1694904"/>
            <a:ext cx="7133854" cy="493860"/>
          </a:xfrm>
        </p:spPr>
        <p:txBody>
          <a:bodyPr>
            <a:normAutofit/>
          </a:bodyPr>
          <a:lstStyle>
            <a:lvl1pPr marL="0" indent="0" algn="l">
              <a:lnSpc>
                <a:spcPct val="100000"/>
              </a:lnSpc>
              <a:buNone/>
              <a:defRPr sz="1300" b="1" i="0" spc="100" baseline="0">
                <a:solidFill>
                  <a:srgbClr val="D3E3BF"/>
                </a:solidFill>
                <a:latin typeface="Trebuchet MS Bold"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6" y="3270684"/>
            <a:ext cx="7256932" cy="914400"/>
          </a:xfrm>
        </p:spPr>
        <p:txBody>
          <a:bodyPr>
            <a:normAutofit/>
          </a:bodyPr>
          <a:lstStyle>
            <a:lvl1pPr marL="0" indent="0">
              <a:buNone/>
              <a:defRPr sz="1600" spc="0">
                <a:solidFill>
                  <a:schemeClr val="bg1"/>
                </a:solidFill>
              </a:defRPr>
            </a:lvl1pPr>
          </a:lstStyle>
          <a:p>
            <a:pPr lvl="0"/>
            <a:r>
              <a:rPr lang="en-US" dirty="0"/>
              <a:t>Insert sub text</a:t>
            </a:r>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0" i="0" smtClean="0">
                <a:solidFill>
                  <a:schemeClr val="bg1"/>
                </a:solidFill>
                <a:latin typeface="Trebuchet MS Regular" charset="0"/>
              </a:rPr>
              <a:pPr algn="ctr"/>
              <a:t>‹#›</a:t>
            </a:fld>
            <a:endParaRPr lang="en-US" sz="900" b="0" i="0" dirty="0">
              <a:solidFill>
                <a:schemeClr val="bg1"/>
              </a:solidFill>
              <a:latin typeface="Trebuchet MS Regular" charset="0"/>
            </a:endParaRPr>
          </a:p>
        </p:txBody>
      </p:sp>
      <p:sp>
        <p:nvSpPr>
          <p:cNvPr id="48" name="Text Placeholder 43"/>
          <p:cNvSpPr>
            <a:spLocks noGrp="1"/>
          </p:cNvSpPr>
          <p:nvPr>
            <p:ph type="body" sz="quarter" idx="11"/>
          </p:nvPr>
        </p:nvSpPr>
        <p:spPr>
          <a:xfrm>
            <a:off x="5112060" y="6263653"/>
            <a:ext cx="2132714" cy="178474"/>
          </a:xfrm>
        </p:spPr>
        <p:txBody>
          <a:bodyPr>
            <a:normAutofit/>
          </a:bodyPr>
          <a:lstStyle>
            <a:lvl1pPr marL="0" indent="0" algn="r">
              <a:buNone/>
              <a:defRPr sz="900" b="1" spc="0">
                <a:solidFill>
                  <a:schemeClr val="bg1"/>
                </a:solidFill>
              </a:defRPr>
            </a:lvl1pPr>
          </a:lstStyle>
          <a:p>
            <a:pPr lvl="0"/>
            <a:r>
              <a:rPr lang="en-US" dirty="0"/>
              <a:t>Edit Master text styles</a:t>
            </a:r>
          </a:p>
        </p:txBody>
      </p:sp>
      <p:sp>
        <p:nvSpPr>
          <p:cNvPr id="49" name="Text Placeholder 43"/>
          <p:cNvSpPr>
            <a:spLocks noGrp="1"/>
          </p:cNvSpPr>
          <p:nvPr>
            <p:ph type="body" sz="quarter" idx="12"/>
          </p:nvPr>
        </p:nvSpPr>
        <p:spPr>
          <a:xfrm>
            <a:off x="7369969" y="6263653"/>
            <a:ext cx="1198475" cy="178474"/>
          </a:xfrm>
        </p:spPr>
        <p:txBody>
          <a:bodyPr>
            <a:normAutofit/>
          </a:bodyPr>
          <a:lstStyle>
            <a:lvl1pPr marL="0" indent="0" algn="l">
              <a:buNone/>
              <a:defRPr sz="900" spc="0">
                <a:solidFill>
                  <a:schemeClr val="bg1"/>
                </a:solidFill>
              </a:defRPr>
            </a:lvl1pPr>
          </a:lstStyle>
          <a:p>
            <a:pPr lvl="0"/>
            <a:r>
              <a:rPr lang="en-US" dirty="0"/>
              <a:t>Edit Master text styles</a:t>
            </a:r>
          </a:p>
        </p:txBody>
      </p:sp>
      <p:cxnSp>
        <p:nvCxnSpPr>
          <p:cNvPr id="50" name="Straight Connector 49"/>
          <p:cNvCxnSpPr>
            <a:cxnSpLocks/>
          </p:cNvCxnSpPr>
          <p:nvPr userDrawn="1"/>
        </p:nvCxnSpPr>
        <p:spPr>
          <a:xfrm>
            <a:off x="7305923" y="6289467"/>
            <a:ext cx="0" cy="97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29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ayout: 02">
    <p:bg>
      <p:bgPr>
        <a:solidFill>
          <a:srgbClr val="044C7F"/>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B9D6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0" i="0" smtClean="0">
                <a:solidFill>
                  <a:schemeClr val="bg1"/>
                </a:solidFill>
                <a:latin typeface="Trebuchet MS Regular" charset="0"/>
              </a:rPr>
              <a:pPr algn="ctr"/>
              <a:t>‹#›</a:t>
            </a:fld>
            <a:endParaRPr lang="en-US" sz="900" b="0" i="0" dirty="0">
              <a:solidFill>
                <a:schemeClr val="bg1"/>
              </a:solidFill>
              <a:latin typeface="Trebuchet MS Regular" charset="0"/>
            </a:endParaRPr>
          </a:p>
        </p:txBody>
      </p:sp>
      <p:cxnSp>
        <p:nvCxnSpPr>
          <p:cNvPr id="50" name="Straight Connector 49"/>
          <p:cNvCxnSpPr>
            <a:cxnSpLocks/>
          </p:cNvCxnSpPr>
          <p:nvPr userDrawn="1"/>
        </p:nvCxnSpPr>
        <p:spPr>
          <a:xfrm>
            <a:off x="7305923" y="6289467"/>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627434" y="3002506"/>
            <a:ext cx="4005072"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Box 29"/>
          <p:cNvSpPr txBox="1"/>
          <p:nvPr userDrawn="1"/>
        </p:nvSpPr>
        <p:spPr>
          <a:xfrm>
            <a:off x="5107299" y="6216043"/>
            <a:ext cx="2225886" cy="230832"/>
          </a:xfrm>
          <a:prstGeom prst="rect">
            <a:avLst/>
          </a:prstGeom>
          <a:noFill/>
        </p:spPr>
        <p:txBody>
          <a:bodyPr wrap="square" rtlCol="0">
            <a:spAutoFit/>
          </a:bodyPr>
          <a:lstStyle/>
          <a:p>
            <a:pPr marL="0" marR="0" lvl="0" indent="0" algn="r"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0" normalizeH="0" baseline="0" noProof="0" dirty="0">
                <a:ln>
                  <a:noFill/>
                </a:ln>
                <a:solidFill>
                  <a:prstClr val="white"/>
                </a:solidFill>
                <a:effectLst/>
                <a:uLnTx/>
                <a:uFillTx/>
                <a:latin typeface="Trebuchet MS Regular" charset="0"/>
                <a:ea typeface="+mn-ea"/>
                <a:cs typeface="+mn-cs"/>
              </a:rPr>
              <a:t>Board of Directors Update</a:t>
            </a:r>
          </a:p>
        </p:txBody>
      </p:sp>
      <p:sp>
        <p:nvSpPr>
          <p:cNvPr id="31" name="TextBox 30"/>
          <p:cNvSpPr txBox="1"/>
          <p:nvPr userDrawn="1"/>
        </p:nvSpPr>
        <p:spPr>
          <a:xfrm>
            <a:off x="7279123" y="6214532"/>
            <a:ext cx="1338621" cy="230832"/>
          </a:xfrm>
          <a:prstGeom prst="rect">
            <a:avLst/>
          </a:prstGeom>
          <a:noFill/>
        </p:spPr>
        <p:txBody>
          <a:bodyPr wrap="square" rtlCol="0">
            <a:spAutoFit/>
          </a:body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0" normalizeH="0" baseline="0" noProof="0" dirty="0">
                <a:ln>
                  <a:noFill/>
                </a:ln>
                <a:solidFill>
                  <a:prstClr val="white"/>
                </a:solidFill>
                <a:effectLst/>
                <a:uLnTx/>
                <a:uFillTx/>
                <a:latin typeface="Trebuchet MS Regular" charset="0"/>
                <a:ea typeface="+mn-ea"/>
                <a:cs typeface="+mn-cs"/>
              </a:rPr>
              <a:t>November 2016</a:t>
            </a:r>
          </a:p>
        </p:txBody>
      </p:sp>
      <p:sp>
        <p:nvSpPr>
          <p:cNvPr id="14" name="Text Placeholder 6"/>
          <p:cNvSpPr>
            <a:spLocks noGrp="1"/>
          </p:cNvSpPr>
          <p:nvPr>
            <p:ph type="body" sz="quarter" idx="15"/>
          </p:nvPr>
        </p:nvSpPr>
        <p:spPr>
          <a:xfrm>
            <a:off x="4775953" y="3002506"/>
            <a:ext cx="4008515"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ctrTitle" hasCustomPrompt="1"/>
          </p:nvPr>
        </p:nvSpPr>
        <p:spPr>
          <a:xfrm>
            <a:off x="627435" y="914860"/>
            <a:ext cx="7868336" cy="1255330"/>
          </a:xfrm>
          <a:effectLst/>
        </p:spPr>
        <p:txBody>
          <a:bodyPr anchor="t">
            <a:normAutofit/>
          </a:bodyPr>
          <a:lstStyle>
            <a:lvl1pPr algn="l">
              <a:lnSpc>
                <a:spcPct val="100000"/>
              </a:lnSpc>
              <a:defRPr sz="3900" spc="0" baseline="0">
                <a:solidFill>
                  <a:schemeClr val="bg1"/>
                </a:solidFill>
                <a:effectLst/>
              </a:defRPr>
            </a:lvl1pPr>
          </a:lstStyle>
          <a:p>
            <a:r>
              <a:rPr lang="en-US" dirty="0"/>
              <a:t>Click to edit master title style</a:t>
            </a:r>
          </a:p>
        </p:txBody>
      </p:sp>
      <p:sp>
        <p:nvSpPr>
          <p:cNvPr id="16" name="Subtitle 2"/>
          <p:cNvSpPr>
            <a:spLocks noGrp="1"/>
          </p:cNvSpPr>
          <p:nvPr>
            <p:ph type="subTitle" idx="1" hasCustomPrompt="1"/>
          </p:nvPr>
        </p:nvSpPr>
        <p:spPr>
          <a:xfrm>
            <a:off x="627435" y="332656"/>
            <a:ext cx="7133854" cy="493860"/>
          </a:xfrm>
        </p:spPr>
        <p:txBody>
          <a:bodyPr anchor="b">
            <a:normAutofit/>
          </a:bodyPr>
          <a:lstStyle>
            <a:lvl1pPr marL="0" indent="0" algn="l">
              <a:lnSpc>
                <a:spcPct val="100000"/>
              </a:lnSpc>
              <a:buNone/>
              <a:defRPr sz="1300" b="0" i="0" spc="100" baseline="0">
                <a:solidFill>
                  <a:srgbClr val="B9D6DA"/>
                </a:solidFill>
                <a:latin typeface="Trebuchet MS Regular"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29" name="Text Placeholder 2"/>
          <p:cNvSpPr>
            <a:spLocks noGrp="1"/>
          </p:cNvSpPr>
          <p:nvPr>
            <p:ph type="body" idx="22"/>
          </p:nvPr>
        </p:nvSpPr>
        <p:spPr>
          <a:xfrm>
            <a:off x="627434" y="2246675"/>
            <a:ext cx="7556446" cy="246221"/>
          </a:xfrm>
        </p:spPr>
        <p:txBody>
          <a:bodyPr wrap="square" anchor="t">
            <a:spAutoFit/>
          </a:bodyPr>
          <a:lstStyle>
            <a:lvl1pPr marL="0" indent="0">
              <a:lnSpc>
                <a:spcPct val="100000"/>
              </a:lnSpc>
              <a:spcBef>
                <a:spcPts val="800"/>
              </a:spcBef>
              <a:buNone/>
              <a:defRPr sz="1600" b="0" i="0" spc="0">
                <a:solidFill>
                  <a:schemeClr val="bg1"/>
                </a:solidFill>
                <a:latin typeface="Trebuchet MS Regular" charset="0"/>
                <a:ea typeface="Trebuchet MS Regular" charset="0"/>
                <a:cs typeface="Trebuchet MS Regular"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91393404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48220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251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256169542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14808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dirty="0"/>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149948" y="6237312"/>
            <a:ext cx="1390167" cy="399999"/>
          </a:xfrm>
          <a:prstGeom prst="rect">
            <a:avLst/>
          </a:prstGeom>
        </p:spPr>
      </p:pic>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dirty="0"/>
              <a:t>Place graph source here</a:t>
            </a:r>
          </a:p>
        </p:txBody>
      </p:sp>
      <p:sp>
        <p:nvSpPr>
          <p:cNvPr id="7" name="Rectangle 6"/>
          <p:cNvSpPr/>
          <p:nvPr userDrawn="1"/>
        </p:nvSpPr>
        <p:spPr>
          <a:xfrm>
            <a:off x="1871137" y="6237256"/>
            <a:ext cx="7124212" cy="400110"/>
          </a:xfrm>
          <a:prstGeom prst="rect">
            <a:avLst/>
          </a:prstGeom>
        </p:spPr>
        <p:txBody>
          <a:bodyPr wrap="square" anchor="ctr" anchorCtr="0">
            <a:spAutoFit/>
          </a:bodyPr>
          <a:lstStyle/>
          <a:p>
            <a:pPr lvl="0"/>
            <a:r>
              <a:rPr lang="en-US" sz="1000" b="0" i="0" dirty="0" smtClean="0">
                <a:solidFill>
                  <a:schemeClr val="tx1"/>
                </a:solidFill>
                <a:latin typeface="Trebuchet MS Regular" charset="0"/>
              </a:rPr>
              <a:t>Source: D. C. Radley, D. McCarthy, and S. L. Hayes, Aiming Higher: Results from the Commonwealth</a:t>
            </a:r>
            <a:r>
              <a:rPr lang="en-US" sz="1000" b="0" i="0" baseline="0" dirty="0" smtClean="0">
                <a:solidFill>
                  <a:schemeClr val="tx1"/>
                </a:solidFill>
                <a:latin typeface="Trebuchet MS Regular" charset="0"/>
              </a:rPr>
              <a:t> Fund</a:t>
            </a:r>
            <a:r>
              <a:rPr lang="en-US" sz="1000" b="0" i="0" dirty="0" smtClean="0">
                <a:solidFill>
                  <a:schemeClr val="tx1"/>
                </a:solidFill>
                <a:latin typeface="Trebuchet MS Regular" charset="0"/>
              </a:rPr>
              <a:t> Scorecard on State Health System Performance 2017 Edition, The Commonwealth Fund, March 2017.</a:t>
            </a:r>
            <a:endParaRPr lang="en-US" sz="1000" b="0" i="0" dirty="0">
              <a:solidFill>
                <a:schemeClr val="tx1"/>
              </a:solidFill>
              <a:latin typeface="Trebuchet MS Regular" charset="0"/>
            </a:endParaRPr>
          </a:p>
        </p:txBody>
      </p:sp>
    </p:spTree>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Layout: 05">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1522715"/>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dirty="0"/>
          </a:p>
        </p:txBody>
      </p:sp>
      <p:sp>
        <p:nvSpPr>
          <p:cNvPr id="58"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2" name="Chart Placeholder 5"/>
          <p:cNvSpPr>
            <a:spLocks noGrp="1"/>
          </p:cNvSpPr>
          <p:nvPr>
            <p:ph type="chart" sz="quarter" idx="21"/>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43" name="Text Placeholder 4"/>
          <p:cNvSpPr>
            <a:spLocks noGrp="1"/>
          </p:cNvSpPr>
          <p:nvPr>
            <p:ph type="body" sz="quarter" idx="22"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dirty="0"/>
              <a:t>Place graph source here</a:t>
            </a:r>
          </a:p>
        </p:txBody>
      </p:sp>
    </p:spTree>
    <p:extLst>
      <p:ext uri="{BB962C8B-B14F-4D97-AF65-F5344CB8AC3E}">
        <p14:creationId xmlns:p14="http://schemas.microsoft.com/office/powerpoint/2010/main" val="81595465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Layout: 06">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10"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dirty="0"/>
          </a:p>
        </p:txBody>
      </p:sp>
      <p:sp>
        <p:nvSpPr>
          <p:cNvPr id="11"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dirty="0"/>
              <a:t>Place graph source here</a:t>
            </a:r>
          </a:p>
        </p:txBody>
      </p:sp>
      <p:sp>
        <p:nvSpPr>
          <p:cNvPr id="12" name="Chart Placeholder 5"/>
          <p:cNvSpPr>
            <a:spLocks noGrp="1"/>
          </p:cNvSpPr>
          <p:nvPr>
            <p:ph type="chart" sz="quarter" idx="22"/>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13" name="Text Placeholder 4"/>
          <p:cNvSpPr>
            <a:spLocks noGrp="1"/>
          </p:cNvSpPr>
          <p:nvPr>
            <p:ph type="body" sz="quarter" idx="23"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dirty="0"/>
              <a:t>Place graph source here</a:t>
            </a:r>
          </a:p>
        </p:txBody>
      </p:sp>
    </p:spTree>
    <p:extLst>
      <p:ext uri="{BB962C8B-B14F-4D97-AF65-F5344CB8AC3E}">
        <p14:creationId xmlns:p14="http://schemas.microsoft.com/office/powerpoint/2010/main" val="335557561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Layout: 07">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73" name="Text Placeholder 4"/>
          <p:cNvSpPr>
            <a:spLocks noGrp="1"/>
          </p:cNvSpPr>
          <p:nvPr>
            <p:ph type="body" sz="quarter" idx="21" hasCustomPrompt="1"/>
          </p:nvPr>
        </p:nvSpPr>
        <p:spPr>
          <a:xfrm>
            <a:off x="1087078" y="5569780"/>
            <a:ext cx="7563690" cy="343496"/>
          </a:xfrm>
        </p:spPr>
        <p:txBody>
          <a:bodyPr>
            <a:normAutofit/>
          </a:bodyPr>
          <a:lstStyle>
            <a:lvl1pPr marL="0" indent="0">
              <a:buNone/>
              <a:defRPr sz="1100" b="0"/>
            </a:lvl1pPr>
          </a:lstStyle>
          <a:p>
            <a:pPr lvl="0"/>
            <a:r>
              <a:rPr lang="en-US" dirty="0"/>
              <a:t>Insert additional text</a:t>
            </a:r>
          </a:p>
        </p:txBody>
      </p:sp>
    </p:spTree>
    <p:extLst>
      <p:ext uri="{BB962C8B-B14F-4D97-AF65-F5344CB8AC3E}">
        <p14:creationId xmlns:p14="http://schemas.microsoft.com/office/powerpoint/2010/main" val="223200314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Layout: 08">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39"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40" name="Text Placeholder 4"/>
          <p:cNvSpPr>
            <a:spLocks noGrp="1"/>
          </p:cNvSpPr>
          <p:nvPr>
            <p:ph type="body" sz="quarter" idx="22" hasCustomPrompt="1"/>
          </p:nvPr>
        </p:nvSpPr>
        <p:spPr>
          <a:xfrm>
            <a:off x="1087078" y="5569780"/>
            <a:ext cx="7563690" cy="343496"/>
          </a:xfrm>
        </p:spPr>
        <p:txBody>
          <a:bodyPr>
            <a:normAutofit/>
          </a:bodyPr>
          <a:lstStyle>
            <a:lvl1pPr marL="0" indent="0">
              <a:buNone/>
              <a:defRPr sz="1100" b="0"/>
            </a:lvl1pPr>
          </a:lstStyle>
          <a:p>
            <a:pPr lvl="0"/>
            <a:r>
              <a:rPr lang="en-US" dirty="0"/>
              <a:t>Insert additional text</a:t>
            </a:r>
          </a:p>
        </p:txBody>
      </p:sp>
    </p:spTree>
    <p:extLst>
      <p:ext uri="{BB962C8B-B14F-4D97-AF65-F5344CB8AC3E}">
        <p14:creationId xmlns:p14="http://schemas.microsoft.com/office/powerpoint/2010/main" val="13915288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 Layout: 09">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295304"/>
            <a:ext cx="8030173" cy="4581968"/>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Tree>
    <p:extLst>
      <p:ext uri="{BB962C8B-B14F-4D97-AF65-F5344CB8AC3E}">
        <p14:creationId xmlns:p14="http://schemas.microsoft.com/office/powerpoint/2010/main" val="387422503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Layout: 1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57" name="Chart Placeholder 5"/>
          <p:cNvSpPr>
            <a:spLocks noGrp="1"/>
          </p:cNvSpPr>
          <p:nvPr>
            <p:ph type="chart" sz="quarter" idx="19"/>
          </p:nvPr>
        </p:nvSpPr>
        <p:spPr>
          <a:xfrm>
            <a:off x="620595" y="1644212"/>
            <a:ext cx="8030173" cy="4233060"/>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37"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38" name="Oval 37"/>
          <p:cNvSpPr/>
          <p:nvPr userDrawn="1"/>
        </p:nvSpPr>
        <p:spPr>
          <a:xfrm>
            <a:off x="7720595" y="409450"/>
            <a:ext cx="997955" cy="997955"/>
          </a:xfrm>
          <a:prstGeom prst="ellipse">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Trebuchet MS Regular" charset="0"/>
            </a:endParaRPr>
          </a:p>
        </p:txBody>
      </p:sp>
      <p:sp>
        <p:nvSpPr>
          <p:cNvPr id="39"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26003137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36"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694" r:id="rId14"/>
    <p:sldLayoutId id="2147483711" r:id="rId15"/>
    <p:sldLayoutId id="2147483724" r:id="rId16"/>
    <p:sldLayoutId id="2147483737" r:id="rId17"/>
    <p:sldLayoutId id="2147483738" r:id="rId18"/>
  </p:sldLayoutIdLst>
  <p:txStyles>
    <p:titleStyle>
      <a:lvl1pPr algn="ctr" defTabSz="914378" rtl="0" eaLnBrk="1" latinLnBrk="0" hangingPunct="1">
        <a:lnSpc>
          <a:spcPct val="86000"/>
        </a:lnSpc>
        <a:spcBef>
          <a:spcPct val="0"/>
        </a:spcBef>
        <a:buNone/>
        <a:defRPr sz="2100" b="0" i="0" kern="800" spc="-40">
          <a:solidFill>
            <a:schemeClr val="tx1"/>
          </a:solidFill>
          <a:latin typeface="Georgia Regular"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b="0" i="0" kern="800" spc="-10">
          <a:solidFill>
            <a:schemeClr val="tx1"/>
          </a:solidFill>
          <a:latin typeface="Trebuchet MS Regular" charset="0"/>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Trebuchet MS Regular" charset="0"/>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Trebuchet MS Regular" charset="0"/>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Trebuchet MS Regular" charset="0"/>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Trebuchet MS Regular" charset="0"/>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1"/>
          </p:nvPr>
        </p:nvSpPr>
        <p:spPr/>
        <p:txBody>
          <a:bodyPr/>
          <a:lstStyle/>
          <a:p>
            <a:r>
              <a:rPr lang="en-US" dirty="0"/>
              <a:t>Notes: States highlighted in green expanded their Medicaid programs under the Affordable Care Act as of Jan. 1 2015. Based on trends for 39 of 44 total indicators; trend data are not available for all indicators. Bar length equals the total number of indicators with any improvement or worsening with an absolute value greater than 0.5 standard deviations of the state distribution. Lighter portion of bars represents the number of indicators with a change of 0.5-0.9 standard deviations between baseline and current time periods, darker portions represent indicators with 1.0 or greater standard deviation change. Ambulatory care–sensitive conditions among Medicare beneficiaries from two age groups are considered a single indicator in tallies of improvement.</a:t>
            </a:r>
          </a:p>
        </p:txBody>
      </p:sp>
      <p:sp>
        <p:nvSpPr>
          <p:cNvPr id="10" name="Title 9"/>
          <p:cNvSpPr>
            <a:spLocks noGrp="1"/>
          </p:cNvSpPr>
          <p:nvPr>
            <p:ph type="ctrTitle"/>
          </p:nvPr>
        </p:nvSpPr>
        <p:spPr/>
        <p:txBody>
          <a:bodyPr/>
          <a:lstStyle/>
          <a:p>
            <a:r>
              <a:rPr lang="en-US" dirty="0"/>
              <a:t>Number of Indicators Improved or </a:t>
            </a:r>
            <a:r>
              <a:rPr lang="en-US" dirty="0" smtClean="0"/>
              <a:t>Worsened, by </a:t>
            </a:r>
            <a:r>
              <a:rPr lang="en-US" dirty="0"/>
              <a:t>State</a:t>
            </a:r>
          </a:p>
        </p:txBody>
      </p:sp>
      <p:grpSp>
        <p:nvGrpSpPr>
          <p:cNvPr id="4" name="Group 3"/>
          <p:cNvGrpSpPr/>
          <p:nvPr/>
        </p:nvGrpSpPr>
        <p:grpSpPr>
          <a:xfrm>
            <a:off x="0" y="791792"/>
            <a:ext cx="9111006" cy="3748310"/>
            <a:chOff x="74915" y="734494"/>
            <a:chExt cx="8118510" cy="3339992"/>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3397"/>
            <a:stretch/>
          </p:blipFill>
          <p:spPr>
            <a:xfrm>
              <a:off x="74915" y="734494"/>
              <a:ext cx="4037141" cy="3196046"/>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46730" r="5164" b="6667"/>
            <a:stretch/>
          </p:blipFill>
          <p:spPr>
            <a:xfrm>
              <a:off x="4261714" y="878440"/>
              <a:ext cx="3828653" cy="3196046"/>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2612" b="98346"/>
            <a:stretch/>
          </p:blipFill>
          <p:spPr>
            <a:xfrm>
              <a:off x="4261713" y="734494"/>
              <a:ext cx="3931712" cy="113451"/>
            </a:xfrm>
            <a:prstGeom prst="rect">
              <a:avLst/>
            </a:prstGeom>
          </p:spPr>
        </p:pic>
      </p:grpSp>
    </p:spTree>
    <p:extLst>
      <p:ext uri="{BB962C8B-B14F-4D97-AF65-F5344CB8AC3E}">
        <p14:creationId xmlns:p14="http://schemas.microsoft.com/office/powerpoint/2010/main" val="505532576"/>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165780</TotalTime>
  <Words>132</Words>
  <Application>Microsoft Office PowerPoint</Application>
  <PresentationFormat>On-screen Show (4:3)</PresentationFormat>
  <Paragraphs>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Georgia Regular</vt:lpstr>
      <vt:lpstr>Trebuchet MS Bold</vt:lpstr>
      <vt:lpstr>Trebuchet MS Regular</vt:lpstr>
      <vt:lpstr>1_Office Theme</vt:lpstr>
      <vt:lpstr>Number of Indicators Improved or Worsened, by State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Aisha Gomez</cp:lastModifiedBy>
  <cp:revision>1922</cp:revision>
  <cp:lastPrinted>2017-03-13T15:06:43Z</cp:lastPrinted>
  <dcterms:created xsi:type="dcterms:W3CDTF">2014-10-08T23:03:32Z</dcterms:created>
  <dcterms:modified xsi:type="dcterms:W3CDTF">2017-03-15T18:42:18Z</dcterms:modified>
</cp:coreProperties>
</file>