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B7D"/>
    <a:srgbClr val="366BA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0" autoAdjust="0"/>
    <p:restoredTop sz="98372" autoAdjust="0"/>
  </p:normalViewPr>
  <p:slideViewPr>
    <p:cSldViewPr snapToGrid="0">
      <p:cViewPr varScale="1">
        <p:scale>
          <a:sx n="111" d="100"/>
          <a:sy n="111" d="100"/>
        </p:scale>
        <p:origin x="-4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55409740449097E-2"/>
          <c:y val="0.147947435624601"/>
          <c:w val="0.936574691934695"/>
          <c:h val="0.594346846846847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Dist. of Columbia</c:v>
                </c:pt>
                <c:pt idx="2">
                  <c:v>Minnesota</c:v>
                </c:pt>
                <c:pt idx="3">
                  <c:v>Connecticut</c:v>
                </c:pt>
                <c:pt idx="4">
                  <c:v>Vermont</c:v>
                </c:pt>
                <c:pt idx="5">
                  <c:v>Hawaii</c:v>
                </c:pt>
                <c:pt idx="6">
                  <c:v>North Dakota</c:v>
                </c:pt>
                <c:pt idx="7">
                  <c:v>New Hampshire</c:v>
                </c:pt>
                <c:pt idx="8">
                  <c:v>Delaware</c:v>
                </c:pt>
                <c:pt idx="9">
                  <c:v>Iowa</c:v>
                </c:pt>
                <c:pt idx="10">
                  <c:v>Pennsylvania</c:v>
                </c:pt>
                <c:pt idx="11">
                  <c:v>Wisconsin</c:v>
                </c:pt>
                <c:pt idx="12">
                  <c:v>Maryland</c:v>
                </c:pt>
                <c:pt idx="13">
                  <c:v>Maine</c:v>
                </c:pt>
                <c:pt idx="14">
                  <c:v>Rhode Island</c:v>
                </c:pt>
                <c:pt idx="15">
                  <c:v>New York</c:v>
                </c:pt>
                <c:pt idx="16">
                  <c:v>Michigan</c:v>
                </c:pt>
                <c:pt idx="17">
                  <c:v>Virginia</c:v>
                </c:pt>
                <c:pt idx="18">
                  <c:v>Nebraska</c:v>
                </c:pt>
                <c:pt idx="19">
                  <c:v>New Jersey</c:v>
                </c:pt>
                <c:pt idx="20">
                  <c:v>Kansas</c:v>
                </c:pt>
                <c:pt idx="21">
                  <c:v>South Dakota</c:v>
                </c:pt>
                <c:pt idx="22">
                  <c:v>Washington</c:v>
                </c:pt>
                <c:pt idx="23">
                  <c:v>Indiana</c:v>
                </c:pt>
                <c:pt idx="24">
                  <c:v>Missouri</c:v>
                </c:pt>
                <c:pt idx="25">
                  <c:v>Illinois</c:v>
                </c:pt>
                <c:pt idx="26">
                  <c:v>Ohio</c:v>
                </c:pt>
                <c:pt idx="27">
                  <c:v>Kentucky</c:v>
                </c:pt>
                <c:pt idx="28">
                  <c:v>Alabama</c:v>
                </c:pt>
                <c:pt idx="29">
                  <c:v>West Virginia</c:v>
                </c:pt>
                <c:pt idx="30">
                  <c:v>Colorado</c:v>
                </c:pt>
                <c:pt idx="31">
                  <c:v>South Carolina</c:v>
                </c:pt>
                <c:pt idx="32">
                  <c:v>Oregon</c:v>
                </c:pt>
                <c:pt idx="33">
                  <c:v>California</c:v>
                </c:pt>
                <c:pt idx="34">
                  <c:v>Oklahoma</c:v>
                </c:pt>
                <c:pt idx="35">
                  <c:v>Tennessee</c:v>
                </c:pt>
                <c:pt idx="36">
                  <c:v>Arizona</c:v>
                </c:pt>
                <c:pt idx="37">
                  <c:v>Alaska</c:v>
                </c:pt>
                <c:pt idx="38">
                  <c:v>Utah</c:v>
                </c:pt>
                <c:pt idx="39">
                  <c:v>North Carolina</c:v>
                </c:pt>
                <c:pt idx="40">
                  <c:v>Georgia</c:v>
                </c:pt>
                <c:pt idx="41">
                  <c:v>Wyoming</c:v>
                </c:pt>
                <c:pt idx="42">
                  <c:v>Louisiana</c:v>
                </c:pt>
                <c:pt idx="43">
                  <c:v>Mississippi</c:v>
                </c:pt>
                <c:pt idx="44">
                  <c:v>Montana</c:v>
                </c:pt>
                <c:pt idx="45">
                  <c:v>Arkansas</c:v>
                </c:pt>
                <c:pt idx="46">
                  <c:v>Idaho</c:v>
                </c:pt>
                <c:pt idx="47">
                  <c:v>Florida</c:v>
                </c:pt>
                <c:pt idx="48">
                  <c:v>Nevada</c:v>
                </c:pt>
                <c:pt idx="49">
                  <c:v>New Mexico</c:v>
                </c:pt>
                <c:pt idx="50">
                  <c:v>Texas</c:v>
                </c:pt>
              </c:strCache>
            </c:strRef>
          </c:cat>
          <c:val>
            <c:numRef>
              <c:f>Sheet1!$B$2:$B$52</c:f>
              <c:numCache>
                <c:formatCode>0.00</c:formatCode>
                <c:ptCount val="51"/>
                <c:pt idx="0">
                  <c:v>4.3485586030126404</c:v>
                </c:pt>
                <c:pt idx="1">
                  <c:v>9.0659530701035802</c:v>
                </c:pt>
                <c:pt idx="2">
                  <c:v>10.058793389321201</c:v>
                </c:pt>
                <c:pt idx="3">
                  <c:v>9.4896035393563096</c:v>
                </c:pt>
                <c:pt idx="4">
                  <c:v>9.2468750484038367</c:v>
                </c:pt>
                <c:pt idx="5">
                  <c:v>8.9858030975695904</c:v>
                </c:pt>
                <c:pt idx="6">
                  <c:v>11.7032370193352</c:v>
                </c:pt>
                <c:pt idx="7">
                  <c:v>14.1444533077784</c:v>
                </c:pt>
                <c:pt idx="8">
                  <c:v>12.164353464022099</c:v>
                </c:pt>
                <c:pt idx="9">
                  <c:v>11.5507247654078</c:v>
                </c:pt>
                <c:pt idx="10">
                  <c:v>13.2561071821287</c:v>
                </c:pt>
                <c:pt idx="11">
                  <c:v>11.626772979599</c:v>
                </c:pt>
                <c:pt idx="12">
                  <c:v>14.837002305882301</c:v>
                </c:pt>
                <c:pt idx="13">
                  <c:v>11.5089361535462</c:v>
                </c:pt>
                <c:pt idx="14">
                  <c:v>14.2835439856989</c:v>
                </c:pt>
                <c:pt idx="15">
                  <c:v>13.371419454086199</c:v>
                </c:pt>
                <c:pt idx="16">
                  <c:v>13.4464820403237</c:v>
                </c:pt>
                <c:pt idx="17">
                  <c:v>14.7309615625558</c:v>
                </c:pt>
                <c:pt idx="18">
                  <c:v>14.6710580516866</c:v>
                </c:pt>
                <c:pt idx="19">
                  <c:v>16.799616710590801</c:v>
                </c:pt>
                <c:pt idx="20">
                  <c:v>15.280444161873399</c:v>
                </c:pt>
                <c:pt idx="21">
                  <c:v>15.8272205163198</c:v>
                </c:pt>
                <c:pt idx="22">
                  <c:v>15.8702286394832</c:v>
                </c:pt>
                <c:pt idx="23">
                  <c:v>14.768754054558499</c:v>
                </c:pt>
                <c:pt idx="24">
                  <c:v>16.471238289256409</c:v>
                </c:pt>
                <c:pt idx="25">
                  <c:v>16.134748673983001</c:v>
                </c:pt>
                <c:pt idx="26">
                  <c:v>15.1598835308766</c:v>
                </c:pt>
                <c:pt idx="27">
                  <c:v>17.2276049521411</c:v>
                </c:pt>
                <c:pt idx="28">
                  <c:v>15.918960821185401</c:v>
                </c:pt>
                <c:pt idx="29">
                  <c:v>17.2878806543007</c:v>
                </c:pt>
                <c:pt idx="30">
                  <c:v>16.472102250208302</c:v>
                </c:pt>
                <c:pt idx="31">
                  <c:v>19.195442402084701</c:v>
                </c:pt>
                <c:pt idx="32">
                  <c:v>16.889393880834181</c:v>
                </c:pt>
                <c:pt idx="33">
                  <c:v>20.9416943124094</c:v>
                </c:pt>
                <c:pt idx="34">
                  <c:v>19.68074754826528</c:v>
                </c:pt>
                <c:pt idx="35">
                  <c:v>15.5662719566819</c:v>
                </c:pt>
                <c:pt idx="36">
                  <c:v>20.0409894415276</c:v>
                </c:pt>
                <c:pt idx="37">
                  <c:v>20.169652882499399</c:v>
                </c:pt>
                <c:pt idx="38">
                  <c:v>15.887668715417799</c:v>
                </c:pt>
                <c:pt idx="39">
                  <c:v>19.500071965198199</c:v>
                </c:pt>
                <c:pt idx="40">
                  <c:v>21.511474959126399</c:v>
                </c:pt>
                <c:pt idx="41">
                  <c:v>18.826478995375101</c:v>
                </c:pt>
                <c:pt idx="42">
                  <c:v>22.3604419521014</c:v>
                </c:pt>
                <c:pt idx="43">
                  <c:v>18.053185121030101</c:v>
                </c:pt>
                <c:pt idx="44">
                  <c:v>21.8931327226585</c:v>
                </c:pt>
                <c:pt idx="45">
                  <c:v>20.8205461251241</c:v>
                </c:pt>
                <c:pt idx="46">
                  <c:v>19.098078035078</c:v>
                </c:pt>
                <c:pt idx="47">
                  <c:v>24.6474829141298</c:v>
                </c:pt>
                <c:pt idx="48">
                  <c:v>26.421736049488299</c:v>
                </c:pt>
                <c:pt idx="49">
                  <c:v>24.215711946123079</c:v>
                </c:pt>
                <c:pt idx="50">
                  <c:v>26.706130368454101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but underinsured*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Dist. of Columbia</c:v>
                </c:pt>
                <c:pt idx="2">
                  <c:v>Minnesota</c:v>
                </c:pt>
                <c:pt idx="3">
                  <c:v>Connecticut</c:v>
                </c:pt>
                <c:pt idx="4">
                  <c:v>Vermont</c:v>
                </c:pt>
                <c:pt idx="5">
                  <c:v>Hawaii</c:v>
                </c:pt>
                <c:pt idx="6">
                  <c:v>North Dakota</c:v>
                </c:pt>
                <c:pt idx="7">
                  <c:v>New Hampshire</c:v>
                </c:pt>
                <c:pt idx="8">
                  <c:v>Delaware</c:v>
                </c:pt>
                <c:pt idx="9">
                  <c:v>Iowa</c:v>
                </c:pt>
                <c:pt idx="10">
                  <c:v>Pennsylvania</c:v>
                </c:pt>
                <c:pt idx="11">
                  <c:v>Wisconsin</c:v>
                </c:pt>
                <c:pt idx="12">
                  <c:v>Maryland</c:v>
                </c:pt>
                <c:pt idx="13">
                  <c:v>Maine</c:v>
                </c:pt>
                <c:pt idx="14">
                  <c:v>Rhode Island</c:v>
                </c:pt>
                <c:pt idx="15">
                  <c:v>New York</c:v>
                </c:pt>
                <c:pt idx="16">
                  <c:v>Michigan</c:v>
                </c:pt>
                <c:pt idx="17">
                  <c:v>Virginia</c:v>
                </c:pt>
                <c:pt idx="18">
                  <c:v>Nebraska</c:v>
                </c:pt>
                <c:pt idx="19">
                  <c:v>New Jersey</c:v>
                </c:pt>
                <c:pt idx="20">
                  <c:v>Kansas</c:v>
                </c:pt>
                <c:pt idx="21">
                  <c:v>South Dakota</c:v>
                </c:pt>
                <c:pt idx="22">
                  <c:v>Washington</c:v>
                </c:pt>
                <c:pt idx="23">
                  <c:v>Indiana</c:v>
                </c:pt>
                <c:pt idx="24">
                  <c:v>Missouri</c:v>
                </c:pt>
                <c:pt idx="25">
                  <c:v>Illinois</c:v>
                </c:pt>
                <c:pt idx="26">
                  <c:v>Ohio</c:v>
                </c:pt>
                <c:pt idx="27">
                  <c:v>Kentucky</c:v>
                </c:pt>
                <c:pt idx="28">
                  <c:v>Alabama</c:v>
                </c:pt>
                <c:pt idx="29">
                  <c:v>West Virginia</c:v>
                </c:pt>
                <c:pt idx="30">
                  <c:v>Colorado</c:v>
                </c:pt>
                <c:pt idx="31">
                  <c:v>South Carolina</c:v>
                </c:pt>
                <c:pt idx="32">
                  <c:v>Oregon</c:v>
                </c:pt>
                <c:pt idx="33">
                  <c:v>California</c:v>
                </c:pt>
                <c:pt idx="34">
                  <c:v>Oklahoma</c:v>
                </c:pt>
                <c:pt idx="35">
                  <c:v>Tennessee</c:v>
                </c:pt>
                <c:pt idx="36">
                  <c:v>Arizona</c:v>
                </c:pt>
                <c:pt idx="37">
                  <c:v>Alaska</c:v>
                </c:pt>
                <c:pt idx="38">
                  <c:v>Utah</c:v>
                </c:pt>
                <c:pt idx="39">
                  <c:v>North Carolina</c:v>
                </c:pt>
                <c:pt idx="40">
                  <c:v>Georgia</c:v>
                </c:pt>
                <c:pt idx="41">
                  <c:v>Wyoming</c:v>
                </c:pt>
                <c:pt idx="42">
                  <c:v>Louisiana</c:v>
                </c:pt>
                <c:pt idx="43">
                  <c:v>Mississippi</c:v>
                </c:pt>
                <c:pt idx="44">
                  <c:v>Montana</c:v>
                </c:pt>
                <c:pt idx="45">
                  <c:v>Arkansas</c:v>
                </c:pt>
                <c:pt idx="46">
                  <c:v>Idaho</c:v>
                </c:pt>
                <c:pt idx="47">
                  <c:v>Florida</c:v>
                </c:pt>
                <c:pt idx="48">
                  <c:v>Nevada</c:v>
                </c:pt>
                <c:pt idx="49">
                  <c:v>New Mexico</c:v>
                </c:pt>
                <c:pt idx="50">
                  <c:v>Texas</c:v>
                </c:pt>
              </c:strCache>
            </c:strRef>
          </c:cat>
          <c:val>
            <c:numRef>
              <c:f>Sheet1!$C$2:$C$52</c:f>
              <c:numCache>
                <c:formatCode>0.00</c:formatCode>
                <c:ptCount val="51"/>
                <c:pt idx="0">
                  <c:v>9.5076590664454201</c:v>
                </c:pt>
                <c:pt idx="1">
                  <c:v>8.5373090856133764</c:v>
                </c:pt>
                <c:pt idx="2">
                  <c:v>8.6889339506269501</c:v>
                </c:pt>
                <c:pt idx="3">
                  <c:v>10.4100101986969</c:v>
                </c:pt>
                <c:pt idx="4">
                  <c:v>10.970826040488801</c:v>
                </c:pt>
                <c:pt idx="5">
                  <c:v>12.7269212873071</c:v>
                </c:pt>
                <c:pt idx="6">
                  <c:v>10.426644830294601</c:v>
                </c:pt>
                <c:pt idx="7">
                  <c:v>8.3524727809394292</c:v>
                </c:pt>
                <c:pt idx="8">
                  <c:v>10.435167688575699</c:v>
                </c:pt>
                <c:pt idx="9">
                  <c:v>11.244104300005199</c:v>
                </c:pt>
                <c:pt idx="10">
                  <c:v>10.3521554115596</c:v>
                </c:pt>
                <c:pt idx="11">
                  <c:v>11.986658619041499</c:v>
                </c:pt>
                <c:pt idx="12">
                  <c:v>8.8727988323771907</c:v>
                </c:pt>
                <c:pt idx="13">
                  <c:v>12.4131442193172</c:v>
                </c:pt>
                <c:pt idx="14">
                  <c:v>9.9571080181162905</c:v>
                </c:pt>
                <c:pt idx="15">
                  <c:v>10.879675594637799</c:v>
                </c:pt>
                <c:pt idx="16">
                  <c:v>11.151973886785299</c:v>
                </c:pt>
                <c:pt idx="17">
                  <c:v>9.9133045763151308</c:v>
                </c:pt>
                <c:pt idx="18">
                  <c:v>11.987172996629701</c:v>
                </c:pt>
                <c:pt idx="19">
                  <c:v>10.0658063429454</c:v>
                </c:pt>
                <c:pt idx="20">
                  <c:v>11.896476142722699</c:v>
                </c:pt>
                <c:pt idx="21">
                  <c:v>11.3524963038781</c:v>
                </c:pt>
                <c:pt idx="22">
                  <c:v>11.347475212972199</c:v>
                </c:pt>
                <c:pt idx="23">
                  <c:v>13.073269199837201</c:v>
                </c:pt>
                <c:pt idx="24">
                  <c:v>11.4646553312481</c:v>
                </c:pt>
                <c:pt idx="25">
                  <c:v>11.9772310332045</c:v>
                </c:pt>
                <c:pt idx="26">
                  <c:v>12.976741251376801</c:v>
                </c:pt>
                <c:pt idx="27">
                  <c:v>12.225601680352399</c:v>
                </c:pt>
                <c:pt idx="28">
                  <c:v>14.0238303757181</c:v>
                </c:pt>
                <c:pt idx="29">
                  <c:v>12.8611718025687</c:v>
                </c:pt>
                <c:pt idx="30">
                  <c:v>13.778281286429801</c:v>
                </c:pt>
                <c:pt idx="31">
                  <c:v>11.762808461946101</c:v>
                </c:pt>
                <c:pt idx="32">
                  <c:v>14.5131202624294</c:v>
                </c:pt>
                <c:pt idx="33">
                  <c:v>10.5045835977611</c:v>
                </c:pt>
                <c:pt idx="34">
                  <c:v>11.8562739103591</c:v>
                </c:pt>
                <c:pt idx="35">
                  <c:v>15.978443579852099</c:v>
                </c:pt>
                <c:pt idx="36">
                  <c:v>11.5523432707535</c:v>
                </c:pt>
                <c:pt idx="37">
                  <c:v>11.4414748805332</c:v>
                </c:pt>
                <c:pt idx="38">
                  <c:v>17.007029589412799</c:v>
                </c:pt>
                <c:pt idx="39">
                  <c:v>13.6717353991425</c:v>
                </c:pt>
                <c:pt idx="40">
                  <c:v>11.7958537236078</c:v>
                </c:pt>
                <c:pt idx="41">
                  <c:v>14.949134442446001</c:v>
                </c:pt>
                <c:pt idx="42">
                  <c:v>11.681722421743901</c:v>
                </c:pt>
                <c:pt idx="43">
                  <c:v>16.26440038974188</c:v>
                </c:pt>
                <c:pt idx="44">
                  <c:v>12.518507460495</c:v>
                </c:pt>
                <c:pt idx="45">
                  <c:v>14.564832420432399</c:v>
                </c:pt>
                <c:pt idx="46">
                  <c:v>17.310641032570299</c:v>
                </c:pt>
                <c:pt idx="47">
                  <c:v>11.8230582262337</c:v>
                </c:pt>
                <c:pt idx="48">
                  <c:v>10.964464844689299</c:v>
                </c:pt>
                <c:pt idx="49">
                  <c:v>13.438153908347701</c:v>
                </c:pt>
                <c:pt idx="50">
                  <c:v>11.339001963830601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537024"/>
        <c:axId val="159712000"/>
      </c:barChart>
      <c:lineChart>
        <c:grouping val="standard"/>
        <c:varyColors val="0"/>
        <c:ser>
          <c:idx val="3"/>
          <c:order val="2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Dist. of Columbia</c:v>
                </c:pt>
                <c:pt idx="2">
                  <c:v>Minnesota</c:v>
                </c:pt>
                <c:pt idx="3">
                  <c:v>Connecticut</c:v>
                </c:pt>
                <c:pt idx="4">
                  <c:v>Vermont</c:v>
                </c:pt>
                <c:pt idx="5">
                  <c:v>Hawaii</c:v>
                </c:pt>
                <c:pt idx="6">
                  <c:v>North Dakota</c:v>
                </c:pt>
                <c:pt idx="7">
                  <c:v>New Hampshire</c:v>
                </c:pt>
                <c:pt idx="8">
                  <c:v>Delaware</c:v>
                </c:pt>
                <c:pt idx="9">
                  <c:v>Iowa</c:v>
                </c:pt>
                <c:pt idx="10">
                  <c:v>Pennsylvania</c:v>
                </c:pt>
                <c:pt idx="11">
                  <c:v>Wisconsin</c:v>
                </c:pt>
                <c:pt idx="12">
                  <c:v>Maryland</c:v>
                </c:pt>
                <c:pt idx="13">
                  <c:v>Maine</c:v>
                </c:pt>
                <c:pt idx="14">
                  <c:v>Rhode Island</c:v>
                </c:pt>
                <c:pt idx="15">
                  <c:v>New York</c:v>
                </c:pt>
                <c:pt idx="16">
                  <c:v>Michigan</c:v>
                </c:pt>
                <c:pt idx="17">
                  <c:v>Virginia</c:v>
                </c:pt>
                <c:pt idx="18">
                  <c:v>Nebraska</c:v>
                </c:pt>
                <c:pt idx="19">
                  <c:v>New Jersey</c:v>
                </c:pt>
                <c:pt idx="20">
                  <c:v>Kansas</c:v>
                </c:pt>
                <c:pt idx="21">
                  <c:v>South Dakota</c:v>
                </c:pt>
                <c:pt idx="22">
                  <c:v>Washington</c:v>
                </c:pt>
                <c:pt idx="23">
                  <c:v>Indiana</c:v>
                </c:pt>
                <c:pt idx="24">
                  <c:v>Missouri</c:v>
                </c:pt>
                <c:pt idx="25">
                  <c:v>Illinois</c:v>
                </c:pt>
                <c:pt idx="26">
                  <c:v>Ohio</c:v>
                </c:pt>
                <c:pt idx="27">
                  <c:v>Kentucky</c:v>
                </c:pt>
                <c:pt idx="28">
                  <c:v>Alabama</c:v>
                </c:pt>
                <c:pt idx="29">
                  <c:v>West Virginia</c:v>
                </c:pt>
                <c:pt idx="30">
                  <c:v>Colorado</c:v>
                </c:pt>
                <c:pt idx="31">
                  <c:v>South Carolina</c:v>
                </c:pt>
                <c:pt idx="32">
                  <c:v>Oregon</c:v>
                </c:pt>
                <c:pt idx="33">
                  <c:v>California</c:v>
                </c:pt>
                <c:pt idx="34">
                  <c:v>Oklahoma</c:v>
                </c:pt>
                <c:pt idx="35">
                  <c:v>Tennessee</c:v>
                </c:pt>
                <c:pt idx="36">
                  <c:v>Arizona</c:v>
                </c:pt>
                <c:pt idx="37">
                  <c:v>Alaska</c:v>
                </c:pt>
                <c:pt idx="38">
                  <c:v>Utah</c:v>
                </c:pt>
                <c:pt idx="39">
                  <c:v>North Carolina</c:v>
                </c:pt>
                <c:pt idx="40">
                  <c:v>Georgia</c:v>
                </c:pt>
                <c:pt idx="41">
                  <c:v>Wyoming</c:v>
                </c:pt>
                <c:pt idx="42">
                  <c:v>Louisiana</c:v>
                </c:pt>
                <c:pt idx="43">
                  <c:v>Mississippi</c:v>
                </c:pt>
                <c:pt idx="44">
                  <c:v>Montana</c:v>
                </c:pt>
                <c:pt idx="45">
                  <c:v>Arkansas</c:v>
                </c:pt>
                <c:pt idx="46">
                  <c:v>Idaho</c:v>
                </c:pt>
                <c:pt idx="47">
                  <c:v>Florida</c:v>
                </c:pt>
                <c:pt idx="48">
                  <c:v>Nevada</c:v>
                </c:pt>
                <c:pt idx="49">
                  <c:v>New Mexico</c:v>
                </c:pt>
                <c:pt idx="50">
                  <c:v>Texas</c:v>
                </c:pt>
              </c:strCache>
            </c:strRef>
          </c:cat>
          <c:val>
            <c:numRef>
              <c:f>Sheet1!$E$2:$E$52</c:f>
              <c:numCache>
                <c:formatCode>0.00</c:formatCode>
                <c:ptCount val="51"/>
                <c:pt idx="0">
                  <c:v>29</c:v>
                </c:pt>
                <c:pt idx="1">
                  <c:v>29</c:v>
                </c:pt>
                <c:pt idx="2">
                  <c:v>29</c:v>
                </c:pt>
                <c:pt idx="3">
                  <c:v>29</c:v>
                </c:pt>
                <c:pt idx="4">
                  <c:v>29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29</c:v>
                </c:pt>
                <c:pt idx="9">
                  <c:v>29</c:v>
                </c:pt>
                <c:pt idx="10">
                  <c:v>29</c:v>
                </c:pt>
                <c:pt idx="11">
                  <c:v>29</c:v>
                </c:pt>
                <c:pt idx="12">
                  <c:v>29</c:v>
                </c:pt>
                <c:pt idx="13">
                  <c:v>29</c:v>
                </c:pt>
                <c:pt idx="14">
                  <c:v>29</c:v>
                </c:pt>
                <c:pt idx="15">
                  <c:v>29</c:v>
                </c:pt>
                <c:pt idx="16">
                  <c:v>29</c:v>
                </c:pt>
                <c:pt idx="17">
                  <c:v>29</c:v>
                </c:pt>
                <c:pt idx="18">
                  <c:v>29</c:v>
                </c:pt>
                <c:pt idx="19">
                  <c:v>29</c:v>
                </c:pt>
                <c:pt idx="20">
                  <c:v>29</c:v>
                </c:pt>
                <c:pt idx="21">
                  <c:v>29</c:v>
                </c:pt>
                <c:pt idx="22">
                  <c:v>29</c:v>
                </c:pt>
                <c:pt idx="23">
                  <c:v>29</c:v>
                </c:pt>
                <c:pt idx="24">
                  <c:v>29</c:v>
                </c:pt>
                <c:pt idx="25">
                  <c:v>29</c:v>
                </c:pt>
                <c:pt idx="26">
                  <c:v>29</c:v>
                </c:pt>
                <c:pt idx="27">
                  <c:v>29</c:v>
                </c:pt>
                <c:pt idx="28">
                  <c:v>29</c:v>
                </c:pt>
                <c:pt idx="29">
                  <c:v>29</c:v>
                </c:pt>
                <c:pt idx="30">
                  <c:v>29</c:v>
                </c:pt>
                <c:pt idx="31">
                  <c:v>29</c:v>
                </c:pt>
                <c:pt idx="32">
                  <c:v>29</c:v>
                </c:pt>
                <c:pt idx="33">
                  <c:v>29</c:v>
                </c:pt>
                <c:pt idx="34">
                  <c:v>29</c:v>
                </c:pt>
                <c:pt idx="35">
                  <c:v>29</c:v>
                </c:pt>
                <c:pt idx="36">
                  <c:v>29</c:v>
                </c:pt>
                <c:pt idx="37">
                  <c:v>29</c:v>
                </c:pt>
                <c:pt idx="38">
                  <c:v>29</c:v>
                </c:pt>
                <c:pt idx="39">
                  <c:v>29</c:v>
                </c:pt>
                <c:pt idx="40">
                  <c:v>29</c:v>
                </c:pt>
                <c:pt idx="41">
                  <c:v>29</c:v>
                </c:pt>
                <c:pt idx="42">
                  <c:v>29</c:v>
                </c:pt>
                <c:pt idx="43">
                  <c:v>29</c:v>
                </c:pt>
                <c:pt idx="44">
                  <c:v>29</c:v>
                </c:pt>
                <c:pt idx="45">
                  <c:v>29</c:v>
                </c:pt>
                <c:pt idx="46">
                  <c:v>29</c:v>
                </c:pt>
                <c:pt idx="47">
                  <c:v>29</c:v>
                </c:pt>
                <c:pt idx="48">
                  <c:v>29</c:v>
                </c:pt>
                <c:pt idx="49">
                  <c:v>29</c:v>
                </c:pt>
                <c:pt idx="50">
                  <c:v>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537024"/>
        <c:axId val="159712000"/>
      </c:lineChart>
      <c:catAx>
        <c:axId val="159537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+mn-lt"/>
              </a:defRPr>
            </a:pPr>
            <a:endParaRPr lang="en-US"/>
          </a:p>
        </c:txPr>
        <c:crossAx val="159712000"/>
        <c:crosses val="autoZero"/>
        <c:auto val="1"/>
        <c:lblAlgn val="ctr"/>
        <c:lblOffset val="100"/>
        <c:noMultiLvlLbl val="0"/>
      </c:catAx>
      <c:valAx>
        <c:axId val="159712000"/>
        <c:scaling>
          <c:orientation val="minMax"/>
          <c:max val="5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+mn-lt"/>
              </a:defRPr>
            </a:pPr>
            <a:endParaRPr lang="en-US"/>
          </a:p>
        </c:txPr>
        <c:crossAx val="159537024"/>
        <c:crosses val="autoZero"/>
        <c:crossBetween val="between"/>
        <c:majorUnit val="10"/>
      </c:valAx>
    </c:plotArea>
    <c:legend>
      <c:legendPos val="t"/>
      <c:legendEntry>
        <c:idx val="0"/>
        <c:txPr>
          <a:bodyPr/>
          <a:lstStyle/>
          <a:p>
            <a:pPr>
              <a:defRPr sz="1800" b="1" baseline="0">
                <a:latin typeface="+mn-lt"/>
              </a:defRPr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17323863668134601"/>
          <c:y val="0.13549283535504"/>
          <c:w val="0.58243085500751501"/>
          <c:h val="6.6922749521174704E-2"/>
        </c:manualLayout>
      </c:layout>
      <c:overlay val="0"/>
      <c:txPr>
        <a:bodyPr/>
        <a:lstStyle/>
        <a:p>
          <a:pPr>
            <a:defRPr sz="1800" b="1" baseline="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6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6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3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5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3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2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6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0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0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7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4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9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2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1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cs typeface="Arial" panose="020B0604020202020204" pitchFamily="34" charset="0"/>
              </a:rPr>
              <a:t>Underinsured or Uninsured </a:t>
            </a:r>
            <a:r>
              <a:rPr lang="en-US" sz="2000" b="1" dirty="0">
                <a:cs typeface="Arial" panose="020B0604020202020204" pitchFamily="34" charset="0"/>
              </a:rPr>
              <a:t>by </a:t>
            </a:r>
            <a:r>
              <a:rPr lang="en-US" sz="2000" b="1" dirty="0" smtClean="0">
                <a:cs typeface="Arial" pitchFamily="34" charset="0"/>
              </a:rPr>
              <a:t>State, 2011–2012</a:t>
            </a:r>
            <a:br>
              <a:rPr lang="en-US" sz="2000" b="1" dirty="0" smtClean="0">
                <a:cs typeface="Arial" pitchFamily="34" charset="0"/>
              </a:rPr>
            </a:br>
            <a:r>
              <a:rPr lang="en-US" sz="400" b="1" dirty="0" smtClean="0">
                <a:cs typeface="Arial" pitchFamily="34" charset="0"/>
              </a:rPr>
              <a:t/>
            </a:r>
            <a:br>
              <a:rPr lang="en-US" sz="400" b="1" dirty="0" smtClean="0">
                <a:cs typeface="Arial" pitchFamily="34" charset="0"/>
              </a:rPr>
            </a:br>
            <a:r>
              <a:rPr lang="en-US" sz="1800" b="1" dirty="0" smtClean="0">
                <a:cs typeface="Arial" pitchFamily="34" charset="0"/>
              </a:rPr>
              <a:t>Ranges from 14 percent to 38 percent of population</a:t>
            </a:r>
            <a:endParaRPr lang="en-US" sz="1800" b="1" dirty="0"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185308"/>
              </p:ext>
            </p:extLst>
          </p:nvPr>
        </p:nvGraphicFramePr>
        <p:xfrm>
          <a:off x="76200" y="762000"/>
          <a:ext cx="8991600" cy="577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2667000"/>
            <a:ext cx="492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National average (2012): 29%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6169333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cs typeface="Arial" panose="020B0604020202020204" pitchFamily="34" charset="0"/>
              </a:rPr>
              <a:t>*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 Underinsured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defined as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insured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household that spent 10% or more of income on medical care (excluding premiums) or 5% or more if income under 200% poverty.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smtClean="0">
                <a:cs typeface="Arial" panose="020B0604020202020204" pitchFamily="34" charset="0"/>
              </a:rPr>
              <a:t/>
            </a:r>
            <a:br>
              <a:rPr lang="en-US" sz="1200" dirty="0" smtClean="0"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Data source: March 2012–2013 </a:t>
            </a:r>
            <a:r>
              <a:rPr lang="en-US" sz="1200" dirty="0">
                <a:solidFill>
                  <a:prstClr val="black"/>
                </a:solidFill>
                <a:cs typeface="Arial" pitchFamily="34" charset="0"/>
              </a:rPr>
              <a:t>Current 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Population Survey (states: two-year average).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46" y="1002268"/>
            <a:ext cx="322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Percent of under-65 population </a:t>
            </a:r>
            <a:endParaRPr lang="en-US" b="1" dirty="0"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867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13004</TotalTime>
  <Words>52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Underinsured or Uninsured by State, 2011–2012  Ranges from 14 percent to 38 percent of population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664</cp:revision>
  <cp:lastPrinted>2014-03-18T16:23:46Z</cp:lastPrinted>
  <dcterms:created xsi:type="dcterms:W3CDTF">2013-04-30T16:52:06Z</dcterms:created>
  <dcterms:modified xsi:type="dcterms:W3CDTF">2014-03-25T15:40:19Z</dcterms:modified>
</cp:coreProperties>
</file>