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notesMasterIdLst>
    <p:notesMasterId r:id="rId3"/>
  </p:notesMasterIdLst>
  <p:handoutMasterIdLst>
    <p:handoutMasterId r:id="rId4"/>
  </p:handoutMasterIdLst>
  <p:sldIdLst>
    <p:sldId id="347" r:id="rId2"/>
  </p:sldIdLst>
  <p:sldSz cx="9144000" cy="6858000" type="screen4x3"/>
  <p:notesSz cx="6858000" cy="9418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4B7D"/>
    <a:srgbClr val="366BAD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0" autoAdjust="0"/>
    <p:restoredTop sz="98372" autoAdjust="0"/>
  </p:normalViewPr>
  <p:slideViewPr>
    <p:cSldViewPr snapToGrid="0">
      <p:cViewPr varScale="1">
        <p:scale>
          <a:sx n="92" d="100"/>
          <a:sy n="92" d="100"/>
        </p:scale>
        <p:origin x="-102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6" y="0"/>
            <a:ext cx="2971800" cy="47093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57034A0-A556-47A4-B76C-E3D32AE63D5E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46074"/>
            <a:ext cx="2971800" cy="470932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6" y="8946074"/>
            <a:ext cx="2971800" cy="470932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419380D-5A72-4B0E-BB30-3FD63BFE0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67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6" y="0"/>
            <a:ext cx="2971800" cy="47093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EE91B50-599A-4461-BD10-99B7EA89A27B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4738" y="706438"/>
            <a:ext cx="4708525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56"/>
            <a:ext cx="5486400" cy="4238387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6074"/>
            <a:ext cx="2971800" cy="470932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6" y="8946074"/>
            <a:ext cx="2971800" cy="470932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490D758-13AE-42C0-A8A7-ACFEB0B2A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98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030C5-6457-4E4C-A94A-68E18ABC27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D191-7308-48E2-BBAA-A9CE4F3270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436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030C5-6457-4E4C-A94A-68E18ABC27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D191-7308-48E2-BBAA-A9CE4F3270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45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030C5-6457-4E4C-A94A-68E18ABC27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D191-7308-48E2-BBAA-A9CE4F3270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939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030C5-6457-4E4C-A94A-68E18ABC27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D191-7308-48E2-BBAA-A9CE4F3270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527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030C5-6457-4E4C-A94A-68E18ABC27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D191-7308-48E2-BBAA-A9CE4F3270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465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030C5-6457-4E4C-A94A-68E18ABC27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D191-7308-48E2-BBAA-A9CE4F3270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100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030C5-6457-4E4C-A94A-68E18ABC27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D191-7308-48E2-BBAA-A9CE4F3270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204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030C5-6457-4E4C-A94A-68E18ABC27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D191-7308-48E2-BBAA-A9CE4F3270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372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030C5-6457-4E4C-A94A-68E18ABC27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D191-7308-48E2-BBAA-A9CE4F3270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344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030C5-6457-4E4C-A94A-68E18ABC27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D191-7308-48E2-BBAA-A9CE4F3270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497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030C5-6457-4E4C-A94A-68E18ABC27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9D191-7308-48E2-BBAA-A9CE4F3270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72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030C5-6457-4E4C-A94A-68E18ABC27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9D191-7308-48E2-BBAA-A9CE4F3270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910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file:///C:\Users\jlippa\Documents\SugarSync%20Shared%20Folders\David%20Radley\CMWF\PROJECTS\State%20Access%20and%20Affordability%20Report\Maps\map_baseline.em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447800" y="5607611"/>
            <a:ext cx="6677368" cy="335989"/>
            <a:chOff x="510102" y="4962157"/>
            <a:chExt cx="6460056" cy="315936"/>
          </a:xfrm>
        </p:grpSpPr>
        <p:sp>
          <p:nvSpPr>
            <p:cNvPr id="10" name="TextBox 9"/>
            <p:cNvSpPr txBox="1"/>
            <p:nvPr/>
          </p:nvSpPr>
          <p:spPr>
            <a:xfrm>
              <a:off x="692982" y="4962157"/>
              <a:ext cx="6277176" cy="315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900"/>
                </a:lnSpc>
              </a:pPr>
              <a:r>
                <a:rPr lang="en-US" sz="1600" b="1" dirty="0" smtClean="0">
                  <a:solidFill>
                    <a:prstClr val="black"/>
                  </a:solidFill>
                </a:rPr>
                <a:t>Less </a:t>
              </a:r>
              <a:r>
                <a:rPr lang="en-US" b="1" dirty="0" smtClean="0">
                  <a:solidFill>
                    <a:prstClr val="black"/>
                  </a:solidFill>
                </a:rPr>
                <a:t>than</a:t>
              </a:r>
              <a:r>
                <a:rPr lang="en-US" sz="1600" b="1" dirty="0" smtClean="0">
                  <a:solidFill>
                    <a:prstClr val="black"/>
                  </a:solidFill>
                </a:rPr>
                <a:t> 17%            17%–19%                 20%–22%                    23%–28%</a:t>
              </a:r>
              <a:endParaRPr lang="en-US" sz="1600" b="1" dirty="0">
                <a:solidFill>
                  <a:prstClr val="black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2243945" y="5020145"/>
              <a:ext cx="182880" cy="182880"/>
            </a:xfrm>
            <a:prstGeom prst="ellipse">
              <a:avLst/>
            </a:prstGeom>
            <a:solidFill>
              <a:srgbClr val="90B3D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510102" y="5020145"/>
              <a:ext cx="182880" cy="18288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3792067" y="5020145"/>
              <a:ext cx="182880" cy="182880"/>
            </a:xfrm>
            <a:prstGeom prst="ellipse">
              <a:avLst/>
            </a:prstGeom>
            <a:solidFill>
              <a:srgbClr val="4480BB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5487629" y="5020145"/>
              <a:ext cx="182880" cy="182880"/>
            </a:xfrm>
            <a:prstGeom prst="ellipse">
              <a:avLst/>
            </a:prstGeom>
            <a:solidFill>
              <a:srgbClr val="00206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748265"/>
            <a:ext cx="4604591" cy="350215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950440" y="1384714"/>
            <a:ext cx="945160" cy="335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b="1" dirty="0" smtClean="0">
                <a:solidFill>
                  <a:prstClr val="black"/>
                </a:solidFill>
              </a:rPr>
              <a:t>2003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00800" y="1384714"/>
            <a:ext cx="945160" cy="335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b="1" dirty="0" smtClean="0">
                <a:solidFill>
                  <a:prstClr val="black"/>
                </a:solidFill>
              </a:rPr>
              <a:t>2012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91440"/>
            <a:ext cx="9144000" cy="707886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pPr algn="ctr"/>
            <a:r>
              <a:rPr lang="en-US" sz="2000" b="1" dirty="0" smtClean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Total Premiums for Employer-Sponsored Insurance Rise Sharply as </a:t>
            </a:r>
            <a:br>
              <a:rPr lang="en-US" sz="2000" b="1" dirty="0" smtClean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</a:br>
            <a:r>
              <a:rPr lang="en-US" sz="2000" b="1" dirty="0" smtClean="0">
                <a:solidFill>
                  <a:prstClr val="black"/>
                </a:solidFill>
                <a:latin typeface="+mj-lt"/>
                <a:cs typeface="Arial" panose="020B0604020202020204" pitchFamily="34" charset="0"/>
              </a:rPr>
              <a:t>Share of Median Income for Under-65 Population, 2003 and 2012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9248" y="6172200"/>
            <a:ext cx="8912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  <a:cs typeface="Arial" panose="020B0604020202020204" pitchFamily="34" charset="0"/>
              </a:rPr>
              <a:t>Note: Premiums include employer and employee shares.</a:t>
            </a:r>
          </a:p>
          <a:p>
            <a:r>
              <a:rPr lang="en-US" sz="1200" dirty="0" smtClean="0">
                <a:solidFill>
                  <a:prstClr val="black"/>
                </a:solidFill>
                <a:cs typeface="Arial" panose="020B0604020202020204" pitchFamily="34" charset="0"/>
              </a:rPr>
              <a:t>Data sources: 2003, 2012 Medical Expenditure Panel Survey–Insurance Component; March 2004 and March 2013 Current </a:t>
            </a:r>
            <a:endParaRPr lang="en-US" sz="12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r>
              <a:rPr lang="en-US" sz="1200" dirty="0" smtClean="0">
                <a:solidFill>
                  <a:prstClr val="black"/>
                </a:solidFill>
                <a:cs typeface="Arial" panose="020B0604020202020204" pitchFamily="34" charset="0"/>
              </a:rPr>
              <a:t>Population </a:t>
            </a:r>
            <a:r>
              <a:rPr lang="en-US" sz="1200" dirty="0" smtClean="0">
                <a:solidFill>
                  <a:prstClr val="black"/>
                </a:solidFill>
                <a:cs typeface="Arial" panose="020B0604020202020204" pitchFamily="34" charset="0"/>
              </a:rPr>
              <a:t>Surveys for median income.</a:t>
            </a:r>
            <a:endParaRPr lang="en-US" sz="12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81" y="1748950"/>
            <a:ext cx="4473651" cy="350078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58674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90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13035</TotalTime>
  <Words>59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2_Office Theme</vt:lpstr>
      <vt:lpstr>PowerPoint Presentation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Hayes</dc:creator>
  <cp:lastModifiedBy>Samantha Mackie</cp:lastModifiedBy>
  <cp:revision>669</cp:revision>
  <cp:lastPrinted>2014-03-18T16:23:46Z</cp:lastPrinted>
  <dcterms:created xsi:type="dcterms:W3CDTF">2013-04-30T16:52:06Z</dcterms:created>
  <dcterms:modified xsi:type="dcterms:W3CDTF">2014-03-31T17:50:44Z</dcterms:modified>
</cp:coreProperties>
</file>