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5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74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2" autoAdjust="0"/>
    <p:restoredTop sz="98855" autoAdjust="0"/>
  </p:normalViewPr>
  <p:slideViewPr>
    <p:cSldViewPr>
      <p:cViewPr>
        <p:scale>
          <a:sx n="120" d="100"/>
          <a:sy n="120" d="100"/>
        </p:scale>
        <p:origin x="-167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351307649043897E-2"/>
          <c:y val="3.69802960576898E-2"/>
          <c:w val="0.85431535901762301"/>
          <c:h val="0.8776650268481579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Baseline</c:v>
                </c:pt>
              </c:strCache>
            </c:strRef>
          </c:tx>
          <c:spPr>
            <a:ln w="50800">
              <a:solidFill>
                <a:schemeClr val="accent2">
                  <a:lumMod val="50000"/>
                </a:schemeClr>
              </a:solidFill>
            </a:ln>
          </c:spPr>
          <c:marker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3.8690476190476199E-2"/>
                  <c:y val="-3.8309411028191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8690476190476199E-2"/>
                  <c:y val="-3.8309411028191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2261904761905E-2"/>
                  <c:y val="-3.8309643065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layout>
                <c:manualLayout>
                  <c:x val="-3.125E-2"/>
                  <c:y val="4.12562887995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0178571428571397E-2"/>
                  <c:y val="-4.12562887995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2011</c:v>
                </c:pt>
                <c:pt idx="4">
                  <c:v>2016</c:v>
                </c:pt>
                <c:pt idx="5">
                  <c:v>2022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36.299999999999997</c:v>
                </c:pt>
                <c:pt idx="1">
                  <c:v>42.6</c:v>
                </c:pt>
                <c:pt idx="2">
                  <c:v>49.2</c:v>
                </c:pt>
                <c:pt idx="3">
                  <c:v>47.9</c:v>
                </c:pt>
                <c:pt idx="4">
                  <c:v>56.01</c:v>
                </c:pt>
                <c:pt idx="5">
                  <c:v>60.02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Affordable Care Act</c:v>
                </c:pt>
              </c:strCache>
            </c:strRef>
          </c:tx>
          <c:spPr>
            <a:ln w="50800"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ymbol val="square"/>
            <c:size val="9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c:spPr>
          </c:marker>
          <c:dLbls>
            <c:dLbl>
              <c:idx val="3"/>
              <c:delete val="1"/>
            </c:dLbl>
            <c:dLbl>
              <c:idx val="4"/>
              <c:layout>
                <c:manualLayout>
                  <c:x val="-2.82738095238095E-2"/>
                  <c:y val="-4.71500443423890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8690476190476199E-2"/>
                  <c:y val="-5.59906776565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2011</c:v>
                </c:pt>
                <c:pt idx="4">
                  <c:v>2016</c:v>
                </c:pt>
                <c:pt idx="5">
                  <c:v>2022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3">
                  <c:v>47.9</c:v>
                </c:pt>
                <c:pt idx="4">
                  <c:v>25.3</c:v>
                </c:pt>
                <c:pt idx="5">
                  <c:v>27.12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Romney</c:v>
                </c:pt>
              </c:strCache>
            </c:strRef>
          </c:tx>
          <c:spPr>
            <a:ln w="50800">
              <a:solidFill>
                <a:schemeClr val="accent2">
                  <a:lumMod val="20000"/>
                  <a:lumOff val="80000"/>
                </a:schemeClr>
              </a:solidFill>
            </a:ln>
          </c:spPr>
          <c:marker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c:spPr>
          </c:marker>
          <c:dLbls>
            <c:dLbl>
              <c:idx val="3"/>
              <c:layout>
                <c:manualLayout>
                  <c:x val="-4.0178571428571397E-2"/>
                  <c:y val="-4.4203166570989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7202380952381001E-2"/>
                  <c:y val="-4.4203166570989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0178571428571397E-2"/>
                  <c:y val="-3.5362533256791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2000</c:v>
                </c:pt>
                <c:pt idx="1">
                  <c:v>2005</c:v>
                </c:pt>
                <c:pt idx="2">
                  <c:v>2010</c:v>
                </c:pt>
                <c:pt idx="3">
                  <c:v>2011</c:v>
                </c:pt>
                <c:pt idx="4">
                  <c:v>2016</c:v>
                </c:pt>
                <c:pt idx="5">
                  <c:v>2022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3">
                  <c:v>47.9</c:v>
                </c:pt>
                <c:pt idx="4">
                  <c:v>63.9</c:v>
                </c:pt>
                <c:pt idx="5">
                  <c:v>72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706624"/>
        <c:axId val="167708160"/>
      </c:lineChart>
      <c:catAx>
        <c:axId val="167706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7708160"/>
        <c:crosses val="autoZero"/>
        <c:auto val="1"/>
        <c:lblAlgn val="ctr"/>
        <c:lblOffset val="100"/>
        <c:noMultiLvlLbl val="0"/>
      </c:catAx>
      <c:valAx>
        <c:axId val="167708160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crossAx val="167706624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+mn-lt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992" tIns="48496" rIns="96992" bIns="484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992" tIns="48496" rIns="96992" bIns="48496" rtlCol="0"/>
          <a:lstStyle>
            <a:lvl1pPr algn="r">
              <a:defRPr sz="1200"/>
            </a:lvl1pPr>
          </a:lstStyle>
          <a:p>
            <a:fld id="{117D556C-B54F-45E1-BB2E-66721C63B966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992" tIns="48496" rIns="96992" bIns="484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92" tIns="48496" rIns="96992" bIns="48496" rtlCol="0" anchor="b"/>
          <a:lstStyle>
            <a:lvl1pPr algn="r">
              <a:defRPr sz="1200"/>
            </a:lvl1pPr>
          </a:lstStyle>
          <a:p>
            <a:fld id="{CC3C4D4D-DD90-4A31-9172-EADFC7C573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51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992" tIns="48496" rIns="96992" bIns="484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992" tIns="48496" rIns="96992" bIns="48496" rtlCol="0"/>
          <a:lstStyle>
            <a:lvl1pPr algn="r">
              <a:defRPr sz="1200"/>
            </a:lvl1pPr>
          </a:lstStyle>
          <a:p>
            <a:fld id="{198B8EE6-6A8F-4728-885A-E7A147E562DC}" type="datetimeFigureOut">
              <a:rPr lang="en-US" smtClean="0"/>
              <a:t>10/9/2012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92" tIns="48496" rIns="96992" bIns="484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992" tIns="48496" rIns="96992" bIns="4849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992" tIns="48496" rIns="96992" bIns="484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92" tIns="48496" rIns="96992" bIns="48496" rtlCol="0" anchor="b"/>
          <a:lstStyle>
            <a:lvl1pPr algn="r">
              <a:defRPr sz="1200"/>
            </a:lvl1pPr>
          </a:lstStyle>
          <a:p>
            <a:fld id="{4E2A2E41-9049-486C-ACF1-7000FFCEB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39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F59F1C-CC5B-428F-8B7C-8B2A67721CF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5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48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78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48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306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723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173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43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79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567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806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074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61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90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8029575" y="5867400"/>
            <a:ext cx="1143000" cy="914400"/>
            <a:chOff x="5058" y="3695"/>
            <a:chExt cx="720" cy="576"/>
          </a:xfrm>
        </p:grpSpPr>
        <p:sp>
          <p:nvSpPr>
            <p:cNvPr id="1032" name="Oval 8"/>
            <p:cNvSpPr>
              <a:spLocks noChangeArrowheads="1"/>
            </p:cNvSpPr>
            <p:nvPr userDrawn="1"/>
          </p:nvSpPr>
          <p:spPr bwMode="auto">
            <a:xfrm>
              <a:off x="5128" y="3695"/>
              <a:ext cx="576" cy="57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1033" name="Text Box 9"/>
            <p:cNvSpPr txBox="1">
              <a:spLocks noChangeArrowheads="1"/>
            </p:cNvSpPr>
            <p:nvPr userDrawn="1"/>
          </p:nvSpPr>
          <p:spPr bwMode="auto">
            <a:xfrm>
              <a:off x="5058" y="3855"/>
              <a:ext cx="720" cy="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700" b="1">
                  <a:solidFill>
                    <a:srgbClr val="000000"/>
                  </a:solidFill>
                </a:rPr>
                <a:t>THE COMMONWEALTH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700" b="1">
                  <a:solidFill>
                    <a:srgbClr val="000000"/>
                  </a:solidFill>
                </a:rPr>
                <a:t> FUND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6291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46382" y="848406"/>
            <a:ext cx="33289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/>
              <a:t>Millions of uninsured, ages 0–64</a:t>
            </a:r>
            <a:endParaRPr lang="en-US" sz="1600" b="1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6937" y="5427784"/>
            <a:ext cx="803026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Notes: </a:t>
            </a:r>
            <a:r>
              <a:rPr lang="en-US" sz="1200" dirty="0"/>
              <a:t>Baseline scenario is if the Affordable Care Act had not been enacted in 2010</a:t>
            </a:r>
            <a:r>
              <a:rPr lang="en-US" sz="1200" dirty="0" smtClean="0"/>
              <a:t>; Affordable Care Act is full implementation of the law; Romney plan includes </a:t>
            </a:r>
            <a:r>
              <a:rPr lang="en-US" sz="1200" dirty="0"/>
              <a:t>full repeal of the Affordable Care Act and replacement with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state block grants </a:t>
            </a:r>
            <a:r>
              <a:rPr lang="en-US" sz="1200" dirty="0"/>
              <a:t>for the Medicaid program and equalization of the tax treatment of individually purchased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health </a:t>
            </a:r>
            <a:r>
              <a:rPr lang="en-US" sz="1200" dirty="0"/>
              <a:t>plans </a:t>
            </a:r>
            <a:r>
              <a:rPr lang="en-US" sz="1200" dirty="0" smtClean="0"/>
              <a:t>and employer plans.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1200" dirty="0" smtClean="0"/>
              <a:t>Sources: </a:t>
            </a:r>
            <a:r>
              <a:rPr lang="en-US" sz="1200" i="1" dirty="0" smtClean="0"/>
              <a:t>Income, Poverty, and Health Insurance Coverage in the United States: 2011,</a:t>
            </a:r>
            <a:r>
              <a:rPr lang="en-US" sz="1200" dirty="0" smtClean="0"/>
              <a:t> U.S. Census Bureau, </a:t>
            </a:r>
            <a:br>
              <a:rPr lang="en-US" sz="1200" dirty="0" smtClean="0"/>
            </a:br>
            <a:r>
              <a:rPr lang="en-US" sz="1200" dirty="0" smtClean="0"/>
              <a:t>Sept. 2012;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estimates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by Jonathan Gruber and Sean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Sall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of MIT using the Gruber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Microsimulation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Model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for </a:t>
            </a:r>
            <a:br>
              <a:rPr lang="en-US" sz="1200" dirty="0" smtClean="0">
                <a:latin typeface="Arial" pitchFamily="34" charset="0"/>
                <a:cs typeface="Arial" pitchFamily="34" charset="0"/>
              </a:rPr>
            </a:br>
            <a:r>
              <a:rPr lang="en-US" sz="1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Commonwealth Fund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90489"/>
            <a:ext cx="9140825" cy="731520"/>
          </a:xfrm>
          <a:noFill/>
        </p:spPr>
        <p:txBody>
          <a:bodyPr anchorCtr="1"/>
          <a:lstStyle/>
          <a:p>
            <a:pPr eaLnBrk="1" hangingPunct="1"/>
            <a:r>
              <a:rPr lang="en-US" altLang="zh-CN" dirty="0" smtClean="0">
                <a:ea typeface="SimSun" pitchFamily="2" charset="-122"/>
              </a:rPr>
              <a:t>Numbers </a:t>
            </a:r>
            <a:r>
              <a:rPr lang="en-US" altLang="zh-CN" dirty="0" smtClean="0">
                <a:ea typeface="SimSun" pitchFamily="2" charset="-122"/>
              </a:rPr>
              <a:t>of Uninsured Under </a:t>
            </a:r>
            <a:br>
              <a:rPr lang="en-US" altLang="zh-CN" dirty="0" smtClean="0">
                <a:ea typeface="SimSun" pitchFamily="2" charset="-122"/>
              </a:rPr>
            </a:br>
            <a:r>
              <a:rPr lang="en-US" altLang="zh-CN" dirty="0" smtClean="0">
                <a:ea typeface="SimSun" pitchFamily="2" charset="-122"/>
              </a:rPr>
              <a:t>the Affordable Care Act and Governor Romney’s Plan</a:t>
            </a:r>
            <a:endParaRPr lang="en-US" dirty="0" smtClean="0">
              <a:ea typeface="SimSun" pitchFamily="2" charset="-122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005613637"/>
              </p:ext>
            </p:extLst>
          </p:nvPr>
        </p:nvGraphicFramePr>
        <p:xfrm>
          <a:off x="254453" y="1295400"/>
          <a:ext cx="8534400" cy="4072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901344" y="2145279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Romney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901344" y="2549686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Baseline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901344" y="3666392"/>
            <a:ext cx="1090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Affordable Care Act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81397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6600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6436</TotalTime>
  <Words>66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Numbers of Uninsured Under  the Affordable Care Act and Governor Romney’s Plan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TG</dc:creator>
  <cp:lastModifiedBy>Joshua Tallman</cp:lastModifiedBy>
  <cp:revision>649</cp:revision>
  <cp:lastPrinted>2012-09-20T14:14:27Z</cp:lastPrinted>
  <dcterms:created xsi:type="dcterms:W3CDTF">2012-07-16T18:03:11Z</dcterms:created>
  <dcterms:modified xsi:type="dcterms:W3CDTF">2012-10-09T17:09:03Z</dcterms:modified>
</cp:coreProperties>
</file>