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414" autoAdjust="0"/>
  </p:normalViewPr>
  <p:slideViewPr>
    <p:cSldViewPr snapToGrid="0" snapToObjects="1">
      <p:cViewPr>
        <p:scale>
          <a:sx n="125" d="100"/>
          <a:sy n="125" d="100"/>
        </p:scale>
        <p:origin x="-127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7.3732161417977199E-2"/>
          <c:y val="0.20641994419210899"/>
          <c:w val="0.91616028465782495"/>
          <c:h val="0.634178055685682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U.S.-born</c:v>
                </c:pt>
              </c:strCache>
            </c:strRef>
          </c:tx>
          <c:spPr>
            <a:solidFill>
              <a:schemeClr val="tx2">
                <a:lumMod val="5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Labor market (men only)</c:v>
                </c:pt>
                <c:pt idx="1">
                  <c:v>&lt; 100% of federal poverty level</c:v>
                </c:pt>
                <c:pt idx="2">
                  <c:v>Uninsured</c:v>
                </c:pt>
              </c:strCache>
            </c:strRef>
          </c:cat>
          <c:val>
            <c:numRef>
              <c:f>Sheet1!$B$2:$B$4</c:f>
              <c:numCache>
                <c:formatCode>0.0</c:formatCode>
                <c:ptCount val="3"/>
                <c:pt idx="0">
                  <c:v>84.7</c:v>
                </c:pt>
                <c:pt idx="1">
                  <c:v>11.2</c:v>
                </c:pt>
                <c:pt idx="2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Naturalized _x000d_citizen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Labor market (men only)</c:v>
                </c:pt>
                <c:pt idx="1">
                  <c:v>&lt; 100% of federal poverty level</c:v>
                </c:pt>
                <c:pt idx="2">
                  <c:v>Uninsured</c:v>
                </c:pt>
              </c:strCache>
            </c:strRef>
          </c:cat>
          <c:val>
            <c:numRef>
              <c:f>Sheet1!$C$2:$C$4</c:f>
              <c:numCache>
                <c:formatCode>0.0</c:formatCode>
                <c:ptCount val="3"/>
                <c:pt idx="0">
                  <c:v>89.5</c:v>
                </c:pt>
                <c:pt idx="1">
                  <c:v>11.5</c:v>
                </c:pt>
                <c:pt idx="2">
                  <c:v>17.8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Lawful permanent _x000d_resident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invertIfNegative val="0"/>
          <c:cat>
            <c:strRef>
              <c:f>Sheet1!$A$2:$A$4</c:f>
              <c:strCache>
                <c:ptCount val="3"/>
                <c:pt idx="0">
                  <c:v>Labor market (men only)</c:v>
                </c:pt>
                <c:pt idx="1">
                  <c:v>&lt; 100% of federal poverty level</c:v>
                </c:pt>
                <c:pt idx="2">
                  <c:v>Uninsured</c:v>
                </c:pt>
              </c:strCache>
            </c:strRef>
          </c:cat>
          <c:val>
            <c:numRef>
              <c:f>Sheet1!$D$2:$D$4</c:f>
              <c:numCache>
                <c:formatCode>0.0</c:formatCode>
                <c:ptCount val="3"/>
                <c:pt idx="0">
                  <c:v>91</c:v>
                </c:pt>
                <c:pt idx="1">
                  <c:v>31.6</c:v>
                </c:pt>
                <c:pt idx="2">
                  <c:v>33.6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Undocumented _x000d_immigrant</c:v>
                </c:pt>
              </c:strCache>
            </c:strRef>
          </c:tx>
          <c:spPr>
            <a:solidFill>
              <a:schemeClr val="bg1"/>
            </a:solidFill>
            <a:ln w="3175">
              <a:solidFill>
                <a:schemeClr val="tx1"/>
              </a:solidFill>
            </a:ln>
          </c:spPr>
          <c:invertIfNegative val="0"/>
          <c:cat>
            <c:strRef>
              <c:f>Sheet1!$A$2:$A$4</c:f>
              <c:strCache>
                <c:ptCount val="3"/>
                <c:pt idx="0">
                  <c:v>Labor market (men only)</c:v>
                </c:pt>
                <c:pt idx="1">
                  <c:v>&lt; 100% of federal poverty level</c:v>
                </c:pt>
                <c:pt idx="2">
                  <c:v>Uninsured</c:v>
                </c:pt>
              </c:strCache>
            </c:strRef>
          </c:cat>
          <c:val>
            <c:numRef>
              <c:f>Sheet1!$E$2:$E$4</c:f>
              <c:numCache>
                <c:formatCode>0.0</c:formatCode>
                <c:ptCount val="3"/>
                <c:pt idx="0">
                  <c:v>95</c:v>
                </c:pt>
                <c:pt idx="1">
                  <c:v>56.6</c:v>
                </c:pt>
                <c:pt idx="2">
                  <c:v>51.3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763584"/>
        <c:axId val="21765120"/>
      </c:barChart>
      <c:catAx>
        <c:axId val="2176358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 i="0"/>
            </a:pPr>
            <a:endParaRPr lang="en-US"/>
          </a:p>
        </c:txPr>
        <c:crossAx val="21765120"/>
        <c:crosses val="autoZero"/>
        <c:auto val="1"/>
        <c:lblAlgn val="ctr"/>
        <c:lblOffset val="100"/>
        <c:noMultiLvlLbl val="0"/>
      </c:catAx>
      <c:valAx>
        <c:axId val="21765120"/>
        <c:scaling>
          <c:orientation val="minMax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b="1"/>
            </a:pPr>
            <a:endParaRPr lang="en-US"/>
          </a:p>
        </c:txPr>
        <c:crossAx val="21763584"/>
        <c:crosses val="autoZero"/>
        <c:crossBetween val="between"/>
        <c:majorUnit val="20"/>
      </c:valAx>
    </c:plotArea>
    <c:legend>
      <c:legendPos val="r"/>
      <c:layout>
        <c:manualLayout>
          <c:xMode val="edge"/>
          <c:yMode val="edge"/>
          <c:x val="1.5007841597237699E-5"/>
          <c:y val="0"/>
          <c:w val="0.98843350195931901"/>
          <c:h val="0.116354156058415"/>
        </c:manualLayout>
      </c:layout>
      <c:overlay val="0"/>
      <c:txPr>
        <a:bodyPr/>
        <a:lstStyle/>
        <a:p>
          <a:pPr>
            <a:defRPr b="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206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734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4023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51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193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4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838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000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59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3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239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4FD4F-CDB6-C94B-9395-D3C9B6BB9F59}" type="datetimeFigureOut">
              <a:rPr lang="en-US" smtClean="0"/>
              <a:t>9/16/2013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A2916-1C42-FD4E-A1E8-9DC2CB289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26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1440"/>
            <a:ext cx="9144000" cy="1234440"/>
          </a:xfrm>
        </p:spPr>
        <p:txBody>
          <a:bodyPr anchor="t" anchorCtr="1">
            <a:noAutofit/>
          </a:bodyPr>
          <a:lstStyle/>
          <a:p>
            <a:r>
              <a:rPr lang="en-US" sz="2400" b="1" dirty="0" smtClean="0"/>
              <a:t>Labor </a:t>
            </a:r>
            <a:r>
              <a:rPr lang="en-US" sz="2400" b="1" dirty="0" smtClean="0"/>
              <a:t>Force Participation Rates, Poverty Rates, </a:t>
            </a:r>
            <a:br>
              <a:rPr lang="en-US" sz="2400" b="1" dirty="0" smtClean="0"/>
            </a:br>
            <a:r>
              <a:rPr lang="en-US" sz="2400" b="1" dirty="0" smtClean="0"/>
              <a:t>and </a:t>
            </a:r>
            <a:r>
              <a:rPr lang="en-US" sz="2400" b="1" dirty="0" err="1" smtClean="0"/>
              <a:t>Uninsurance</a:t>
            </a:r>
            <a:r>
              <a:rPr lang="en-US" sz="2400" b="1" dirty="0" smtClean="0"/>
              <a:t> Rates, California Residents Ages 18 to 64, </a:t>
            </a:r>
            <a:br>
              <a:rPr lang="en-US" sz="2400" b="1" dirty="0" smtClean="0"/>
            </a:br>
            <a:r>
              <a:rPr lang="en-US" sz="2400" b="1" dirty="0" smtClean="0"/>
              <a:t>by Citizenship and Immigration Status (unadjusted), 2009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2902" y="6512633"/>
            <a:ext cx="37523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Source: California Health Interview Survey, 2009.</a:t>
            </a:r>
            <a:endParaRPr lang="en-US" sz="1400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47831259"/>
              </p:ext>
            </p:extLst>
          </p:nvPr>
        </p:nvGraphicFramePr>
        <p:xfrm>
          <a:off x="164592" y="1508553"/>
          <a:ext cx="8795402" cy="4909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63036" y="1954291"/>
            <a:ext cx="922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Percent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597509" y="2686083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95.0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106334" y="2812740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91.0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608636" y="2855645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89.5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1117461" y="3008045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84.7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281281" y="3885252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56.6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790106" y="4655484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31.6</a:t>
            </a:r>
            <a:endParaRPr 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292408" y="5247573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11.5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3801233" y="5245515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11.2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65040" y="4046246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51.3</a:t>
            </a:r>
            <a:endParaRPr lang="en-US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7473865" y="4593372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33.6</a:t>
            </a:r>
            <a:endParaRPr lang="en-US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6984748" y="5082489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17.8</a:t>
            </a:r>
            <a:endParaRPr lang="en-US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93573" y="5123336"/>
            <a:ext cx="597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</a:rPr>
              <a:t>16.7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22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30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Labor Force Participation Rates, Poverty Rates,  and Uninsurance Rates, California Residents Ages 18 to 64,  by Citizenship and Immigration Status (unadjusted), 2009</vt:lpstr>
    </vt:vector>
  </TitlesOfParts>
  <Company>The Commonwealth Fund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Exhibit 1. Labor Force Participation Rates, Poverty Rates,  and Uninsurance Rates, California Residents Ages 18 to 64,  by Citizenship and Immigration Status (unadjusted), 2009</dc:title>
  <dc:creator>Paul Frame</dc:creator>
  <cp:lastModifiedBy>Samantha Mackie</cp:lastModifiedBy>
  <cp:revision>42</cp:revision>
  <dcterms:created xsi:type="dcterms:W3CDTF">2013-08-14T14:36:21Z</dcterms:created>
  <dcterms:modified xsi:type="dcterms:W3CDTF">2013-09-16T19:22:28Z</dcterms:modified>
</cp:coreProperties>
</file>