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14" r:id="rId5"/>
  </p:sldIdLst>
  <p:sldSz cx="9144000" cy="6858000" type="screen4x3"/>
  <p:notesSz cx="6858000" cy="9418638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" userDrawn="1">
          <p15:clr>
            <a:srgbClr val="A4A3A4"/>
          </p15:clr>
        </p15:guide>
        <p15:guide id="2" pos="24" userDrawn="1">
          <p15:clr>
            <a:srgbClr val="A4A3A4"/>
          </p15:clr>
        </p15:guide>
        <p15:guide id="3" orient="horz" pos="4296" userDrawn="1">
          <p15:clr>
            <a:srgbClr val="A4A3A4"/>
          </p15:clr>
        </p15:guide>
        <p15:guide id="4" pos="2184" userDrawn="1">
          <p15:clr>
            <a:srgbClr val="A4A3A4"/>
          </p15:clr>
        </p15:guide>
        <p15:guide id="5" pos="5712" userDrawn="1">
          <p15:clr>
            <a:srgbClr val="A4A3A4"/>
          </p15:clr>
        </p15:guide>
        <p15:guide id="8" orient="horz" pos="3648" userDrawn="1">
          <p15:clr>
            <a:srgbClr val="A4A3A4"/>
          </p15:clr>
        </p15:guide>
        <p15:guide id="9" pos="12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ob Lippa" initials="JL" lastIdx="6" clrIdx="0"/>
  <p:cmAuthor id="1" name="Munira Gunja" initials="MG" lastIdx="1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83B"/>
    <a:srgbClr val="2B5AAF"/>
    <a:srgbClr val="2BA954"/>
    <a:srgbClr val="58BDCD"/>
    <a:srgbClr val="145028"/>
    <a:srgbClr val="BCEECD"/>
    <a:srgbClr val="2C8594"/>
    <a:srgbClr val="B5E2E9"/>
    <a:srgbClr val="FAB584"/>
    <a:srgbClr val="A93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5" autoAdjust="0"/>
    <p:restoredTop sz="96801" autoAdjust="0"/>
  </p:normalViewPr>
  <p:slideViewPr>
    <p:cSldViewPr>
      <p:cViewPr varScale="1">
        <p:scale>
          <a:sx n="99" d="100"/>
          <a:sy n="99" d="100"/>
        </p:scale>
        <p:origin x="1398" y="78"/>
      </p:cViewPr>
      <p:guideLst>
        <p:guide orient="horz" pos="72"/>
        <p:guide pos="24"/>
        <p:guide orient="horz" pos="4296"/>
        <p:guide pos="2184"/>
        <p:guide pos="5712"/>
        <p:guide orient="horz" pos="3648"/>
        <p:guide pos="1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3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3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E97EBFC1-A196-47CA-B479-A0523E2F5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04850"/>
            <a:ext cx="4708525" cy="3532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9" y="4474166"/>
            <a:ext cx="5485804" cy="423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62910139-E757-45ED-869E-E2D623A59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2385"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528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-1" y="304800"/>
            <a:ext cx="9132017" cy="9113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0" y="5524500"/>
            <a:ext cx="9144000" cy="604264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9144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3716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8288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-1" y="6318984"/>
            <a:ext cx="6172201" cy="430887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/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Source: S. R. Collins, M. Z. </a:t>
            </a:r>
            <a:r>
              <a:rPr lang="en-US" sz="11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Gunja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, M. M. Doty, and S. </a:t>
            </a:r>
            <a:r>
              <a:rPr lang="en-US" sz="11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Beutel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100" i="1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How the Affordable Care Act Has Improved Americans’ Ability to Buy Health Insurance on Their Own,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The Commonwealth Fund, February 2017.</a:t>
            </a:r>
            <a:endParaRPr lang="en-US" sz="1100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Fewer Adults Reported Medical </a:t>
            </a:r>
            <a:r>
              <a:rPr lang="en-US" dirty="0"/>
              <a:t>Bill </a:t>
            </a:r>
            <a:r>
              <a:rPr lang="en-US" dirty="0" smtClean="0"/>
              <a:t>Problems in 2016 Than in 2012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Data: </a:t>
            </a:r>
            <a:r>
              <a:rPr lang="en-US" dirty="0"/>
              <a:t>The Commonwealth Fund Biennial Health Insurance Surveys </a:t>
            </a:r>
            <a:r>
              <a:rPr lang="en-US" dirty="0" smtClean="0"/>
              <a:t>(2005</a:t>
            </a:r>
            <a:r>
              <a:rPr lang="en-US" dirty="0"/>
              <a:t>, 2010, 2012, 2014, 2016).</a:t>
            </a:r>
          </a:p>
        </p:txBody>
      </p:sp>
      <p:graphicFrame>
        <p:nvGraphicFramePr>
          <p:cNvPr id="11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63808"/>
              </p:ext>
            </p:extLst>
          </p:nvPr>
        </p:nvGraphicFramePr>
        <p:xfrm>
          <a:off x="124361" y="1371600"/>
          <a:ext cx="8883291" cy="3124200"/>
        </p:xfrm>
        <a:graphic>
          <a:graphicData uri="http://schemas.openxmlformats.org/drawingml/2006/table">
            <a:tbl>
              <a:tblPr/>
              <a:tblGrid>
                <a:gridCol w="34164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33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33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933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9336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9336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88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2005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2016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36044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Percent of adults ages 19–64 who reported any of following bill or medical debt problems in the past year:</a:t>
                      </a:r>
                    </a:p>
                    <a:p>
                      <a:pPr marL="4540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Had problems paying or unable to pay medical bills</a:t>
                      </a:r>
                    </a:p>
                    <a:p>
                      <a:pPr marL="4540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Contacted by a collection agency for unpaid medical bills</a:t>
                      </a:r>
                    </a:p>
                    <a:p>
                      <a:pPr marL="4540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Had to change way of life to pay bills</a:t>
                      </a:r>
                    </a:p>
                    <a:p>
                      <a:pPr marL="454025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Medical bills/debt being paid off over time</a:t>
                      </a:r>
                    </a:p>
                  </a:txBody>
                  <a:tcPr marL="0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34%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58 million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73 million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 million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64 million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70 million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59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b482772eb4b795bf93491ff32f2a39e67d7b4"/>
</p:tagLst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ustom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F7D6530B83D94286B8B1C51D15616C" ma:contentTypeVersion="0" ma:contentTypeDescription="Create a new document." ma:contentTypeScope="" ma:versionID="75255c357ccf7f7874d5093d72c851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359AAA-2532-4133-B895-33F7979235C9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8215CE4-BF44-432B-8190-B58DE51A8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359C324-460F-4D7A-BB3E-DA52A6D9D8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20374</TotalTime>
  <Words>111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Default Design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-- State Trends in Premiums and Deductibles, 2003-2010</dc:title>
  <dc:creator>Schoen Fryer Collins Radley</dc:creator>
  <cp:lastModifiedBy>Aisha Gomez</cp:lastModifiedBy>
  <cp:revision>1249</cp:revision>
  <cp:lastPrinted>2016-08-15T20:42:19Z</cp:lastPrinted>
  <dcterms:created xsi:type="dcterms:W3CDTF">2007-03-19T13:30:17Z</dcterms:created>
  <dcterms:modified xsi:type="dcterms:W3CDTF">2017-02-01T14:58:54Z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0x01010016F7D6530B83D94286B8B1C51D15616C</vt:lpwstr>
  </property>
</Properties>
</file>