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217346575668559"/>
          <c:w val="0.67713398982251005"/>
          <c:h val="0.69602558156085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  <a:alpha val="99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+mj-l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 plan you could afford</c:v>
                </c:pt>
                <c:pt idx="1">
                  <c:v>A plan with the type of coverage you need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-21</c:v>
                </c:pt>
                <c:pt idx="1">
                  <c:v>-19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difficult or impossible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 plan you could afford</c:v>
                </c:pt>
                <c:pt idx="1">
                  <c:v>A plan with the type of coverage you need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-40</c:v>
                </c:pt>
                <c:pt idx="1">
                  <c:v>-38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 plan you could afford</c:v>
                </c:pt>
                <c:pt idx="1">
                  <c:v>A plan with the type of coverage you need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14</c:v>
                </c:pt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A plan you could afford</c:v>
                </c:pt>
                <c:pt idx="1">
                  <c:v>A plan with the type of coverage you need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16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100"/>
        <c:axId val="109281664"/>
        <c:axId val="109283200"/>
      </c:barChart>
      <c:catAx>
        <c:axId val="10928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50800" cmpd="sng">
            <a:solidFill>
              <a:schemeClr val="tx1"/>
            </a:solidFill>
          </a:ln>
        </c:spPr>
        <c:txPr>
          <a:bodyPr rot="0"/>
          <a:lstStyle/>
          <a:p>
            <a:pPr>
              <a:defRPr sz="1200" b="1" i="0">
                <a:solidFill>
                  <a:schemeClr val="bg1"/>
                </a:solidFill>
                <a:latin typeface="+mj-lt"/>
                <a:cs typeface="Arial"/>
              </a:defRPr>
            </a:pPr>
            <a:endParaRPr lang="en-US"/>
          </a:p>
        </c:txPr>
        <c:crossAx val="109283200"/>
        <c:crosses val="autoZero"/>
        <c:auto val="1"/>
        <c:lblAlgn val="ctr"/>
        <c:lblOffset val="100"/>
        <c:noMultiLvlLbl val="0"/>
      </c:catAx>
      <c:valAx>
        <c:axId val="109283200"/>
        <c:scaling>
          <c:orientation val="minMax"/>
          <c:max val="70"/>
          <c:min val="-80"/>
        </c:scaling>
        <c:delete val="1"/>
        <c:axPos val="b"/>
        <c:numFmt formatCode="General" sourceLinked="1"/>
        <c:majorTickMark val="none"/>
        <c:minorTickMark val="none"/>
        <c:tickLblPos val="nextTo"/>
        <c:crossAx val="109281664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938132733408302E-2"/>
          <c:y val="0.217346575668559"/>
          <c:w val="0.93946369985001899"/>
          <c:h val="0.696025581560858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  <a:alpha val="99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+mj-lt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Potential out-of-pocket costs*</c:v>
                </c:pt>
                <c:pt idx="1">
                  <c:v>Premium costs</c:v>
                </c:pt>
                <c:pt idx="2">
                  <c:v>Benefits covered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-20</c:v>
                </c:pt>
                <c:pt idx="1">
                  <c:v>-25</c:v>
                </c:pt>
                <c:pt idx="2">
                  <c:v>-25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difficult or impossible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Potential out-of-pocket costs*</c:v>
                </c:pt>
                <c:pt idx="1">
                  <c:v>Premium costs</c:v>
                </c:pt>
                <c:pt idx="2">
                  <c:v>Benefits covered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-31</c:v>
                </c:pt>
                <c:pt idx="1">
                  <c:v>-27</c:v>
                </c:pt>
                <c:pt idx="2">
                  <c:v>-33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Potential out-of-pocket costs*</c:v>
                </c:pt>
                <c:pt idx="1">
                  <c:v>Premium costs</c:v>
                </c:pt>
                <c:pt idx="2">
                  <c:v>Benefits covered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</c:v>
                </c:pt>
                <c:pt idx="1">
                  <c:v>21</c:v>
                </c:pt>
                <c:pt idx="2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Potential out-of-pocket costs*</c:v>
                </c:pt>
                <c:pt idx="1">
                  <c:v>Premium costs</c:v>
                </c:pt>
                <c:pt idx="2">
                  <c:v>Benefits covered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19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100"/>
        <c:axId val="109327488"/>
        <c:axId val="109329024"/>
      </c:barChart>
      <c:catAx>
        <c:axId val="10932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50800" cmpd="sng">
            <a:solidFill>
              <a:schemeClr val="tx1"/>
            </a:solidFill>
          </a:ln>
        </c:spPr>
        <c:txPr>
          <a:bodyPr rot="0"/>
          <a:lstStyle/>
          <a:p>
            <a:pPr>
              <a:defRPr sz="1200" b="1" i="0">
                <a:solidFill>
                  <a:schemeClr val="bg1"/>
                </a:solidFill>
                <a:latin typeface="+mj-lt"/>
                <a:cs typeface="Arial"/>
              </a:defRPr>
            </a:pPr>
            <a:endParaRPr lang="en-US"/>
          </a:p>
        </c:txPr>
        <c:crossAx val="109329024"/>
        <c:crosses val="autoZero"/>
        <c:auto val="1"/>
        <c:lblAlgn val="ctr"/>
        <c:lblOffset val="100"/>
        <c:noMultiLvlLbl val="0"/>
      </c:catAx>
      <c:valAx>
        <c:axId val="109329024"/>
        <c:scaling>
          <c:orientation val="minMax"/>
          <c:max val="70"/>
          <c:min val="-80"/>
        </c:scaling>
        <c:delete val="1"/>
        <c:axPos val="b"/>
        <c:numFmt formatCode="General" sourceLinked="1"/>
        <c:majorTickMark val="none"/>
        <c:minorTickMark val="none"/>
        <c:tickLblPos val="nextTo"/>
        <c:crossAx val="109327488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208" y="2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208" y="6670618"/>
            <a:ext cx="4034786" cy="351276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147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1906" tIns="45953" rIns="91906" bIns="459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1155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9CFA8-673A-458F-8DCA-3D70159E581E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/>
              <a:t>Many </a:t>
            </a:r>
            <a:r>
              <a:rPr lang="en-US" sz="2000" b="1" dirty="0"/>
              <a:t>Adults Who Visited the Marketplaces </a:t>
            </a:r>
            <a:r>
              <a:rPr lang="en-US" sz="2000" b="1" dirty="0" smtClean="0"/>
              <a:t>Found It </a:t>
            </a:r>
            <a:r>
              <a:rPr lang="en-US" sz="2000" b="1" dirty="0"/>
              <a:t>Difficult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to </a:t>
            </a:r>
            <a:r>
              <a:rPr lang="en-US" sz="2000" b="1" dirty="0"/>
              <a:t>Select and Compare Health </a:t>
            </a:r>
            <a:r>
              <a:rPr lang="en-US" sz="2000" b="1" dirty="0" smtClean="0"/>
              <a:t>Plans</a:t>
            </a:r>
            <a:endParaRPr lang="en-US" sz="2000" b="1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69" y="796566"/>
            <a:ext cx="88989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How easy or difficult was it to find…?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23647153"/>
              </p:ext>
            </p:extLst>
          </p:nvPr>
        </p:nvGraphicFramePr>
        <p:xfrm>
          <a:off x="122412" y="990600"/>
          <a:ext cx="8895907" cy="2189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3605" y="3276600"/>
            <a:ext cx="90346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How easy or difficult was it to compare the … of different insurance plans?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40" y="5895093"/>
            <a:ext cx="89526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5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</a:t>
            </a:r>
            <a:endParaRPr lang="en-US" sz="15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28105834"/>
              </p:ext>
            </p:extLst>
          </p:nvPr>
        </p:nvGraphicFramePr>
        <p:xfrm>
          <a:off x="116169" y="3581400"/>
          <a:ext cx="8895907" cy="231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45720" y="6222831"/>
            <a:ext cx="73152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Note: Segments may not sum to 100 percent because of “don’t know” responses or refusal to respond.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* Potential out-of-pocket costs from deductibles and copayments.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Oct.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03288" y="169395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38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448106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30</a:t>
            </a:r>
            <a:endParaRPr lang="en-US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29000" y="1677075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56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76600" y="24313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61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03557" y="416966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30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743200" y="416966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5</a:t>
            </a:r>
            <a:r>
              <a:rPr lang="en-US" sz="1600" b="1" dirty="0" smtClean="0"/>
              <a:t>8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20761" y="470916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37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971800" y="470916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52</a:t>
            </a:r>
            <a:endParaRPr lang="en-US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340009" y="5257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34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048000" y="525408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51</a:t>
            </a: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435772" y="5587155"/>
            <a:ext cx="800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Percent</a:t>
            </a:r>
            <a:endParaRPr lang="en-US" sz="1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82160" y="2886570"/>
            <a:ext cx="800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Percent</a:t>
            </a:r>
            <a:endParaRPr lang="en-US" sz="15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" y="1682496"/>
            <a:ext cx="2926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A plan with the type of coverage you need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2450592"/>
            <a:ext cx="2926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A plan you could afford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" y="4184904"/>
            <a:ext cx="2682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Benefits covered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" y="4718304"/>
            <a:ext cx="2682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Premium costs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720" y="5276088"/>
            <a:ext cx="2682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Potential out-of-pocket costs*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09395" y="1143000"/>
            <a:ext cx="118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easy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033395" y="1143000"/>
            <a:ext cx="103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easy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680595" y="1145110"/>
            <a:ext cx="1415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difficult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438400" y="1143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difficult or impossible</a:t>
            </a:r>
            <a:endParaRPr lang="en-US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6373420" y="1234440"/>
            <a:ext cx="137160" cy="137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897420" y="1234440"/>
            <a:ext cx="137160" cy="1371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48236" y="1234440"/>
            <a:ext cx="137160" cy="137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306041" y="1234440"/>
            <a:ext cx="137160" cy="1371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509395" y="3759491"/>
            <a:ext cx="1186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easy</a:t>
            </a:r>
            <a:endParaRPr lang="en-US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033395" y="3759491"/>
            <a:ext cx="1034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easy</a:t>
            </a:r>
            <a:endParaRPr 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680595" y="3761601"/>
            <a:ext cx="1491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Somewhat difficult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438400" y="375949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Very difficult or impossible</a:t>
            </a:r>
            <a:endParaRPr lang="en-US" sz="1200" b="1" dirty="0"/>
          </a:p>
        </p:txBody>
      </p:sp>
      <p:sp>
        <p:nvSpPr>
          <p:cNvPr id="52" name="Rectangle 51"/>
          <p:cNvSpPr/>
          <p:nvPr/>
        </p:nvSpPr>
        <p:spPr>
          <a:xfrm>
            <a:off x="6373420" y="3850931"/>
            <a:ext cx="137160" cy="1371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897420" y="3850931"/>
            <a:ext cx="137160" cy="1371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548236" y="3850931"/>
            <a:ext cx="137160" cy="137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306041" y="3850931"/>
            <a:ext cx="137160" cy="13716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</TotalTime>
  <Words>157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Many Adults Who Visited the Marketplaces Found It Difficult  to Select and Compare Health Plans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579</cp:revision>
  <cp:lastPrinted>2013-11-04T15:54:12Z</cp:lastPrinted>
  <dcterms:created xsi:type="dcterms:W3CDTF">2013-08-07T14:09:41Z</dcterms:created>
  <dcterms:modified xsi:type="dcterms:W3CDTF">2013-11-04T15:58:02Z</dcterms:modified>
</cp:coreProperties>
</file>