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704850"/>
            <a:ext cx="4711700" cy="3533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8" tIns="45884" rIns="91768" bIns="458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768" tIns="45884" rIns="91768" bIns="458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E0795-274E-4D2A-8F6B-56C78C8F5A5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4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1900" b="1" dirty="0" smtClean="0">
                <a:cs typeface="Arial" charset="0"/>
              </a:rPr>
              <a:t>Demographics </a:t>
            </a:r>
            <a:r>
              <a:rPr lang="en-US" sz="1900" b="1" dirty="0" smtClean="0">
                <a:cs typeface="Arial" charset="0"/>
              </a:rPr>
              <a:t>of Survey Sample and Those Who Visited Marketplaces</a:t>
            </a:r>
            <a:endParaRPr lang="en-US" sz="1900" b="1" dirty="0">
              <a:cs typeface="Arial" charset="0"/>
            </a:endParaRPr>
          </a:p>
        </p:txBody>
      </p:sp>
      <p:graphicFrame>
        <p:nvGraphicFramePr>
          <p:cNvPr id="274632" name="Group 20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00598111"/>
              </p:ext>
            </p:extLst>
          </p:nvPr>
        </p:nvGraphicFramePr>
        <p:xfrm>
          <a:off x="205910" y="534757"/>
          <a:ext cx="8729004" cy="5925312"/>
        </p:xfrm>
        <a:graphic>
          <a:graphicData uri="http://schemas.openxmlformats.org/drawingml/2006/table">
            <a:tbl>
              <a:tblPr/>
              <a:tblGrid>
                <a:gridCol w="2842090"/>
                <a:gridCol w="1143000"/>
                <a:gridCol w="1143000"/>
                <a:gridCol w="1800457"/>
                <a:gridCol w="1800457"/>
              </a:tblGrid>
              <a:tr h="437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Adults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ages 19–64 who are uninsured or have </a:t>
                      </a:r>
                      <a:b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individual coverage and who w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ent to marketplace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Oct. 2013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Dec. 2013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Oct. 2013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Dec. 2013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charset="0"/>
                        </a:rPr>
                        <a:t>Unweighted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charset="0"/>
                        </a:rPr>
                        <a:t> n 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682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622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157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charset="0"/>
                        </a:rPr>
                        <a:t>Percent distribution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17%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24%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charset="0"/>
                        </a:rPr>
                        <a:t>Age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19–34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41%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32%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41%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35–49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34%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42%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31%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50–64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26%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28%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26%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28%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Health status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Excellent, very good, or good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73%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77%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Fair or poor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24%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29%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23%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Insurance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type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Uninsured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76%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80%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75%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Individual 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18%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22%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19%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Federal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poverty level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 250% FPL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67%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68%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250% FPL or more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24%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Political affiliation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Democrat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31%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31%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36%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Republican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14%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13%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11%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Independent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41%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45%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Marketplace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type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State-run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marketplace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34%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38%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36%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38%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15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Federal marketplace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66%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62%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64%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62%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45720" y="6556248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Surveys, Oct. 2013 and Dec.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0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9241</TotalTime>
  <Words>217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882</cp:revision>
  <cp:lastPrinted>2013-10-31T21:40:18Z</cp:lastPrinted>
  <dcterms:created xsi:type="dcterms:W3CDTF">2013-08-07T14:09:41Z</dcterms:created>
  <dcterms:modified xsi:type="dcterms:W3CDTF">2014-01-08T14:50:25Z</dcterms:modified>
</cp:coreProperties>
</file>