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5" r:id="rId3"/>
    <p:sldId id="258" r:id="rId4"/>
    <p:sldId id="260" r:id="rId5"/>
    <p:sldId id="257" r:id="rId6"/>
    <p:sldId id="261" r:id="rId7"/>
    <p:sldId id="264" r:id="rId8"/>
    <p:sldId id="259"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03" d="100"/>
          <a:sy n="103" d="100"/>
        </p:scale>
        <p:origin x="-204" y="138"/>
      </p:cViewPr>
      <p:guideLst>
        <p:guide orient="horz" pos="2160"/>
        <p:guide pos="2880"/>
      </p:guideLst>
    </p:cSldViewPr>
  </p:slideViewPr>
  <p:outlineViewPr>
    <p:cViewPr>
      <p:scale>
        <a:sx n="33" d="100"/>
        <a:sy n="33" d="100"/>
      </p:scale>
      <p:origin x="0" y="38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413" cy="464180"/>
          </a:xfrm>
          <a:prstGeom prst="rect">
            <a:avLst/>
          </a:prstGeom>
        </p:spPr>
        <p:txBody>
          <a:bodyPr vert="horz" lIns="92226" tIns="46113" rIns="92226" bIns="46113" rtlCol="0"/>
          <a:lstStyle>
            <a:lvl1pPr algn="l">
              <a:defRPr sz="1200"/>
            </a:lvl1pPr>
          </a:lstStyle>
          <a:p>
            <a:endParaRPr lang="en-US"/>
          </a:p>
        </p:txBody>
      </p:sp>
      <p:sp>
        <p:nvSpPr>
          <p:cNvPr id="3" name="Date Placeholder 2"/>
          <p:cNvSpPr>
            <a:spLocks noGrp="1"/>
          </p:cNvSpPr>
          <p:nvPr>
            <p:ph type="dt" idx="1"/>
          </p:nvPr>
        </p:nvSpPr>
        <p:spPr>
          <a:xfrm>
            <a:off x="3971386" y="0"/>
            <a:ext cx="3037413" cy="464180"/>
          </a:xfrm>
          <a:prstGeom prst="rect">
            <a:avLst/>
          </a:prstGeom>
        </p:spPr>
        <p:txBody>
          <a:bodyPr vert="horz" lIns="92226" tIns="46113" rIns="92226" bIns="46113" rtlCol="0"/>
          <a:lstStyle>
            <a:lvl1pPr algn="r">
              <a:defRPr sz="1200"/>
            </a:lvl1pPr>
          </a:lstStyle>
          <a:p>
            <a:fld id="{0830355A-AF54-4429-995A-A044DDEDDD47}" type="datetimeFigureOut">
              <a:rPr lang="en-US" smtClean="0"/>
              <a:pPr/>
              <a:t>3/6/2013</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2226" tIns="46113" rIns="92226" bIns="46113" rtlCol="0" anchor="ctr"/>
          <a:lstStyle/>
          <a:p>
            <a:endParaRPr lang="en-US"/>
          </a:p>
        </p:txBody>
      </p:sp>
      <p:sp>
        <p:nvSpPr>
          <p:cNvPr id="5" name="Notes Placeholder 4"/>
          <p:cNvSpPr>
            <a:spLocks noGrp="1"/>
          </p:cNvSpPr>
          <p:nvPr>
            <p:ph type="body" sz="quarter" idx="3"/>
          </p:nvPr>
        </p:nvSpPr>
        <p:spPr>
          <a:xfrm>
            <a:off x="701681" y="4416111"/>
            <a:ext cx="5607038" cy="4182419"/>
          </a:xfrm>
          <a:prstGeom prst="rect">
            <a:avLst/>
          </a:prstGeom>
        </p:spPr>
        <p:txBody>
          <a:bodyPr vert="horz" lIns="92226" tIns="46113" rIns="92226" bIns="4611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621"/>
            <a:ext cx="3037413" cy="464180"/>
          </a:xfrm>
          <a:prstGeom prst="rect">
            <a:avLst/>
          </a:prstGeom>
        </p:spPr>
        <p:txBody>
          <a:bodyPr vert="horz" lIns="92226" tIns="46113" rIns="92226" bIns="46113" rtlCol="0" anchor="b"/>
          <a:lstStyle>
            <a:lvl1pPr algn="l">
              <a:defRPr sz="1200"/>
            </a:lvl1pPr>
          </a:lstStyle>
          <a:p>
            <a:endParaRPr lang="en-US"/>
          </a:p>
        </p:txBody>
      </p:sp>
      <p:sp>
        <p:nvSpPr>
          <p:cNvPr id="7" name="Slide Number Placeholder 6"/>
          <p:cNvSpPr>
            <a:spLocks noGrp="1"/>
          </p:cNvSpPr>
          <p:nvPr>
            <p:ph type="sldNum" sz="quarter" idx="5"/>
          </p:nvPr>
        </p:nvSpPr>
        <p:spPr>
          <a:xfrm>
            <a:off x="3971386" y="8830621"/>
            <a:ext cx="3037413" cy="464180"/>
          </a:xfrm>
          <a:prstGeom prst="rect">
            <a:avLst/>
          </a:prstGeom>
        </p:spPr>
        <p:txBody>
          <a:bodyPr vert="horz" lIns="92226" tIns="46113" rIns="92226" bIns="46113" rtlCol="0" anchor="b"/>
          <a:lstStyle>
            <a:lvl1pPr algn="r">
              <a:defRPr sz="1200"/>
            </a:lvl1pPr>
          </a:lstStyle>
          <a:p>
            <a:fld id="{2BBD82DA-B825-42E0-B843-4639748E372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BD82DA-B825-42E0-B843-4639748E372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BD82DA-B825-42E0-B843-4639748E372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BD82DA-B825-42E0-B843-4639748E372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BD82DA-B825-42E0-B843-4639748E372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BD82DA-B825-42E0-B843-4639748E372C}"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803FA00-04B8-4717-B6FE-24076FBCF34E}" type="datetime1">
              <a:rPr lang="en-US" smtClean="0"/>
              <a:pPr>
                <a:defRPr/>
              </a:pPr>
              <a:t>3/6/2013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7E8769-120B-4CCD-8817-D34B2D42E64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1F27BF-BA0C-449C-989B-3AC879096460}" type="datetime1">
              <a:rPr lang="en-US" smtClean="0"/>
              <a:pPr>
                <a:defRPr/>
              </a:pPr>
              <a:t>3/6/2013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CF5150-07C6-4124-8D24-F12ACB28CEF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1BAA3A-66F7-476F-8615-F312EA2CC0D4}" type="datetime1">
              <a:rPr lang="en-US" smtClean="0"/>
              <a:pPr>
                <a:defRPr/>
              </a:pPr>
              <a:t>3/6/2013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C11448-B5C7-41C8-AC0E-990A3017015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9147DAA-A540-4FC5-8CCE-B04A67E60A88}" type="datetime1">
              <a:rPr lang="en-US" smtClean="0"/>
              <a:pPr>
                <a:defRPr/>
              </a:pPr>
              <a:t>3/6/2013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F6874C-E51D-43DC-8D8D-174CC45A0B2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EEACF63-2BA9-493A-9EA1-7BD77E484621}" type="datetime1">
              <a:rPr lang="en-US" smtClean="0"/>
              <a:pPr>
                <a:defRPr/>
              </a:pPr>
              <a:t>3/6/2013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621102-321E-4206-AB6C-2D2E386D2D1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E75B92E-5B39-43A9-B8E2-2C6E3DC0A0C3}" type="datetime1">
              <a:rPr lang="en-US" smtClean="0"/>
              <a:pPr>
                <a:defRPr/>
              </a:pPr>
              <a:t>3/6/2013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86F0D90-7350-4E5E-8C24-768FA3154E6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BD54606-6883-436A-9BC7-5CA73AA390E8}" type="datetime1">
              <a:rPr lang="en-US" smtClean="0"/>
              <a:pPr>
                <a:defRPr/>
              </a:pPr>
              <a:t>3/6/2013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76C0DB0-C7FE-4FDF-98E1-FB0F39FB274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D85315D-CD17-4D7C-ACCE-0A05DDAF1A27}" type="datetime1">
              <a:rPr lang="en-US" smtClean="0"/>
              <a:pPr>
                <a:defRPr/>
              </a:pPr>
              <a:t>3/6/2013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65EEB68-270F-4CFE-A9CD-D712CB0715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2A43560-46D3-4A4D-9BDB-3AB29EDAED4A}" type="datetime1">
              <a:rPr lang="en-US" smtClean="0"/>
              <a:pPr>
                <a:defRPr/>
              </a:pPr>
              <a:t>3/6/2013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E7E6C2A-B83A-40E7-AD4E-0F0BD6CC17C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C552011-93B9-4AB5-BE89-34AB2766A9D2}" type="datetime1">
              <a:rPr lang="en-US" smtClean="0"/>
              <a:pPr>
                <a:defRPr/>
              </a:pPr>
              <a:t>3/6/2013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C9C7EEB-0602-4146-B97A-9FDA67A90C3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6A7A52C-A27B-497A-B76D-EB362303771B}" type="datetime1">
              <a:rPr lang="en-US" smtClean="0"/>
              <a:pPr>
                <a:defRPr/>
              </a:pPr>
              <a:t>3/6/2013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756BD0-0186-4FF5-8CAC-EE619F34EB0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3ABCA9C-B9CD-4BE2-8958-2987E6713B38}" type="datetime1">
              <a:rPr lang="en-US" smtClean="0"/>
              <a:pPr>
                <a:defRPr/>
              </a:pPr>
              <a:t>3/6/2013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645E1E5-4553-4F7A-BE1B-D52519980DC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maryellen.breault@ct.gov"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www.ct.gov/hix" TargetMode="External"/><Relationship Id="rId4" Type="http://schemas.openxmlformats.org/officeDocument/2006/relationships/hyperlink" Target="http://www.ct.gov/ci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57200" y="381000"/>
            <a:ext cx="8229600" cy="1036638"/>
          </a:xfrm>
        </p:spPr>
        <p:txBody>
          <a:bodyPr/>
          <a:lstStyle/>
          <a:p>
            <a:pPr eaLnBrk="1" hangingPunct="1"/>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b="1" dirty="0" smtClean="0">
                <a:latin typeface="Times New Roman" pitchFamily="18" charset="0"/>
              </a:rPr>
              <a:t/>
            </a:r>
            <a:br>
              <a:rPr lang="en-US" sz="3200" b="1" dirty="0" smtClean="0">
                <a:latin typeface="Times New Roman" pitchFamily="18" charset="0"/>
              </a:rPr>
            </a:br>
            <a:r>
              <a:rPr lang="en-US" sz="3200" dirty="0" smtClean="0">
                <a:latin typeface="Times New Roman" pitchFamily="18" charset="0"/>
              </a:rPr>
              <a:t/>
            </a:r>
            <a:br>
              <a:rPr lang="en-US" sz="3200" dirty="0" smtClean="0">
                <a:latin typeface="Times New Roman" pitchFamily="18" charset="0"/>
              </a:rPr>
            </a:br>
            <a:r>
              <a:rPr lang="en-US" sz="3200" dirty="0" smtClean="0">
                <a:latin typeface="Times New Roman" pitchFamily="18" charset="0"/>
              </a:rPr>
              <a:t/>
            </a:r>
            <a:br>
              <a:rPr lang="en-US" sz="3200" dirty="0" smtClean="0">
                <a:latin typeface="Times New Roman" pitchFamily="18" charset="0"/>
              </a:rPr>
            </a:br>
            <a:r>
              <a:rPr lang="en-US" sz="3200" dirty="0" smtClean="0">
                <a:latin typeface="Times New Roman" pitchFamily="18" charset="0"/>
              </a:rPr>
              <a:t/>
            </a:r>
            <a:br>
              <a:rPr lang="en-US" sz="3200" dirty="0" smtClean="0">
                <a:latin typeface="Times New Roman" pitchFamily="18" charset="0"/>
              </a:rPr>
            </a:br>
            <a:r>
              <a:rPr lang="en-US" sz="3200" dirty="0" smtClean="0">
                <a:latin typeface="Times New Roman" pitchFamily="18" charset="0"/>
              </a:rPr>
              <a:t/>
            </a:r>
            <a:br>
              <a:rPr lang="en-US" sz="3200" dirty="0" smtClean="0">
                <a:latin typeface="Times New Roman" pitchFamily="18" charset="0"/>
              </a:rPr>
            </a:br>
            <a:r>
              <a:rPr lang="en-US" sz="3200" dirty="0" smtClean="0">
                <a:latin typeface="Times New Roman" pitchFamily="18" charset="0"/>
              </a:rPr>
              <a:t/>
            </a:r>
            <a:br>
              <a:rPr lang="en-US" sz="3200" dirty="0" smtClean="0">
                <a:latin typeface="Times New Roman" pitchFamily="18" charset="0"/>
              </a:rPr>
            </a:br>
            <a:endParaRPr lang="en-US" sz="3200" dirty="0" smtClean="0">
              <a:latin typeface="Times New Roman" pitchFamily="18" charset="0"/>
            </a:endParaRPr>
          </a:p>
        </p:txBody>
      </p:sp>
      <p:sp>
        <p:nvSpPr>
          <p:cNvPr id="13314" name="Subtitle 2"/>
          <p:cNvSpPr>
            <a:spLocks noGrp="1"/>
          </p:cNvSpPr>
          <p:nvPr>
            <p:ph idx="1"/>
          </p:nvPr>
        </p:nvSpPr>
        <p:spPr>
          <a:xfrm>
            <a:off x="457200" y="1371600"/>
            <a:ext cx="8229600" cy="4754563"/>
          </a:xfrm>
        </p:spPr>
        <p:txBody>
          <a:bodyPr/>
          <a:lstStyle/>
          <a:p>
            <a:pPr>
              <a:buNone/>
            </a:pPr>
            <a:endParaRPr lang="en-US" sz="2000" dirty="0" smtClean="0">
              <a:solidFill>
                <a:schemeClr val="tx1"/>
              </a:solidFill>
              <a:latin typeface="Times New Roman" pitchFamily="18" charset="0"/>
            </a:endParaRPr>
          </a:p>
          <a:p>
            <a:pPr algn="ctr">
              <a:buNone/>
            </a:pPr>
            <a:r>
              <a:rPr lang="en-US" b="1" dirty="0" smtClean="0">
                <a:latin typeface="Times New Roman" pitchFamily="18" charset="0"/>
                <a:cs typeface="Times New Roman" pitchFamily="18" charset="0"/>
              </a:rPr>
              <a:t>Strategy for the Implementation of Health Care Reform in Connecticut</a:t>
            </a:r>
          </a:p>
          <a:p>
            <a:pPr algn="ctr">
              <a:buNone/>
            </a:pPr>
            <a:endParaRPr lang="en-US" b="1" dirty="0" smtClean="0">
              <a:latin typeface="Times New Roman" pitchFamily="18" charset="0"/>
            </a:endParaRPr>
          </a:p>
          <a:p>
            <a:pPr algn="ctr">
              <a:buNone/>
            </a:pPr>
            <a:r>
              <a:rPr lang="en-US" b="1" dirty="0" smtClean="0">
                <a:latin typeface="Times New Roman" pitchFamily="18" charset="0"/>
              </a:rPr>
              <a:t>Commonwealth Fund Webinar</a:t>
            </a:r>
          </a:p>
          <a:p>
            <a:pPr algn="ctr">
              <a:buNone/>
            </a:pPr>
            <a:r>
              <a:rPr lang="en-US" b="1" dirty="0" smtClean="0">
                <a:latin typeface="Times New Roman" pitchFamily="18" charset="0"/>
              </a:rPr>
              <a:t>March 12, 2013</a:t>
            </a:r>
          </a:p>
          <a:p>
            <a:pPr>
              <a:buNone/>
            </a:pPr>
            <a:endParaRPr lang="en-US" sz="2000" dirty="0" smtClean="0">
              <a:solidFill>
                <a:schemeClr val="tx1"/>
              </a:solidFill>
              <a:latin typeface="Times New Roman" pitchFamily="18" charset="0"/>
            </a:endParaRPr>
          </a:p>
          <a:p>
            <a:pPr algn="ctr">
              <a:buNone/>
            </a:pPr>
            <a:r>
              <a:rPr lang="en-US" sz="2000" b="1" dirty="0" smtClean="0">
                <a:solidFill>
                  <a:schemeClr val="tx1"/>
                </a:solidFill>
                <a:latin typeface="Times New Roman" pitchFamily="18" charset="0"/>
              </a:rPr>
              <a:t>Mary Ellen Breault</a:t>
            </a:r>
          </a:p>
          <a:p>
            <a:pPr algn="ctr">
              <a:buNone/>
            </a:pPr>
            <a:r>
              <a:rPr lang="en-US" sz="2000" b="1" dirty="0" smtClean="0">
                <a:solidFill>
                  <a:schemeClr val="tx1"/>
                </a:solidFill>
                <a:latin typeface="Times New Roman" pitchFamily="18" charset="0"/>
              </a:rPr>
              <a:t>Life and Health Division</a:t>
            </a:r>
          </a:p>
          <a:p>
            <a:pPr algn="ctr">
              <a:buNone/>
            </a:pPr>
            <a:r>
              <a:rPr lang="en-US" sz="2000" b="1" dirty="0" smtClean="0">
                <a:solidFill>
                  <a:schemeClr val="tx1"/>
                </a:solidFill>
                <a:latin typeface="Times New Roman" pitchFamily="18" charset="0"/>
              </a:rPr>
              <a:t>Connecticut Insurance Department</a:t>
            </a:r>
          </a:p>
        </p:txBody>
      </p:sp>
      <p:sp>
        <p:nvSpPr>
          <p:cNvPr id="5" name="Slide Number Placeholder 4"/>
          <p:cNvSpPr>
            <a:spLocks noGrp="1"/>
          </p:cNvSpPr>
          <p:nvPr>
            <p:ph type="sldNum" sz="quarter" idx="12"/>
          </p:nvPr>
        </p:nvSpPr>
        <p:spPr/>
        <p:txBody>
          <a:bodyPr/>
          <a:lstStyle/>
          <a:p>
            <a:pPr>
              <a:defRPr/>
            </a:pPr>
            <a:fld id="{017E8769-120B-4CCD-8817-D34B2D42E646}" type="slidenum">
              <a:rPr lang="en-US" smtClean="0"/>
              <a:pPr>
                <a:defRPr/>
              </a:pPr>
              <a:t>1</a:t>
            </a:fld>
            <a:endParaRPr lang="en-US" dirty="0"/>
          </a:p>
        </p:txBody>
      </p:sp>
      <p:pic>
        <p:nvPicPr>
          <p:cNvPr id="13315" name="Picture 2" descr="P:\My Pictures\CIDseal.jpg"/>
          <p:cNvPicPr>
            <a:picLocks noChangeAspect="1" noChangeArrowheads="1"/>
          </p:cNvPicPr>
          <p:nvPr/>
        </p:nvPicPr>
        <p:blipFill>
          <a:blip r:embed="rId3" cstate="print"/>
          <a:srcRect/>
          <a:stretch>
            <a:fillRect/>
          </a:stretch>
        </p:blipFill>
        <p:spPr bwMode="auto">
          <a:xfrm>
            <a:off x="381000" y="304800"/>
            <a:ext cx="1020763" cy="10064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b="1" dirty="0" smtClean="0">
                <a:latin typeface="Times New Roman" pitchFamily="18" charset="0"/>
                <a:cs typeface="Times New Roman" pitchFamily="18" charset="0"/>
              </a:rPr>
              <a:t>Legislation</a:t>
            </a:r>
            <a:endParaRPr lang="en-US" sz="3200" b="1" dirty="0">
              <a:latin typeface="Times New Roman" pitchFamily="18" charset="0"/>
              <a:cs typeface="Times New Roman" pitchFamily="18" charset="0"/>
            </a:endParaRPr>
          </a:p>
        </p:txBody>
      </p:sp>
      <p:sp>
        <p:nvSpPr>
          <p:cNvPr id="7" name="Content Placeholder 6"/>
          <p:cNvSpPr>
            <a:spLocks noGrp="1"/>
          </p:cNvSpPr>
          <p:nvPr>
            <p:ph idx="1"/>
          </p:nvPr>
        </p:nvSpPr>
        <p:spPr>
          <a:xfrm>
            <a:off x="457200" y="1371600"/>
            <a:ext cx="8229600" cy="4754563"/>
          </a:xfrm>
        </p:spPr>
        <p:txBody>
          <a:bodyPr/>
          <a:lstStyle/>
          <a:p>
            <a:endParaRPr lang="en-US" sz="2400" smtClean="0">
              <a:latin typeface="Times New Roman" pitchFamily="18" charset="0"/>
              <a:cs typeface="Times New Roman" pitchFamily="18" charset="0"/>
            </a:endParaRPr>
          </a:p>
          <a:p>
            <a:r>
              <a:rPr lang="en-US" sz="2400" smtClean="0">
                <a:latin typeface="Times New Roman" pitchFamily="18" charset="0"/>
                <a:cs typeface="Times New Roman" pitchFamily="18" charset="0"/>
              </a:rPr>
              <a:t>Public </a:t>
            </a:r>
            <a:r>
              <a:rPr lang="en-US" sz="2400" dirty="0" smtClean="0">
                <a:latin typeface="Times New Roman" pitchFamily="18" charset="0"/>
                <a:cs typeface="Times New Roman" pitchFamily="18" charset="0"/>
              </a:rPr>
              <a:t>Act 11-58 enacted for compliance with healthcare reform</a:t>
            </a:r>
          </a:p>
          <a:p>
            <a:pPr lvl="1"/>
            <a:r>
              <a:rPr lang="en-US" sz="2400" dirty="0" smtClean="0">
                <a:latin typeface="Times New Roman" pitchFamily="18" charset="0"/>
                <a:cs typeface="Times New Roman" pitchFamily="18" charset="0"/>
              </a:rPr>
              <a:t>No pre-ex for dependents under 19</a:t>
            </a:r>
          </a:p>
          <a:p>
            <a:pPr lvl="1"/>
            <a:r>
              <a:rPr lang="en-US" sz="2400" dirty="0" smtClean="0">
                <a:latin typeface="Times New Roman" pitchFamily="18" charset="0"/>
                <a:cs typeface="Times New Roman" pitchFamily="18" charset="0"/>
              </a:rPr>
              <a:t>No lifetime limits</a:t>
            </a:r>
          </a:p>
          <a:p>
            <a:pPr lvl="1"/>
            <a:r>
              <a:rPr lang="en-US" sz="2400" dirty="0" smtClean="0">
                <a:latin typeface="Times New Roman" pitchFamily="18" charset="0"/>
                <a:cs typeface="Times New Roman" pitchFamily="18" charset="0"/>
              </a:rPr>
              <a:t>Updated external appeals to be compliant with ACA </a:t>
            </a:r>
          </a:p>
          <a:p>
            <a:pPr lvl="1"/>
            <a:r>
              <a:rPr lang="en-US" sz="2400" dirty="0" smtClean="0">
                <a:latin typeface="Times New Roman" pitchFamily="18" charset="0"/>
                <a:cs typeface="Times New Roman" pitchFamily="18" charset="0"/>
              </a:rPr>
              <a:t>Provision for overall enforcement authority</a:t>
            </a:r>
          </a:p>
          <a:p>
            <a:r>
              <a:rPr lang="en-US" sz="2400" dirty="0" smtClean="0">
                <a:latin typeface="Times New Roman" pitchFamily="18" charset="0"/>
                <a:cs typeface="Times New Roman" pitchFamily="18" charset="0"/>
              </a:rPr>
              <a:t>Public Act 11-53 Established the Exchange</a:t>
            </a:r>
          </a:p>
          <a:p>
            <a:pPr marL="742950" lvl="2" indent="-342900">
              <a:buFont typeface="Wingdings" pitchFamily="2" charset="2"/>
              <a:buChar char="Ø"/>
            </a:pPr>
            <a:endParaRPr lang="en-US" sz="16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lvl="1">
              <a:buNone/>
            </a:pPr>
            <a:endParaRPr lang="en-US" sz="1600" dirty="0" smtClean="0">
              <a:latin typeface="Times New Roman" pitchFamily="18" charset="0"/>
              <a:cs typeface="Times New Roman" pitchFamily="18" charset="0"/>
            </a:endParaRPr>
          </a:p>
          <a:p>
            <a:pPr lvl="1">
              <a:buNone/>
            </a:pPr>
            <a:endParaRPr lang="en-US" sz="1600" dirty="0" smtClean="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DE7E6C2A-B83A-40E7-AD4E-0F0BD6CC17CF}" type="slidenum">
              <a:rPr lang="en-US" smtClean="0"/>
              <a:pPr>
                <a:defRPr/>
              </a:pPr>
              <a:t>2</a:t>
            </a:fld>
            <a:endParaRPr lang="en-US"/>
          </a:p>
        </p:txBody>
      </p:sp>
      <p:pic>
        <p:nvPicPr>
          <p:cNvPr id="3" name="Picture 2" descr="P:\My Pictures\CIDseal.jpg"/>
          <p:cNvPicPr>
            <a:picLocks noChangeAspect="1" noChangeArrowheads="1"/>
          </p:cNvPicPr>
          <p:nvPr/>
        </p:nvPicPr>
        <p:blipFill>
          <a:blip r:embed="rId3" cstate="print"/>
          <a:srcRect/>
          <a:stretch>
            <a:fillRect/>
          </a:stretch>
        </p:blipFill>
        <p:spPr bwMode="auto">
          <a:xfrm>
            <a:off x="381000" y="304800"/>
            <a:ext cx="1020763" cy="10064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P:\My Pictures\CIDseal.jpg"/>
          <p:cNvPicPr>
            <a:picLocks noChangeAspect="1" noChangeArrowheads="1"/>
          </p:cNvPicPr>
          <p:nvPr/>
        </p:nvPicPr>
        <p:blipFill>
          <a:blip r:embed="rId3" cstate="print"/>
          <a:srcRect/>
          <a:stretch>
            <a:fillRect/>
          </a:stretch>
        </p:blipFill>
        <p:spPr bwMode="auto">
          <a:xfrm>
            <a:off x="381000" y="304800"/>
            <a:ext cx="1020763" cy="1006475"/>
          </a:xfrm>
          <a:prstGeom prst="rect">
            <a:avLst/>
          </a:prstGeom>
          <a:noFill/>
          <a:ln w="9525">
            <a:noFill/>
            <a:miter lim="800000"/>
            <a:headEnd/>
            <a:tailEnd/>
          </a:ln>
        </p:spPr>
      </p:pic>
      <p:sp>
        <p:nvSpPr>
          <p:cNvPr id="17410" name="Rectangle 3"/>
          <p:cNvSpPr>
            <a:spLocks noChangeArrowheads="1"/>
          </p:cNvSpPr>
          <p:nvPr/>
        </p:nvSpPr>
        <p:spPr bwMode="auto">
          <a:xfrm>
            <a:off x="1524000" y="533400"/>
            <a:ext cx="6781800" cy="523220"/>
          </a:xfrm>
          <a:prstGeom prst="rect">
            <a:avLst/>
          </a:prstGeom>
          <a:noFill/>
          <a:ln w="9525">
            <a:noFill/>
            <a:miter lim="800000"/>
            <a:headEnd/>
            <a:tailEnd/>
          </a:ln>
        </p:spPr>
        <p:txBody>
          <a:bodyPr>
            <a:spAutoFit/>
          </a:bodyPr>
          <a:lstStyle/>
          <a:p>
            <a:pPr algn="ctr"/>
            <a:r>
              <a:rPr lang="en-US" sz="2800" b="1" dirty="0" smtClean="0"/>
              <a:t>Statute Providing Overarching Authority</a:t>
            </a:r>
          </a:p>
        </p:txBody>
      </p:sp>
      <p:sp>
        <p:nvSpPr>
          <p:cNvPr id="17411" name="Rectangle 4"/>
          <p:cNvSpPr>
            <a:spLocks noChangeArrowheads="1"/>
          </p:cNvSpPr>
          <p:nvPr/>
        </p:nvSpPr>
        <p:spPr bwMode="auto">
          <a:xfrm>
            <a:off x="609600" y="1295400"/>
            <a:ext cx="8229600" cy="1754326"/>
          </a:xfrm>
          <a:prstGeom prst="rect">
            <a:avLst/>
          </a:prstGeom>
          <a:noFill/>
          <a:ln w="9525">
            <a:noFill/>
            <a:miter lim="800000"/>
            <a:headEnd/>
            <a:tailEnd/>
          </a:ln>
        </p:spPr>
        <p:txBody>
          <a:bodyPr>
            <a:spAutoFit/>
          </a:bodyPr>
          <a:lstStyle/>
          <a:p>
            <a:endParaRPr lang="en-US" dirty="0" smtClean="0"/>
          </a:p>
          <a:p>
            <a:endParaRPr lang="en-US" dirty="0" smtClean="0"/>
          </a:p>
          <a:p>
            <a:pPr marL="1143000" lvl="2" indent="-228600"/>
            <a:endParaRPr lang="en-US" dirty="0"/>
          </a:p>
          <a:p>
            <a:pPr marL="1143000" lvl="2" indent="-228600"/>
            <a:endParaRPr lang="en-US" dirty="0"/>
          </a:p>
          <a:p>
            <a:pPr marL="1143000" lvl="2" indent="-228600">
              <a:buFontTx/>
              <a:buChar char="•"/>
            </a:pPr>
            <a:endParaRPr lang="en-US" dirty="0"/>
          </a:p>
          <a:p>
            <a:pPr marL="1143000" lvl="2" indent="-228600">
              <a:buFontTx/>
              <a:buChar char="•"/>
            </a:pPr>
            <a:endParaRPr lang="en-US" dirty="0"/>
          </a:p>
        </p:txBody>
      </p:sp>
      <p:sp>
        <p:nvSpPr>
          <p:cNvPr id="5" name="Slide Number Placeholder 4"/>
          <p:cNvSpPr>
            <a:spLocks noGrp="1"/>
          </p:cNvSpPr>
          <p:nvPr>
            <p:ph type="sldNum" sz="quarter" idx="12"/>
          </p:nvPr>
        </p:nvSpPr>
        <p:spPr/>
        <p:txBody>
          <a:bodyPr/>
          <a:lstStyle/>
          <a:p>
            <a:pPr>
              <a:defRPr/>
            </a:pPr>
            <a:fld id="{DE7E6C2A-B83A-40E7-AD4E-0F0BD6CC17CF}" type="slidenum">
              <a:rPr lang="en-US" smtClean="0"/>
              <a:pPr>
                <a:defRPr/>
              </a:pPr>
              <a:t>3</a:t>
            </a:fld>
            <a:endParaRPr lang="en-US"/>
          </a:p>
        </p:txBody>
      </p:sp>
      <p:sp>
        <p:nvSpPr>
          <p:cNvPr id="6" name="Rectangle 5"/>
          <p:cNvSpPr/>
          <p:nvPr/>
        </p:nvSpPr>
        <p:spPr>
          <a:xfrm>
            <a:off x="533400" y="1524000"/>
            <a:ext cx="8153400" cy="5262979"/>
          </a:xfrm>
          <a:prstGeom prst="rect">
            <a:avLst/>
          </a:prstGeom>
        </p:spPr>
        <p:txBody>
          <a:bodyPr wrap="square">
            <a:spAutoFit/>
          </a:bodyPr>
          <a:lstStyle/>
          <a:p>
            <a:endParaRPr lang="en-US" sz="1000" b="1" dirty="0" smtClean="0"/>
          </a:p>
          <a:p>
            <a:endParaRPr lang="en-US" sz="1000" b="1" dirty="0" smtClean="0"/>
          </a:p>
          <a:p>
            <a:r>
              <a:rPr lang="en-US" sz="1400" b="1" dirty="0" smtClean="0"/>
              <a:t>Sec. 38a-591. Compliance with the Patient Protection and Affordable Care Act. Regulations.</a:t>
            </a:r>
            <a:r>
              <a:rPr lang="en-US" sz="1400" dirty="0" smtClean="0"/>
              <a:t> (a) For purposes of this section, "Affordable Care Act" means the Patient Protection and Affordable Care Act, P.L. 111-148, as amended from time to time, and regulations adopted </a:t>
            </a:r>
            <a:r>
              <a:rPr lang="en-US" sz="1400" dirty="0" err="1" smtClean="0"/>
              <a:t>thereunder</a:t>
            </a:r>
            <a:r>
              <a:rPr lang="en-US" sz="1400" dirty="0" smtClean="0"/>
              <a:t>.</a:t>
            </a:r>
            <a:br>
              <a:rPr lang="en-US" sz="1400" dirty="0" smtClean="0"/>
            </a:br>
            <a:r>
              <a:rPr lang="en-US" sz="1400" dirty="0" smtClean="0"/>
              <a:t/>
            </a:r>
            <a:br>
              <a:rPr lang="en-US" sz="1400" dirty="0" smtClean="0"/>
            </a:br>
            <a:r>
              <a:rPr lang="en-US" sz="1400" dirty="0" smtClean="0"/>
              <a:t>      (b) Each insurance company, fraternal benefit society, hospital service corporation, medical service corporation and health care center licensed to do business in the state shall comply with Sections 1251, 1252 and 1304 of the Affordable Care Act and the following Sections of the Public Health Service Act, as amended by the Affordable Care Act: (1) 2701 to 2709, inclusive, 42 USC 300gg et seq.; (2) 2711 to 2719A, inclusive, 42 USC 300gg-11 et seq.; and (3) 2794, 42 USC 300gg-94.</a:t>
            </a:r>
            <a:br>
              <a:rPr lang="en-US" sz="1400" dirty="0" smtClean="0"/>
            </a:br>
            <a:r>
              <a:rPr lang="en-US" sz="1400" dirty="0" smtClean="0"/>
              <a:t/>
            </a:r>
            <a:br>
              <a:rPr lang="en-US" sz="1400" dirty="0" smtClean="0"/>
            </a:br>
            <a:r>
              <a:rPr lang="en-US" sz="1400" dirty="0" smtClean="0"/>
              <a:t>      (c) This section shall apply, on and after the effective dates specified in the Affordable Care Act, to insurance companies, fraternal benefit societies, hospital service corporations, medical service corporations and health care centers licensed to do business in the state.</a:t>
            </a:r>
            <a:br>
              <a:rPr lang="en-US" sz="1400" dirty="0" smtClean="0"/>
            </a:br>
            <a:r>
              <a:rPr lang="en-US" sz="1400" dirty="0" smtClean="0"/>
              <a:t/>
            </a:r>
            <a:br>
              <a:rPr lang="en-US" sz="1400" dirty="0" smtClean="0"/>
            </a:br>
            <a:r>
              <a:rPr lang="en-US" sz="1400" dirty="0" smtClean="0"/>
              <a:t>      (d) No provision of the general statutes concerning a requirement of the Affordable Care Act shall be construed to supersede a provision of the general statutes that provides greater protection to an insured, except to the extent the latter prevents the application of a requirement of the Affordable Care Act.</a:t>
            </a:r>
            <a:br>
              <a:rPr lang="en-US" sz="1400" dirty="0" smtClean="0"/>
            </a:br>
            <a:r>
              <a:rPr lang="en-US" sz="1400" dirty="0" smtClean="0"/>
              <a:t/>
            </a:r>
            <a:br>
              <a:rPr lang="en-US" sz="1400" dirty="0" smtClean="0"/>
            </a:br>
            <a:r>
              <a:rPr lang="en-US" sz="1400" dirty="0" smtClean="0"/>
              <a:t>      (e) The Insurance Commissioner may adopt regulations, in accordance with the provisions of chapter 54, to implement the provisions of this section.</a:t>
            </a:r>
            <a:br>
              <a:rPr lang="en-US" sz="1400" dirty="0" smtClean="0"/>
            </a:b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descr="P:\My Pictures\CIDseal.jpg"/>
          <p:cNvPicPr>
            <a:picLocks noChangeAspect="1" noChangeArrowheads="1"/>
          </p:cNvPicPr>
          <p:nvPr/>
        </p:nvPicPr>
        <p:blipFill>
          <a:blip r:embed="rId3" cstate="print"/>
          <a:srcRect/>
          <a:stretch>
            <a:fillRect/>
          </a:stretch>
        </p:blipFill>
        <p:spPr bwMode="auto">
          <a:xfrm>
            <a:off x="381000" y="304800"/>
            <a:ext cx="1020763" cy="1006475"/>
          </a:xfrm>
          <a:prstGeom prst="rect">
            <a:avLst/>
          </a:prstGeom>
          <a:noFill/>
          <a:ln w="9525">
            <a:noFill/>
            <a:miter lim="800000"/>
            <a:headEnd/>
            <a:tailEnd/>
          </a:ln>
        </p:spPr>
      </p:pic>
      <p:sp>
        <p:nvSpPr>
          <p:cNvPr id="20482" name="Rectangle 3"/>
          <p:cNvSpPr>
            <a:spLocks noChangeArrowheads="1"/>
          </p:cNvSpPr>
          <p:nvPr/>
        </p:nvSpPr>
        <p:spPr bwMode="auto">
          <a:xfrm>
            <a:off x="1600200" y="685800"/>
            <a:ext cx="7086600" cy="830997"/>
          </a:xfrm>
          <a:prstGeom prst="rect">
            <a:avLst/>
          </a:prstGeom>
          <a:noFill/>
          <a:ln w="9525">
            <a:noFill/>
            <a:miter lim="800000"/>
            <a:headEnd/>
            <a:tailEnd/>
          </a:ln>
        </p:spPr>
        <p:txBody>
          <a:bodyPr>
            <a:spAutoFit/>
          </a:bodyPr>
          <a:lstStyle/>
          <a:p>
            <a:pPr algn="ctr"/>
            <a:endParaRPr lang="en-US" sz="2400" b="1" dirty="0" smtClean="0">
              <a:solidFill>
                <a:schemeClr val="tx2"/>
              </a:solidFill>
            </a:endParaRPr>
          </a:p>
          <a:p>
            <a:pPr algn="ctr"/>
            <a:endParaRPr lang="en-US" sz="2400" b="1" dirty="0">
              <a:solidFill>
                <a:schemeClr val="tx2"/>
              </a:solidFill>
            </a:endParaRPr>
          </a:p>
        </p:txBody>
      </p:sp>
      <p:sp>
        <p:nvSpPr>
          <p:cNvPr id="6" name="Title 5"/>
          <p:cNvSpPr>
            <a:spLocks noGrp="1"/>
          </p:cNvSpPr>
          <p:nvPr>
            <p:ph type="title"/>
          </p:nvPr>
        </p:nvSpPr>
        <p:spPr>
          <a:xfrm>
            <a:off x="1219200" y="274638"/>
            <a:ext cx="7467600" cy="1143000"/>
          </a:xfrm>
        </p:spPr>
        <p:txBody>
          <a:bodyPr/>
          <a:lstStyle/>
          <a:p>
            <a:r>
              <a:rPr lang="en-US" sz="3200" b="1" dirty="0" smtClean="0">
                <a:latin typeface="Times New Roman" pitchFamily="18" charset="0"/>
                <a:cs typeface="Times New Roman" pitchFamily="18" charset="0"/>
              </a:rPr>
              <a:t>Bulletins to Health Insurance Carriers</a:t>
            </a:r>
            <a:endParaRPr lang="en-US" sz="3200" b="1" dirty="0">
              <a:latin typeface="Times New Roman" pitchFamily="18" charset="0"/>
              <a:cs typeface="Times New Roman" pitchFamily="18" charset="0"/>
            </a:endParaRPr>
          </a:p>
        </p:txBody>
      </p:sp>
      <p:sp>
        <p:nvSpPr>
          <p:cNvPr id="7" name="Content Placeholder 6"/>
          <p:cNvSpPr>
            <a:spLocks noGrp="1"/>
          </p:cNvSpPr>
          <p:nvPr>
            <p:ph idx="1"/>
          </p:nvPr>
        </p:nvSpPr>
        <p:spPr>
          <a:xfrm>
            <a:off x="457200" y="1524000"/>
            <a:ext cx="8229600" cy="4525963"/>
          </a:xfrm>
        </p:spPr>
        <p:txBody>
          <a:bodyPr/>
          <a:lstStyle/>
          <a:p>
            <a:pPr>
              <a:buNone/>
            </a:pPr>
            <a:r>
              <a:rPr lang="en-US" sz="2800" dirty="0" smtClean="0">
                <a:latin typeface="Times New Roman" pitchFamily="18" charset="0"/>
                <a:cs typeface="Times New Roman" pitchFamily="18" charset="0"/>
              </a:rPr>
              <a:t>Issued Bulletins as guidance on ACA evolved</a:t>
            </a:r>
          </a:p>
          <a:p>
            <a:pPr>
              <a:buNone/>
            </a:pPr>
            <a:endParaRPr lang="en-US" sz="20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HC-80 Requirements for plans on and after 9/23/10</a:t>
            </a:r>
          </a:p>
          <a:p>
            <a:r>
              <a:rPr lang="en-US" sz="2400" dirty="0" smtClean="0">
                <a:latin typeface="Times New Roman" pitchFamily="18" charset="0"/>
                <a:cs typeface="Times New Roman" pitchFamily="18" charset="0"/>
              </a:rPr>
              <a:t>HC-81 &amp; HC-81-2 Rate Filing requirements</a:t>
            </a:r>
          </a:p>
          <a:p>
            <a:r>
              <a:rPr lang="en-US" sz="2400" dirty="0" smtClean="0">
                <a:latin typeface="Times New Roman" pitchFamily="18" charset="0"/>
                <a:cs typeface="Times New Roman" pitchFamily="18" charset="0"/>
              </a:rPr>
              <a:t>HC-82 &amp;HC-83 Requirements for internal &amp; external appeals</a:t>
            </a:r>
          </a:p>
          <a:p>
            <a:r>
              <a:rPr lang="en-US" sz="2400" dirty="0" smtClean="0">
                <a:latin typeface="Times New Roman" pitchFamily="18" charset="0"/>
                <a:cs typeface="Times New Roman" pitchFamily="18" charset="0"/>
              </a:rPr>
              <a:t>HC-84 Utilization Review</a:t>
            </a:r>
          </a:p>
          <a:p>
            <a:r>
              <a:rPr lang="en-US" sz="2400" dirty="0" smtClean="0">
                <a:latin typeface="Times New Roman" pitchFamily="18" charset="0"/>
                <a:cs typeface="Times New Roman" pitchFamily="18" charset="0"/>
              </a:rPr>
              <a:t>HC-85 </a:t>
            </a:r>
            <a:r>
              <a:rPr lang="en-US" sz="2400" dirty="0" smtClean="0">
                <a:latin typeface="Times New Roman" pitchFamily="18" charset="0"/>
                <a:cs typeface="Times New Roman" pitchFamily="18" charset="0"/>
              </a:rPr>
              <a:t>Rescissions</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HC-88 Rating for association business</a:t>
            </a:r>
          </a:p>
          <a:p>
            <a:r>
              <a:rPr lang="en-US" sz="2400" dirty="0" smtClean="0">
                <a:latin typeface="Times New Roman" pitchFamily="18" charset="0"/>
                <a:cs typeface="Times New Roman" pitchFamily="18" charset="0"/>
              </a:rPr>
              <a:t>HC-90 Form filing requirements</a:t>
            </a: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fld id="{DE7E6C2A-B83A-40E7-AD4E-0F0BD6CC17CF}"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P:\My Pictures\CIDseal.jpg"/>
          <p:cNvPicPr>
            <a:picLocks noChangeAspect="1" noChangeArrowheads="1"/>
          </p:cNvPicPr>
          <p:nvPr/>
        </p:nvPicPr>
        <p:blipFill>
          <a:blip r:embed="rId3" cstate="print"/>
          <a:srcRect/>
          <a:stretch>
            <a:fillRect/>
          </a:stretch>
        </p:blipFill>
        <p:spPr bwMode="auto">
          <a:xfrm>
            <a:off x="381000" y="304800"/>
            <a:ext cx="1020763" cy="1006475"/>
          </a:xfrm>
          <a:prstGeom prst="rect">
            <a:avLst/>
          </a:prstGeom>
          <a:noFill/>
          <a:ln w="9525">
            <a:noFill/>
            <a:miter lim="800000"/>
            <a:headEnd/>
            <a:tailEnd/>
          </a:ln>
        </p:spPr>
      </p:pic>
      <p:sp>
        <p:nvSpPr>
          <p:cNvPr id="14338" name="Rectangle 4"/>
          <p:cNvSpPr>
            <a:spLocks noChangeArrowheads="1"/>
          </p:cNvSpPr>
          <p:nvPr/>
        </p:nvSpPr>
        <p:spPr bwMode="auto">
          <a:xfrm>
            <a:off x="1905000" y="457200"/>
            <a:ext cx="5316538" cy="584775"/>
          </a:xfrm>
          <a:prstGeom prst="rect">
            <a:avLst/>
          </a:prstGeom>
          <a:noFill/>
          <a:ln w="9525">
            <a:noFill/>
            <a:miter lim="800000"/>
            <a:headEnd/>
            <a:tailEnd/>
          </a:ln>
        </p:spPr>
        <p:txBody>
          <a:bodyPr>
            <a:spAutoFit/>
          </a:bodyPr>
          <a:lstStyle/>
          <a:p>
            <a:pPr algn="ctr"/>
            <a:r>
              <a:rPr lang="en-US" sz="3200" b="1" dirty="0" smtClean="0"/>
              <a:t>Collaboration</a:t>
            </a:r>
            <a:endParaRPr lang="en-US" sz="3200" b="1" dirty="0"/>
          </a:p>
        </p:txBody>
      </p:sp>
      <p:sp>
        <p:nvSpPr>
          <p:cNvPr id="14339" name="Rectangle 5"/>
          <p:cNvSpPr>
            <a:spLocks noChangeArrowheads="1"/>
          </p:cNvSpPr>
          <p:nvPr/>
        </p:nvSpPr>
        <p:spPr bwMode="auto">
          <a:xfrm>
            <a:off x="533400" y="1371600"/>
            <a:ext cx="8229600" cy="5940088"/>
          </a:xfrm>
          <a:prstGeom prst="rect">
            <a:avLst/>
          </a:prstGeom>
          <a:noFill/>
          <a:ln w="9525">
            <a:noFill/>
            <a:miter lim="800000"/>
            <a:headEnd/>
            <a:tailEnd/>
          </a:ln>
        </p:spPr>
        <p:txBody>
          <a:bodyPr>
            <a:spAutoFit/>
          </a:bodyPr>
          <a:lstStyle/>
          <a:p>
            <a:pPr>
              <a:buFontTx/>
              <a:buChar char="•"/>
            </a:pPr>
            <a:r>
              <a:rPr lang="en-US" sz="2400" dirty="0" smtClean="0"/>
              <a:t>Work with exchange (recently branded Access Health CT)</a:t>
            </a:r>
          </a:p>
          <a:p>
            <a:pPr lvl="1">
              <a:buFont typeface="Times New Roman" pitchFamily="18" charset="0"/>
              <a:buChar char="–"/>
            </a:pPr>
            <a:r>
              <a:rPr lang="en-US" sz="2400" dirty="0" smtClean="0"/>
              <a:t>Non-voting member of exchange board</a:t>
            </a:r>
          </a:p>
          <a:p>
            <a:pPr lvl="1">
              <a:buFont typeface="Times New Roman" pitchFamily="18" charset="0"/>
              <a:buChar char="–"/>
            </a:pPr>
            <a:r>
              <a:rPr lang="en-US" sz="2400" dirty="0" smtClean="0"/>
              <a:t>On advisory committees composed of diverse stakeholders</a:t>
            </a:r>
          </a:p>
          <a:p>
            <a:pPr lvl="1">
              <a:buFont typeface="Times New Roman" pitchFamily="18" charset="0"/>
              <a:buChar char="–"/>
            </a:pPr>
            <a:r>
              <a:rPr lang="en-US" sz="2400" dirty="0" smtClean="0"/>
              <a:t>MOU to provide plan management and technical assistance</a:t>
            </a:r>
          </a:p>
          <a:p>
            <a:pPr>
              <a:buFontTx/>
              <a:buChar char="•"/>
            </a:pPr>
            <a:r>
              <a:rPr lang="en-US" sz="2400" dirty="0" smtClean="0"/>
              <a:t>Work with other state agencies</a:t>
            </a:r>
          </a:p>
          <a:p>
            <a:pPr>
              <a:buFontTx/>
              <a:buChar char="•"/>
            </a:pPr>
            <a:r>
              <a:rPr lang="en-US" sz="2400" dirty="0" smtClean="0"/>
              <a:t>Work closely with CCIIO</a:t>
            </a:r>
          </a:p>
          <a:p>
            <a:pPr lvl="1">
              <a:buFont typeface="Times New Roman" pitchFamily="18" charset="0"/>
              <a:buChar char="–"/>
            </a:pPr>
            <a:r>
              <a:rPr lang="en-US" sz="2400" dirty="0" smtClean="0"/>
              <a:t>Rate review grant</a:t>
            </a:r>
          </a:p>
          <a:p>
            <a:pPr lvl="1">
              <a:buFont typeface="Times New Roman" pitchFamily="18" charset="0"/>
              <a:buChar char="–"/>
            </a:pPr>
            <a:r>
              <a:rPr lang="en-US" sz="2400" dirty="0" smtClean="0"/>
              <a:t>Exchange issues</a:t>
            </a:r>
          </a:p>
          <a:p>
            <a:pPr lvl="1">
              <a:buFont typeface="Times New Roman" pitchFamily="18" charset="0"/>
              <a:buChar char="–"/>
            </a:pPr>
            <a:r>
              <a:rPr lang="en-US" sz="2400" dirty="0" smtClean="0"/>
              <a:t>General compliance issues</a:t>
            </a:r>
          </a:p>
          <a:p>
            <a:pPr>
              <a:buFontTx/>
              <a:buChar char="•"/>
            </a:pPr>
            <a:r>
              <a:rPr lang="en-US" sz="2400" dirty="0" smtClean="0"/>
              <a:t>Meet with consumer advocates</a:t>
            </a:r>
          </a:p>
          <a:p>
            <a:pPr>
              <a:buFontTx/>
              <a:buChar char="•"/>
            </a:pPr>
            <a:r>
              <a:rPr lang="en-US" sz="2400" dirty="0" smtClean="0"/>
              <a:t>National Association of Insurance Commissioners</a:t>
            </a:r>
          </a:p>
          <a:p>
            <a:pPr>
              <a:buFontTx/>
              <a:buChar char="•"/>
            </a:pPr>
            <a:r>
              <a:rPr lang="en-US" sz="2400" dirty="0" smtClean="0"/>
              <a:t>Meet regularly with industry</a:t>
            </a:r>
          </a:p>
          <a:p>
            <a:pPr lvl="1"/>
            <a:endParaRPr lang="en-US" sz="2000" dirty="0" smtClean="0"/>
          </a:p>
          <a:p>
            <a:pPr>
              <a:buFontTx/>
              <a:buChar char="•"/>
            </a:pPr>
            <a:endParaRPr lang="en-US" dirty="0"/>
          </a:p>
          <a:p>
            <a:endParaRPr lang="en-US" dirty="0">
              <a:latin typeface="Arial" charset="0"/>
            </a:endParaRPr>
          </a:p>
          <a:p>
            <a:pPr marL="742950" lvl="1" indent="-285750"/>
            <a:endParaRPr lang="en-US" dirty="0">
              <a:latin typeface="Arial" charset="0"/>
            </a:endParaRPr>
          </a:p>
          <a:p>
            <a:pPr marL="742950" lvl="1" indent="-285750">
              <a:buFontTx/>
              <a:buChar char="•"/>
            </a:pPr>
            <a:endParaRPr lang="en-US" dirty="0">
              <a:latin typeface="Arial" charset="0"/>
            </a:endParaRPr>
          </a:p>
        </p:txBody>
      </p:sp>
      <p:sp>
        <p:nvSpPr>
          <p:cNvPr id="6" name="Rectangle 5"/>
          <p:cNvSpPr/>
          <p:nvPr/>
        </p:nvSpPr>
        <p:spPr>
          <a:xfrm>
            <a:off x="838200" y="1600200"/>
            <a:ext cx="8001000" cy="1477328"/>
          </a:xfrm>
          <a:prstGeom prst="rect">
            <a:avLst/>
          </a:prstGeom>
        </p:spPr>
        <p:txBody>
          <a:bodyPr wrap="square">
            <a:spAutoFit/>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7" name="Slide Number Placeholder 6"/>
          <p:cNvSpPr>
            <a:spLocks noGrp="1"/>
          </p:cNvSpPr>
          <p:nvPr>
            <p:ph type="sldNum" sz="quarter" idx="12"/>
          </p:nvPr>
        </p:nvSpPr>
        <p:spPr/>
        <p:txBody>
          <a:bodyPr/>
          <a:lstStyle/>
          <a:p>
            <a:pPr>
              <a:defRPr/>
            </a:pPr>
            <a:fld id="{DE7E6C2A-B83A-40E7-AD4E-0F0BD6CC17CF}"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p:nvPr>
        </p:nvSpPr>
        <p:spPr>
          <a:xfrm>
            <a:off x="1447800" y="609600"/>
            <a:ext cx="6172200" cy="609600"/>
          </a:xfrm>
        </p:spPr>
        <p:txBody>
          <a:bodyPr/>
          <a:lstStyle/>
          <a:p>
            <a:r>
              <a:rPr lang="en-US" sz="3200" b="1" dirty="0" smtClean="0">
                <a:latin typeface="Times New Roman" pitchFamily="18" charset="0"/>
              </a:rPr>
              <a:t/>
            </a:r>
            <a:br>
              <a:rPr lang="en-US" sz="3200" b="1" dirty="0" smtClean="0">
                <a:latin typeface="Times New Roman" pitchFamily="18" charset="0"/>
              </a:rPr>
            </a:br>
            <a:r>
              <a:rPr lang="en-US" sz="3200" b="1" dirty="0" smtClean="0">
                <a:latin typeface="Times New Roman" pitchFamily="18" charset="0"/>
              </a:rPr>
              <a:t>Education &amp; Outreach</a:t>
            </a:r>
            <a:r>
              <a:rPr lang="en-US" sz="2400" b="1" dirty="0" smtClean="0">
                <a:solidFill>
                  <a:schemeClr val="tx2"/>
                </a:solidFill>
                <a:latin typeface="Times New Roman" pitchFamily="18" charset="0"/>
              </a:rPr>
              <a:t/>
            </a:r>
            <a:br>
              <a:rPr lang="en-US" sz="2400" b="1" dirty="0" smtClean="0">
                <a:solidFill>
                  <a:schemeClr val="tx2"/>
                </a:solidFill>
                <a:latin typeface="Times New Roman" pitchFamily="18" charset="0"/>
              </a:rPr>
            </a:br>
            <a:endParaRPr lang="en-US" sz="2400" b="1" dirty="0" smtClean="0">
              <a:solidFill>
                <a:schemeClr val="tx2"/>
              </a:solidFill>
              <a:latin typeface="Times New Roman" pitchFamily="18" charset="0"/>
            </a:endParaRPr>
          </a:p>
        </p:txBody>
      </p:sp>
      <p:sp>
        <p:nvSpPr>
          <p:cNvPr id="15362" name="Rectangle 3"/>
          <p:cNvSpPr>
            <a:spLocks noGrp="1"/>
          </p:cNvSpPr>
          <p:nvPr>
            <p:ph idx="1"/>
          </p:nvPr>
        </p:nvSpPr>
        <p:spPr>
          <a:xfrm>
            <a:off x="457200" y="1371600"/>
            <a:ext cx="8382000" cy="4800600"/>
          </a:xfrm>
        </p:spPr>
        <p:txBody>
          <a:bodyPr/>
          <a:lstStyle/>
          <a:p>
            <a:r>
              <a:rPr lang="en-US" sz="2400" dirty="0" smtClean="0">
                <a:latin typeface="Times New Roman" pitchFamily="18" charset="0"/>
              </a:rPr>
              <a:t>Review </a:t>
            </a:r>
            <a:r>
              <a:rPr lang="en-US" sz="2400" dirty="0" smtClean="0">
                <a:latin typeface="Times New Roman" pitchFamily="18" charset="0"/>
              </a:rPr>
              <a:t>all state and federal laws and regulations</a:t>
            </a:r>
          </a:p>
          <a:p>
            <a:r>
              <a:rPr lang="en-US" sz="2400" dirty="0" smtClean="0">
                <a:latin typeface="Times New Roman" pitchFamily="18" charset="0"/>
              </a:rPr>
              <a:t>Participate in calls/meetings with NAIC, CCIIO, URAC</a:t>
            </a:r>
          </a:p>
          <a:p>
            <a:r>
              <a:rPr lang="en-US" sz="2400" dirty="0" smtClean="0">
                <a:latin typeface="Times New Roman" pitchFamily="18" charset="0"/>
              </a:rPr>
              <a:t>Post information on website and social media</a:t>
            </a:r>
          </a:p>
          <a:p>
            <a:r>
              <a:rPr lang="en-US" sz="2400" dirty="0" smtClean="0">
                <a:latin typeface="Times New Roman" pitchFamily="18" charset="0"/>
              </a:rPr>
              <a:t>Receive </a:t>
            </a:r>
            <a:r>
              <a:rPr lang="en-US" sz="2400" dirty="0" smtClean="0">
                <a:latin typeface="Times New Roman" pitchFamily="18" charset="0"/>
              </a:rPr>
              <a:t>comments/complaints </a:t>
            </a:r>
            <a:r>
              <a:rPr lang="en-US" sz="2400" dirty="0" smtClean="0">
                <a:latin typeface="Times New Roman" pitchFamily="18" charset="0"/>
              </a:rPr>
              <a:t>via website </a:t>
            </a:r>
          </a:p>
          <a:p>
            <a:r>
              <a:rPr lang="en-US" sz="2400" dirty="0" smtClean="0">
                <a:latin typeface="Times New Roman" pitchFamily="18" charset="0"/>
              </a:rPr>
              <a:t>Hold informational hearings with legislature</a:t>
            </a:r>
          </a:p>
          <a:p>
            <a:r>
              <a:rPr lang="en-US" sz="2400" dirty="0" smtClean="0">
                <a:latin typeface="Times New Roman" pitchFamily="18" charset="0"/>
              </a:rPr>
              <a:t>Speaking engagements</a:t>
            </a:r>
          </a:p>
          <a:p>
            <a:pPr lvl="1"/>
            <a:r>
              <a:rPr lang="en-US" sz="2400" dirty="0" smtClean="0">
                <a:latin typeface="Times New Roman" pitchFamily="18" charset="0"/>
              </a:rPr>
              <a:t>Association of Insurance Compliance Professionals</a:t>
            </a:r>
          </a:p>
          <a:p>
            <a:pPr lvl="1"/>
            <a:r>
              <a:rPr lang="en-US" sz="2400" dirty="0" smtClean="0">
                <a:latin typeface="Times New Roman" pitchFamily="18" charset="0"/>
              </a:rPr>
              <a:t>Actuaries Club of Hartford and Springfield</a:t>
            </a:r>
          </a:p>
          <a:p>
            <a:pPr lvl="1"/>
            <a:r>
              <a:rPr lang="en-US" sz="2400" dirty="0" smtClean="0">
                <a:latin typeface="Times New Roman" pitchFamily="18" charset="0"/>
              </a:rPr>
              <a:t>Exchange board meetings</a:t>
            </a:r>
          </a:p>
          <a:p>
            <a:pPr lvl="1"/>
            <a:r>
              <a:rPr lang="en-US" sz="2400" dirty="0" smtClean="0">
                <a:latin typeface="Times New Roman" pitchFamily="18" charset="0"/>
              </a:rPr>
              <a:t>Media</a:t>
            </a:r>
          </a:p>
          <a:p>
            <a:pPr lvl="1"/>
            <a:r>
              <a:rPr lang="en-US" sz="2400" dirty="0" smtClean="0">
                <a:latin typeface="Times New Roman" pitchFamily="18" charset="0"/>
              </a:rPr>
              <a:t>Consumer advocacy groups</a:t>
            </a:r>
          </a:p>
          <a:p>
            <a:pPr lvl="1"/>
            <a:r>
              <a:rPr lang="en-US" sz="2400" dirty="0" smtClean="0">
                <a:latin typeface="Times New Roman" pitchFamily="18" charset="0"/>
              </a:rPr>
              <a:t>Chambers of commerce</a:t>
            </a:r>
          </a:p>
          <a:p>
            <a:pPr lvl="1"/>
            <a:endParaRPr lang="en-US" sz="2400" dirty="0" smtClean="0">
              <a:latin typeface="Times New Roman" pitchFamily="18" charset="0"/>
            </a:endParaRPr>
          </a:p>
          <a:p>
            <a:pPr lvl="1"/>
            <a:endParaRPr lang="en-US" sz="2400" dirty="0" smtClean="0">
              <a:latin typeface="Times New Roman" pitchFamily="18" charset="0"/>
            </a:endParaRPr>
          </a:p>
          <a:p>
            <a:pPr>
              <a:buNone/>
            </a:pPr>
            <a:endParaRPr lang="en-US" sz="1800" dirty="0" smtClean="0">
              <a:latin typeface="Times New Roman" pitchFamily="18" charset="0"/>
            </a:endParaRPr>
          </a:p>
        </p:txBody>
      </p:sp>
      <p:sp>
        <p:nvSpPr>
          <p:cNvPr id="5" name="Slide Number Placeholder 4"/>
          <p:cNvSpPr>
            <a:spLocks noGrp="1"/>
          </p:cNvSpPr>
          <p:nvPr>
            <p:ph type="sldNum" sz="quarter" idx="12"/>
          </p:nvPr>
        </p:nvSpPr>
        <p:spPr/>
        <p:txBody>
          <a:bodyPr/>
          <a:lstStyle/>
          <a:p>
            <a:pPr>
              <a:defRPr/>
            </a:pPr>
            <a:fld id="{9EF6874C-E51D-43DC-8D8D-174CC45A0B22}" type="slidenum">
              <a:rPr lang="en-US" smtClean="0"/>
              <a:pPr>
                <a:defRPr/>
              </a:pPr>
              <a:t>6</a:t>
            </a:fld>
            <a:endParaRPr lang="en-US"/>
          </a:p>
        </p:txBody>
      </p:sp>
      <p:pic>
        <p:nvPicPr>
          <p:cNvPr id="15363" name="Picture 2" descr="P:\My Pictures\CIDseal.jpg"/>
          <p:cNvPicPr>
            <a:picLocks noChangeAspect="1" noChangeArrowheads="1"/>
          </p:cNvPicPr>
          <p:nvPr/>
        </p:nvPicPr>
        <p:blipFill>
          <a:blip r:embed="rId2" cstate="print"/>
          <a:srcRect/>
          <a:stretch>
            <a:fillRect/>
          </a:stretch>
        </p:blipFill>
        <p:spPr bwMode="auto">
          <a:xfrm>
            <a:off x="381000" y="304800"/>
            <a:ext cx="1020763" cy="10064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p:txBody>
          <a:bodyPr/>
          <a:lstStyle/>
          <a:p>
            <a:r>
              <a:rPr lang="en-US" sz="2800" b="1" dirty="0" smtClean="0">
                <a:latin typeface="Times New Roman" pitchFamily="18" charset="0"/>
              </a:rPr>
              <a:t>Reuse</a:t>
            </a:r>
          </a:p>
        </p:txBody>
      </p:sp>
      <p:sp>
        <p:nvSpPr>
          <p:cNvPr id="16386" name="Rectangle 3"/>
          <p:cNvSpPr>
            <a:spLocks noGrp="1"/>
          </p:cNvSpPr>
          <p:nvPr>
            <p:ph idx="1"/>
          </p:nvPr>
        </p:nvSpPr>
        <p:spPr/>
        <p:txBody>
          <a:bodyPr/>
          <a:lstStyle/>
          <a:p>
            <a:pPr>
              <a:lnSpc>
                <a:spcPct val="90000"/>
              </a:lnSpc>
            </a:pPr>
            <a:r>
              <a:rPr lang="en-US" sz="2400" dirty="0" smtClean="0">
                <a:latin typeface="Times New Roman" pitchFamily="18" charset="0"/>
              </a:rPr>
              <a:t>Utilized high risk pool and Department of Social Services systems to implement Pre-existing Condition Insurance Plan</a:t>
            </a:r>
          </a:p>
          <a:p>
            <a:pPr>
              <a:lnSpc>
                <a:spcPct val="90000"/>
              </a:lnSpc>
            </a:pPr>
            <a:r>
              <a:rPr lang="en-US" sz="2400" dirty="0" smtClean="0">
                <a:latin typeface="Times New Roman" pitchFamily="18" charset="0"/>
              </a:rPr>
              <a:t>Working with high risk pool to implement state reinsurance program</a:t>
            </a:r>
          </a:p>
          <a:p>
            <a:pPr>
              <a:lnSpc>
                <a:spcPct val="90000"/>
              </a:lnSpc>
            </a:pPr>
            <a:r>
              <a:rPr lang="en-US" sz="2400" dirty="0" smtClean="0">
                <a:latin typeface="Times New Roman" pitchFamily="18" charset="0"/>
              </a:rPr>
              <a:t>Insurance Department will assist exchange with plan management functions</a:t>
            </a:r>
          </a:p>
          <a:p>
            <a:pPr lvl="1">
              <a:lnSpc>
                <a:spcPct val="90000"/>
              </a:lnSpc>
            </a:pPr>
            <a:r>
              <a:rPr lang="en-US" sz="2400" dirty="0" smtClean="0">
                <a:latin typeface="Times New Roman" pitchFamily="18" charset="0"/>
              </a:rPr>
              <a:t>Continue to review form and rate filings</a:t>
            </a:r>
          </a:p>
          <a:p>
            <a:pPr lvl="1">
              <a:lnSpc>
                <a:spcPct val="90000"/>
              </a:lnSpc>
            </a:pPr>
            <a:r>
              <a:rPr lang="en-US" sz="2400" dirty="0" smtClean="0">
                <a:latin typeface="Times New Roman" pitchFamily="18" charset="0"/>
              </a:rPr>
              <a:t>Working with SERFF team and exchange on plan management functions in SERFF</a:t>
            </a:r>
          </a:p>
          <a:p>
            <a:pPr>
              <a:lnSpc>
                <a:spcPct val="90000"/>
              </a:lnSpc>
            </a:pPr>
            <a:r>
              <a:rPr lang="en-US" sz="2400" dirty="0" smtClean="0">
                <a:latin typeface="Times New Roman" pitchFamily="18" charset="0"/>
              </a:rPr>
              <a:t>Department of Social Services is working jointly with exchange on eligibility systems</a:t>
            </a:r>
          </a:p>
          <a:p>
            <a:pPr lvl="1">
              <a:lnSpc>
                <a:spcPct val="90000"/>
              </a:lnSpc>
              <a:buNone/>
            </a:pPr>
            <a:endParaRPr lang="en-US" sz="1600" dirty="0" smtClean="0">
              <a:latin typeface="Times New Roman" pitchFamily="18" charset="0"/>
            </a:endParaRPr>
          </a:p>
          <a:p>
            <a:pPr>
              <a:buNone/>
            </a:pPr>
            <a:endParaRPr lang="en-US" sz="2000" dirty="0" smtClean="0"/>
          </a:p>
          <a:p>
            <a:pPr>
              <a:lnSpc>
                <a:spcPct val="90000"/>
              </a:lnSpc>
            </a:pPr>
            <a:endParaRPr lang="en-US" sz="2000" dirty="0" smtClean="0">
              <a:latin typeface="Times New Roman" pitchFamily="18" charset="0"/>
            </a:endParaRPr>
          </a:p>
          <a:p>
            <a:pPr>
              <a:lnSpc>
                <a:spcPct val="90000"/>
              </a:lnSpc>
            </a:pPr>
            <a:endParaRPr lang="en-US" sz="2000" dirty="0" smtClean="0">
              <a:latin typeface="Times New Roman" pitchFamily="18" charset="0"/>
            </a:endParaRPr>
          </a:p>
        </p:txBody>
      </p:sp>
      <p:sp>
        <p:nvSpPr>
          <p:cNvPr id="5" name="Slide Number Placeholder 4"/>
          <p:cNvSpPr>
            <a:spLocks noGrp="1"/>
          </p:cNvSpPr>
          <p:nvPr>
            <p:ph type="sldNum" sz="quarter" idx="12"/>
          </p:nvPr>
        </p:nvSpPr>
        <p:spPr/>
        <p:txBody>
          <a:bodyPr/>
          <a:lstStyle/>
          <a:p>
            <a:pPr>
              <a:defRPr/>
            </a:pPr>
            <a:fld id="{9EF6874C-E51D-43DC-8D8D-174CC45A0B22}" type="slidenum">
              <a:rPr lang="en-US" smtClean="0"/>
              <a:pPr>
                <a:defRPr/>
              </a:pPr>
              <a:t>7</a:t>
            </a:fld>
            <a:endParaRPr lang="en-US"/>
          </a:p>
        </p:txBody>
      </p:sp>
      <p:pic>
        <p:nvPicPr>
          <p:cNvPr id="16387" name="Picture 2" descr="P:\My Pictures\CIDseal.jpg"/>
          <p:cNvPicPr>
            <a:picLocks noChangeAspect="1" noChangeArrowheads="1"/>
          </p:cNvPicPr>
          <p:nvPr/>
        </p:nvPicPr>
        <p:blipFill>
          <a:blip r:embed="rId2" cstate="print"/>
          <a:srcRect/>
          <a:stretch>
            <a:fillRect/>
          </a:stretch>
        </p:blipFill>
        <p:spPr bwMode="auto">
          <a:xfrm>
            <a:off x="381000" y="304800"/>
            <a:ext cx="1020763" cy="10064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P:\My Pictures\CIDseal.jpg"/>
          <p:cNvPicPr>
            <a:picLocks noChangeAspect="1" noChangeArrowheads="1"/>
          </p:cNvPicPr>
          <p:nvPr/>
        </p:nvPicPr>
        <p:blipFill>
          <a:blip r:embed="rId2" cstate="print"/>
          <a:srcRect/>
          <a:stretch>
            <a:fillRect/>
          </a:stretch>
        </p:blipFill>
        <p:spPr bwMode="auto">
          <a:xfrm>
            <a:off x="381000" y="304800"/>
            <a:ext cx="1020763" cy="1006475"/>
          </a:xfrm>
          <a:prstGeom prst="rect">
            <a:avLst/>
          </a:prstGeom>
          <a:noFill/>
          <a:ln w="9525">
            <a:noFill/>
            <a:miter lim="800000"/>
            <a:headEnd/>
            <a:tailEnd/>
          </a:ln>
        </p:spPr>
      </p:pic>
      <p:sp>
        <p:nvSpPr>
          <p:cNvPr id="19459" name="Rectangle 4"/>
          <p:cNvSpPr>
            <a:spLocks noChangeArrowheads="1"/>
          </p:cNvSpPr>
          <p:nvPr/>
        </p:nvSpPr>
        <p:spPr bwMode="auto">
          <a:xfrm>
            <a:off x="228600" y="1524000"/>
            <a:ext cx="8001000" cy="738664"/>
          </a:xfrm>
          <a:prstGeom prst="rect">
            <a:avLst/>
          </a:prstGeom>
          <a:noFill/>
          <a:ln w="9525">
            <a:noFill/>
            <a:miter lim="800000"/>
            <a:headEnd/>
            <a:tailEnd/>
          </a:ln>
        </p:spPr>
        <p:txBody>
          <a:bodyPr>
            <a:spAutoFit/>
          </a:bodyPr>
          <a:lstStyle/>
          <a:p>
            <a:pPr marL="800100" lvl="1" indent="-342900"/>
            <a:r>
              <a:rPr lang="en-US" sz="1400" dirty="0" smtClean="0"/>
              <a:t/>
            </a:r>
            <a:br>
              <a:rPr lang="en-US" sz="1400" dirty="0" smtClean="0"/>
            </a:br>
            <a:r>
              <a:rPr lang="en-US" sz="1400" dirty="0"/>
              <a:t/>
            </a:r>
            <a:br>
              <a:rPr lang="en-US" sz="1400" dirty="0"/>
            </a:br>
            <a:endParaRPr lang="en-US" sz="1400" dirty="0"/>
          </a:p>
        </p:txBody>
      </p:sp>
      <p:sp>
        <p:nvSpPr>
          <p:cNvPr id="6" name="Title 5"/>
          <p:cNvSpPr>
            <a:spLocks noGrp="1"/>
          </p:cNvSpPr>
          <p:nvPr>
            <p:ph type="title"/>
          </p:nvPr>
        </p:nvSpPr>
        <p:spPr/>
        <p:txBody>
          <a:bodyPr/>
          <a:lstStyle/>
          <a:p>
            <a:r>
              <a:rPr lang="en-US" sz="3200" dirty="0" smtClean="0"/>
              <a:t>Contact Information</a:t>
            </a:r>
            <a:endParaRPr lang="en-US" sz="3200" dirty="0"/>
          </a:p>
        </p:txBody>
      </p:sp>
      <p:sp>
        <p:nvSpPr>
          <p:cNvPr id="7" name="Content Placeholder 6"/>
          <p:cNvSpPr>
            <a:spLocks noGrp="1"/>
          </p:cNvSpPr>
          <p:nvPr>
            <p:ph idx="1"/>
          </p:nvPr>
        </p:nvSpPr>
        <p:spPr/>
        <p:txBody>
          <a:bodyPr/>
          <a:lstStyle/>
          <a:p>
            <a:pPr>
              <a:buNone/>
            </a:pPr>
            <a:endParaRPr lang="en-US" dirty="0" smtClean="0"/>
          </a:p>
          <a:p>
            <a:pPr>
              <a:buNone/>
            </a:pPr>
            <a:r>
              <a:rPr lang="en-US" dirty="0" smtClean="0">
                <a:hlinkClick r:id="rId3"/>
              </a:rPr>
              <a:t>maryellen.breault@ct.gov</a:t>
            </a:r>
            <a:endParaRPr lang="en-US" dirty="0" smtClean="0"/>
          </a:p>
          <a:p>
            <a:pPr>
              <a:buNone/>
            </a:pPr>
            <a:r>
              <a:rPr lang="en-US" dirty="0" smtClean="0"/>
              <a:t>Phone:  	860-297-3857</a:t>
            </a:r>
          </a:p>
          <a:p>
            <a:pPr>
              <a:buNone/>
            </a:pPr>
            <a:r>
              <a:rPr lang="en-US" dirty="0" smtClean="0"/>
              <a:t>Fax:		860-297-3941	</a:t>
            </a:r>
          </a:p>
          <a:p>
            <a:pPr>
              <a:buNone/>
            </a:pPr>
            <a:endParaRPr lang="en-US" dirty="0" smtClean="0"/>
          </a:p>
          <a:p>
            <a:pPr>
              <a:buNone/>
            </a:pPr>
            <a:r>
              <a:rPr lang="en-US" dirty="0" smtClean="0"/>
              <a:t>CID website:  </a:t>
            </a:r>
            <a:r>
              <a:rPr lang="en-US" dirty="0" smtClean="0">
                <a:hlinkClick r:id="rId4"/>
              </a:rPr>
              <a:t>www.ct.gov/cid</a:t>
            </a:r>
            <a:endParaRPr lang="en-US" dirty="0" smtClean="0"/>
          </a:p>
          <a:p>
            <a:pPr>
              <a:buNone/>
            </a:pPr>
            <a:r>
              <a:rPr lang="en-US" dirty="0" smtClean="0"/>
              <a:t>Exchange website: </a:t>
            </a:r>
            <a:r>
              <a:rPr lang="en-US" dirty="0" smtClean="0">
                <a:hlinkClick r:id="rId5"/>
              </a:rPr>
              <a:t>www.ct.gov/hix</a:t>
            </a:r>
            <a:endParaRPr lang="en-US" dirty="0" smtClean="0"/>
          </a:p>
          <a:p>
            <a:pPr>
              <a:buNone/>
            </a:pPr>
            <a:endParaRPr lang="en-US" dirty="0" smtClean="0"/>
          </a:p>
          <a:p>
            <a:pPr>
              <a:buNone/>
            </a:pPr>
            <a:endParaRPr lang="en-US" dirty="0" smtClean="0"/>
          </a:p>
        </p:txBody>
      </p:sp>
      <p:sp>
        <p:nvSpPr>
          <p:cNvPr id="5" name="Slide Number Placeholder 4"/>
          <p:cNvSpPr>
            <a:spLocks noGrp="1"/>
          </p:cNvSpPr>
          <p:nvPr>
            <p:ph type="sldNum" sz="quarter" idx="12"/>
          </p:nvPr>
        </p:nvSpPr>
        <p:spPr/>
        <p:txBody>
          <a:bodyPr/>
          <a:lstStyle/>
          <a:p>
            <a:pPr>
              <a:defRPr/>
            </a:pPr>
            <a:fld id="{DE7E6C2A-B83A-40E7-AD4E-0F0BD6CC17CF}" type="slidenum">
              <a:rPr lang="en-US" smtClean="0"/>
              <a:pPr>
                <a:defRPr/>
              </a:pPr>
              <a:t>8</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1904</TotalTime>
  <Words>375</Words>
  <Application>Microsoft Office PowerPoint</Application>
  <PresentationFormat>On-screen Show (4:3)</PresentationFormat>
  <Paragraphs>100</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vt:lpstr>
      <vt:lpstr>Legislation</vt:lpstr>
      <vt:lpstr>Slide 3</vt:lpstr>
      <vt:lpstr>Bulletins to Health Insurance Carriers</vt:lpstr>
      <vt:lpstr>Slide 5</vt:lpstr>
      <vt:lpstr> Education &amp; Outreach </vt:lpstr>
      <vt:lpstr>Reuse</vt:lpstr>
      <vt:lpstr>Contact Information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State of Connecticut</dc:creator>
  <cp:lastModifiedBy>breaultm</cp:lastModifiedBy>
  <cp:revision>129</cp:revision>
  <dcterms:created xsi:type="dcterms:W3CDTF">2011-05-12T20:23:58Z</dcterms:created>
  <dcterms:modified xsi:type="dcterms:W3CDTF">2013-03-06T13:55:58Z</dcterms:modified>
</cp:coreProperties>
</file>