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notesSlides/notesSlide1.xml" ContentType="application/vnd.openxmlformats-officedocument.presentationml.notesSlid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notesSlides/notesSlide2.xml" ContentType="application/vnd.openxmlformats-officedocument.presentationml.notesSlide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notesSlides/notesSlide3.xml" ContentType="application/vnd.openxmlformats-officedocument.presentationml.notesSlide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notesSlides/notesSlide4.xml" ContentType="application/vnd.openxmlformats-officedocument.presentationml.notesSlide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notesSlides/notesSlide5.xml" ContentType="application/vnd.openxmlformats-officedocument.presentationml.notesSlide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69" r:id="rId1"/>
  </p:sldMasterIdLst>
  <p:notesMasterIdLst>
    <p:notesMasterId r:id="rId11"/>
  </p:notesMasterIdLst>
  <p:handoutMasterIdLst>
    <p:handoutMasterId r:id="rId12"/>
  </p:handoutMasterIdLst>
  <p:sldIdLst>
    <p:sldId id="1003" r:id="rId2"/>
    <p:sldId id="1046" r:id="rId3"/>
    <p:sldId id="1027" r:id="rId4"/>
    <p:sldId id="987" r:id="rId5"/>
    <p:sldId id="1015" r:id="rId6"/>
    <p:sldId id="1045" r:id="rId7"/>
    <p:sldId id="1022" r:id="rId8"/>
    <p:sldId id="1041" r:id="rId9"/>
    <p:sldId id="995" r:id="rId10"/>
  </p:sldIdLst>
  <p:sldSz cx="9906000" cy="6858000" type="A4"/>
  <p:notesSz cx="7010400" cy="9296400"/>
  <p:custDataLst>
    <p:tags r:id="rId13"/>
  </p:custDataLst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aul Zentner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DB935"/>
    <a:srgbClr val="DCDCDC"/>
    <a:srgbClr val="F18917"/>
    <a:srgbClr val="F3CF74"/>
    <a:srgbClr val="AFE06E"/>
    <a:srgbClr val="DAF0A8"/>
    <a:srgbClr val="696969"/>
    <a:srgbClr val="BFBF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971" autoAdjust="0"/>
    <p:restoredTop sz="94894" autoAdjust="0"/>
  </p:normalViewPr>
  <p:slideViewPr>
    <p:cSldViewPr snapToGrid="0" snapToObjects="1">
      <p:cViewPr>
        <p:scale>
          <a:sx n="83" d="100"/>
          <a:sy n="83" d="100"/>
        </p:scale>
        <p:origin x="-1308" y="-120"/>
      </p:cViewPr>
      <p:guideLst>
        <p:guide orient="horz" pos="2013"/>
        <p:guide orient="horz" pos="172"/>
        <p:guide orient="horz" pos="233"/>
        <p:guide orient="horz" pos="794"/>
        <p:guide orient="horz" pos="1016"/>
        <p:guide orient="horz" pos="901"/>
        <p:guide orient="horz" pos="4319"/>
        <p:guide orient="horz" pos="2688"/>
        <p:guide orient="horz" pos="3121"/>
        <p:guide pos="3126"/>
        <p:guide pos="189"/>
        <p:guide pos="965"/>
        <p:guide pos="1649"/>
        <p:guide pos="6062"/>
        <p:guide pos="527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 snapToGrid="0" snapToObjects="1">
      <p:cViewPr varScale="1">
        <p:scale>
          <a:sx n="67" d="100"/>
          <a:sy n="67" d="100"/>
        </p:scale>
        <p:origin x="-2460" y="-108"/>
      </p:cViewPr>
      <p:guideLst>
        <p:guide orient="horz" pos="2928"/>
        <p:guide pos="220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586377" y="9101643"/>
            <a:ext cx="376550" cy="15610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</a:bodyPr>
          <a:lstStyle>
            <a:lvl1pPr algn="r" defTabSz="893374" eaLnBrk="0" hangingPunct="0">
              <a:defRPr sz="700"/>
            </a:lvl1pPr>
          </a:lstStyle>
          <a:p>
            <a:pPr>
              <a:defRPr/>
            </a:pPr>
            <a:fld id="{32DB7BFB-0C81-422B-B7FC-AD2501118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785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12308" y="4418505"/>
            <a:ext cx="5735038" cy="458650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89607" tIns="44018" rIns="89607" bIns="440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</p:txBody>
      </p:sp>
      <p:sp>
        <p:nvSpPr>
          <p:cNvPr id="13315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20713" y="212725"/>
            <a:ext cx="5722937" cy="396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6733720" y="9119483"/>
            <a:ext cx="229205" cy="1382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</a:bodyPr>
          <a:lstStyle>
            <a:lvl1pPr algn="r" defTabSz="893374" eaLnBrk="0" hangingPunct="0">
              <a:defRPr sz="700" smtClean="0"/>
            </a:lvl1pPr>
          </a:lstStyle>
          <a:p>
            <a:pPr>
              <a:defRPr/>
            </a:pPr>
            <a:fld id="{6FA55BAE-DDAA-4041-AA09-9C2D54F7B93D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35952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7800" indent="-177800" algn="l" rtl="0" eaLnBrk="0" fontAlgn="base" hangingPunct="0">
      <a:spcBef>
        <a:spcPct val="100000"/>
      </a:spcBef>
      <a:spcAft>
        <a:spcPct val="0"/>
      </a:spcAft>
      <a:buFont typeface="Wingdings" pitchFamily="2" charset="2"/>
      <a:buChar char="§"/>
      <a:defRPr sz="1000" kern="1200">
        <a:solidFill>
          <a:schemeClr val="tx1"/>
        </a:solidFill>
        <a:latin typeface="Arial" charset="0"/>
        <a:ea typeface="+mn-ea"/>
        <a:cs typeface="+mn-cs"/>
      </a:defRPr>
    </a:lvl1pPr>
    <a:lvl2pPr marL="342900" indent="-163513" algn="l" rtl="0" eaLnBrk="0" fontAlgn="base" hangingPunct="0">
      <a:lnSpc>
        <a:spcPct val="85000"/>
      </a:lnSpc>
      <a:spcBef>
        <a:spcPct val="45000"/>
      </a:spcBef>
      <a:spcAft>
        <a:spcPct val="0"/>
      </a:spcAft>
      <a:buChar char="–"/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1143000" indent="-228600" algn="l" rtl="0" eaLnBrk="0" fontAlgn="base" hangingPunct="0">
      <a:lnSpc>
        <a:spcPct val="85000"/>
      </a:lnSpc>
      <a:spcBef>
        <a:spcPct val="45000"/>
      </a:spcBef>
      <a:spcAft>
        <a:spcPct val="0"/>
      </a:spcAft>
      <a:buFont typeface="Webdings" pitchFamily="18" charset="2"/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1600200" indent="-228600" algn="l" rtl="0" eaLnBrk="0" fontAlgn="base" hangingPunct="0">
      <a:lnSpc>
        <a:spcPct val="85000"/>
      </a:lnSpc>
      <a:spcBef>
        <a:spcPct val="45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[PLACEHOLDER TEXT]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D52D87-CCCB-4897-8754-39643E4DFE54}" type="slidenum">
              <a:rPr lang="en-GB" smtClean="0">
                <a:solidFill>
                  <a:prstClr val="black"/>
                </a:solidFill>
              </a:rPr>
              <a:pPr/>
              <a:t>0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90919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A55BAE-DDAA-4041-AA09-9C2D54F7B93D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27875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A55BAE-DDAA-4041-AA09-9C2D54F7B93D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32648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A55BAE-DDAA-4041-AA09-9C2D54F7B93D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60244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545497-4EDE-464C-BA43-D1E0DCDBBDAE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86262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A55BAE-DDAA-4041-AA09-9C2D54F7B93D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48575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Click to edit Master title style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998C7-1095-4F79-96A7-1CADFC383356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284400" y="6692400"/>
            <a:ext cx="519373" cy="107722"/>
          </a:xfrm>
          <a:prstGeom prst="rect">
            <a:avLst/>
          </a:prstGeom>
        </p:spPr>
        <p:txBody>
          <a:bodyPr vert="horz" wrap="none" lIns="0" tIns="0" rIns="0" bIns="0" rtlCol="0" anchor="t" anchorCtr="0">
            <a:spAutoFit/>
          </a:bodyPr>
          <a:lstStyle>
            <a:lvl1pPr algn="l">
              <a:defRPr sz="7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E9CB987-7450-4FAC-8E18-0EC201F857AD}" type="datetime3">
              <a:rPr lang="en-GB" smtClean="0"/>
              <a:t>6 May, 2014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41462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range 2">
    <p:bg>
      <p:bgPr>
        <a:solidFill>
          <a:srgbClr val="EFB64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4400" y="2224800"/>
            <a:ext cx="3960000" cy="3607200"/>
          </a:xfrm>
        </p:spPr>
        <p:txBody>
          <a:bodyPr/>
          <a:lstStyle>
            <a:lvl1pPr>
              <a:lnSpc>
                <a:spcPct val="140000"/>
              </a:lnSpc>
              <a:defRPr sz="2200" b="0"/>
            </a:lvl1pPr>
          </a:lstStyle>
          <a:p>
            <a:r>
              <a:rPr lang="en-GB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12000" y="2224800"/>
            <a:ext cx="3960000" cy="3607200"/>
          </a:xfrm>
        </p:spPr>
        <p:txBody>
          <a:bodyPr>
            <a:normAutofit/>
          </a:bodyPr>
          <a:lstStyle>
            <a:lvl1pPr marL="0" indent="0" algn="l">
              <a:lnSpc>
                <a:spcPct val="140000"/>
              </a:lnSpc>
              <a:spcBef>
                <a:spcPts val="0"/>
              </a:spcBef>
              <a:buNone/>
              <a:defRPr sz="2200">
                <a:solidFill>
                  <a:srgbClr val="000000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 smtClean="0"/>
              <a:t>Click to edit Master subtitle style</a:t>
            </a:r>
            <a:endParaRPr lang="en-GB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284400" y="6692400"/>
            <a:ext cx="519373" cy="107722"/>
          </a:xfrm>
          <a:prstGeom prst="rect">
            <a:avLst/>
          </a:prstGeom>
        </p:spPr>
        <p:txBody>
          <a:bodyPr vert="horz" wrap="none" lIns="0" tIns="0" rIns="0" bIns="0" rtlCol="0" anchor="t" anchorCtr="0">
            <a:spAutoFit/>
          </a:bodyPr>
          <a:lstStyle>
            <a:lvl1pPr algn="l">
              <a:defRPr sz="7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2147C6E-DAD6-4DA3-94CC-2D32953EF9E2}" type="datetime3">
              <a:rPr lang="en-GB" smtClean="0"/>
              <a:t>6 May, 2014</a:t>
            </a:fld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22400" y="6692400"/>
            <a:ext cx="1692000" cy="107722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>
            <a:lvl1pPr algn="l">
              <a:defRPr sz="7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72000" y="6573600"/>
            <a:ext cx="540001" cy="183600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12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AD998C7-1095-4F79-96A7-1CADFC38335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3" name="TextBox 12" descr="casecode" title="casecode"/>
          <p:cNvSpPr txBox="1"/>
          <p:nvPr/>
        </p:nvSpPr>
        <p:spPr>
          <a:xfrm>
            <a:off x="1922400" y="6588000"/>
            <a:ext cx="1224136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700" smtClean="0">
                <a:latin typeface="Arial" pitchFamily="34" charset="0"/>
                <a:cs typeface="Arial" pitchFamily="34" charset="0"/>
              </a:rPr>
              <a:t>Leassons from Dutch reform.pptx</a:t>
            </a:r>
            <a:endParaRPr lang="en-GB" sz="7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4401" y="6588000"/>
            <a:ext cx="697307" cy="10772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700" dirty="0" smtClean="0">
                <a:latin typeface="Arial" pitchFamily="34" charset="0"/>
                <a:cs typeface="Arial" pitchFamily="34" charset="0"/>
              </a:rPr>
              <a:t>Booz &amp; Company</a:t>
            </a:r>
            <a:endParaRPr lang="en-GB" sz="7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826800" y="6588000"/>
            <a:ext cx="984244" cy="10772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700" dirty="0" smtClean="0">
                <a:latin typeface="Arial" pitchFamily="34" charset="0"/>
                <a:cs typeface="Arial" pitchFamily="34" charset="0"/>
              </a:rPr>
              <a:t>Prepared for client name</a:t>
            </a:r>
            <a:endParaRPr lang="en-GB" sz="7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ctangle 17"/>
          <p:cNvSpPr/>
          <p:nvPr userDrawn="1"/>
        </p:nvSpPr>
        <p:spPr>
          <a:xfrm>
            <a:off x="288000" y="6465600"/>
            <a:ext cx="9334800" cy="75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8"/>
          <p:cNvSpPr>
            <a:spLocks noChangeArrowheads="1"/>
          </p:cNvSpPr>
          <p:nvPr userDrawn="1">
            <p:custDataLst>
              <p:tags r:id="rId1"/>
            </p:custDataLst>
          </p:nvPr>
        </p:nvSpPr>
        <p:spPr bwMode="auto">
          <a:xfrm flipV="1">
            <a:off x="287339" y="2036763"/>
            <a:ext cx="9331325" cy="7461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3082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range 1">
    <p:bg>
      <p:bgPr>
        <a:solidFill>
          <a:srgbClr val="F3CF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4400" y="2224800"/>
            <a:ext cx="3960000" cy="3607200"/>
          </a:xfrm>
        </p:spPr>
        <p:txBody>
          <a:bodyPr/>
          <a:lstStyle>
            <a:lvl1pPr>
              <a:lnSpc>
                <a:spcPct val="140000"/>
              </a:lnSpc>
              <a:defRPr sz="2200" b="0"/>
            </a:lvl1pPr>
          </a:lstStyle>
          <a:p>
            <a:r>
              <a:rPr lang="en-GB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12000" y="2224800"/>
            <a:ext cx="3960000" cy="3607200"/>
          </a:xfrm>
        </p:spPr>
        <p:txBody>
          <a:bodyPr>
            <a:normAutofit/>
          </a:bodyPr>
          <a:lstStyle>
            <a:lvl1pPr marL="0" indent="0" algn="l">
              <a:lnSpc>
                <a:spcPct val="140000"/>
              </a:lnSpc>
              <a:spcBef>
                <a:spcPts val="0"/>
              </a:spcBef>
              <a:buNone/>
              <a:defRPr sz="2200">
                <a:solidFill>
                  <a:srgbClr val="000000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 smtClean="0"/>
              <a:t>Click to edit Master subtitle style</a:t>
            </a:r>
            <a:endParaRPr lang="en-GB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284400" y="6692400"/>
            <a:ext cx="519373" cy="107722"/>
          </a:xfrm>
          <a:prstGeom prst="rect">
            <a:avLst/>
          </a:prstGeom>
        </p:spPr>
        <p:txBody>
          <a:bodyPr vert="horz" wrap="none" lIns="0" tIns="0" rIns="0" bIns="0" rtlCol="0" anchor="t" anchorCtr="0">
            <a:spAutoFit/>
          </a:bodyPr>
          <a:lstStyle>
            <a:lvl1pPr algn="l">
              <a:defRPr sz="7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CE4A543-0D7B-4874-BE6F-F6AC0DC93A29}" type="datetime3">
              <a:rPr lang="en-GB" smtClean="0"/>
              <a:t>6 May, 2014</a:t>
            </a:fld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22400" y="6692400"/>
            <a:ext cx="1692000" cy="107722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>
            <a:lvl1pPr algn="l">
              <a:defRPr sz="7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72000" y="6573600"/>
            <a:ext cx="540001" cy="183600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12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AD998C7-1095-4F79-96A7-1CADFC38335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826800" y="6588000"/>
            <a:ext cx="984244" cy="10772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700" dirty="0" smtClean="0">
                <a:latin typeface="Arial" pitchFamily="34" charset="0"/>
                <a:cs typeface="Arial" pitchFamily="34" charset="0"/>
              </a:rPr>
              <a:t>Prepared for client name</a:t>
            </a:r>
            <a:endParaRPr lang="en-GB" sz="7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 descr="casecode" title="casecode"/>
          <p:cNvSpPr txBox="1"/>
          <p:nvPr/>
        </p:nvSpPr>
        <p:spPr>
          <a:xfrm>
            <a:off x="1922400" y="6588000"/>
            <a:ext cx="1224136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700" smtClean="0">
                <a:latin typeface="Arial" pitchFamily="34" charset="0"/>
                <a:cs typeface="Arial" pitchFamily="34" charset="0"/>
              </a:rPr>
              <a:t>Leassons from Dutch reform.pptx</a:t>
            </a:r>
            <a:endParaRPr lang="en-GB" sz="7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4401" y="6588000"/>
            <a:ext cx="697307" cy="10772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700" dirty="0" smtClean="0">
                <a:latin typeface="Arial" pitchFamily="34" charset="0"/>
                <a:cs typeface="Arial" pitchFamily="34" charset="0"/>
              </a:rPr>
              <a:t>Booz &amp; Company</a:t>
            </a:r>
            <a:endParaRPr lang="en-GB" sz="7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16"/>
          <p:cNvSpPr/>
          <p:nvPr userDrawn="1"/>
        </p:nvSpPr>
        <p:spPr>
          <a:xfrm>
            <a:off x="288000" y="6465600"/>
            <a:ext cx="9334800" cy="75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8"/>
          <p:cNvSpPr>
            <a:spLocks noChangeArrowheads="1"/>
          </p:cNvSpPr>
          <p:nvPr userDrawn="1">
            <p:custDataLst>
              <p:tags r:id="rId1"/>
            </p:custDataLst>
          </p:nvPr>
        </p:nvSpPr>
        <p:spPr bwMode="auto">
          <a:xfrm flipV="1">
            <a:off x="287339" y="2036763"/>
            <a:ext cx="9331325" cy="7461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4920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Purple">
    <p:bg>
      <p:bgPr>
        <a:solidFill>
          <a:srgbClr val="BA9CC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4400" y="2224800"/>
            <a:ext cx="3960000" cy="3607200"/>
          </a:xfrm>
        </p:spPr>
        <p:txBody>
          <a:bodyPr/>
          <a:lstStyle>
            <a:lvl1pPr>
              <a:lnSpc>
                <a:spcPct val="140000"/>
              </a:lnSpc>
              <a:defRPr sz="2200" b="0"/>
            </a:lvl1pPr>
          </a:lstStyle>
          <a:p>
            <a:r>
              <a:rPr lang="en-GB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12000" y="2224800"/>
            <a:ext cx="3960000" cy="3607200"/>
          </a:xfrm>
        </p:spPr>
        <p:txBody>
          <a:bodyPr>
            <a:normAutofit/>
          </a:bodyPr>
          <a:lstStyle>
            <a:lvl1pPr marL="0" indent="0" algn="l">
              <a:lnSpc>
                <a:spcPct val="140000"/>
              </a:lnSpc>
              <a:spcBef>
                <a:spcPts val="0"/>
              </a:spcBef>
              <a:buNone/>
              <a:defRPr sz="2200">
                <a:solidFill>
                  <a:srgbClr val="000000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 smtClean="0"/>
              <a:t>Click to edit Master subtitle style</a:t>
            </a:r>
            <a:endParaRPr lang="en-GB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284400" y="6692400"/>
            <a:ext cx="519373" cy="107722"/>
          </a:xfrm>
          <a:prstGeom prst="rect">
            <a:avLst/>
          </a:prstGeom>
        </p:spPr>
        <p:txBody>
          <a:bodyPr vert="horz" wrap="none" lIns="0" tIns="0" rIns="0" bIns="0" rtlCol="0" anchor="t" anchorCtr="0">
            <a:spAutoFit/>
          </a:bodyPr>
          <a:lstStyle>
            <a:lvl1pPr algn="l">
              <a:defRPr sz="7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E8E30767-709B-462D-886A-1A5E115A645A}" type="datetime3">
              <a:rPr lang="en-GB" smtClean="0"/>
              <a:t>6 May, 2014</a:t>
            </a:fld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22400" y="6692400"/>
            <a:ext cx="1692000" cy="107722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>
            <a:lvl1pPr algn="l">
              <a:defRPr sz="7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72000" y="6573600"/>
            <a:ext cx="540001" cy="183600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12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AD998C7-1095-4F79-96A7-1CADFC38335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3826800" y="6588000"/>
            <a:ext cx="984244" cy="10772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700" dirty="0" smtClean="0">
                <a:latin typeface="Arial" pitchFamily="34" charset="0"/>
                <a:cs typeface="Arial" pitchFamily="34" charset="0"/>
              </a:rPr>
              <a:t>Prepared for client name</a:t>
            </a:r>
            <a:endParaRPr lang="en-GB" sz="7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 descr="casecode" title="casecode"/>
          <p:cNvSpPr txBox="1"/>
          <p:nvPr userDrawn="1"/>
        </p:nvSpPr>
        <p:spPr>
          <a:xfrm>
            <a:off x="1922400" y="6588000"/>
            <a:ext cx="1224136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700" smtClean="0">
                <a:latin typeface="Arial" pitchFamily="34" charset="0"/>
                <a:cs typeface="Arial" pitchFamily="34" charset="0"/>
              </a:rPr>
              <a:t>Leassons from Dutch reform.pptx</a:t>
            </a:r>
            <a:endParaRPr lang="en-GB" sz="7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 userDrawn="1"/>
        </p:nvSpPr>
        <p:spPr>
          <a:xfrm>
            <a:off x="284401" y="6588000"/>
            <a:ext cx="697307" cy="10772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700" dirty="0" smtClean="0">
                <a:latin typeface="Arial" pitchFamily="34" charset="0"/>
                <a:cs typeface="Arial" pitchFamily="34" charset="0"/>
              </a:rPr>
              <a:t>Booz &amp; Company</a:t>
            </a:r>
            <a:endParaRPr lang="en-GB" sz="7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16"/>
          <p:cNvSpPr/>
          <p:nvPr userDrawn="1"/>
        </p:nvSpPr>
        <p:spPr>
          <a:xfrm>
            <a:off x="288000" y="6465600"/>
            <a:ext cx="9334800" cy="75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8"/>
          <p:cNvSpPr>
            <a:spLocks noChangeArrowheads="1"/>
          </p:cNvSpPr>
          <p:nvPr userDrawn="1">
            <p:custDataLst>
              <p:tags r:id="rId1"/>
            </p:custDataLst>
          </p:nvPr>
        </p:nvSpPr>
        <p:spPr bwMode="auto">
          <a:xfrm flipV="1">
            <a:off x="287339" y="2036763"/>
            <a:ext cx="9331325" cy="7461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8111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Gray 2">
    <p:bg>
      <p:bgPr>
        <a:solidFill>
          <a:srgbClr val="BFBF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4400" y="2224800"/>
            <a:ext cx="3960000" cy="3607200"/>
          </a:xfrm>
        </p:spPr>
        <p:txBody>
          <a:bodyPr/>
          <a:lstStyle>
            <a:lvl1pPr>
              <a:lnSpc>
                <a:spcPct val="140000"/>
              </a:lnSpc>
              <a:defRPr sz="2200" b="0"/>
            </a:lvl1pPr>
          </a:lstStyle>
          <a:p>
            <a:r>
              <a:rPr lang="en-GB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12000" y="2224800"/>
            <a:ext cx="3960000" cy="3607200"/>
          </a:xfrm>
        </p:spPr>
        <p:txBody>
          <a:bodyPr>
            <a:normAutofit/>
          </a:bodyPr>
          <a:lstStyle>
            <a:lvl1pPr marL="0" indent="0" algn="l">
              <a:lnSpc>
                <a:spcPct val="140000"/>
              </a:lnSpc>
              <a:spcBef>
                <a:spcPts val="0"/>
              </a:spcBef>
              <a:buNone/>
              <a:defRPr sz="2200">
                <a:solidFill>
                  <a:srgbClr val="000000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 smtClean="0"/>
              <a:t>Click to edit Master subtitle style</a:t>
            </a:r>
            <a:endParaRPr lang="en-GB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284400" y="6692400"/>
            <a:ext cx="519373" cy="107722"/>
          </a:xfrm>
          <a:prstGeom prst="rect">
            <a:avLst/>
          </a:prstGeom>
        </p:spPr>
        <p:txBody>
          <a:bodyPr vert="horz" wrap="none" lIns="0" tIns="0" rIns="0" bIns="0" rtlCol="0" anchor="t" anchorCtr="0">
            <a:spAutoFit/>
          </a:bodyPr>
          <a:lstStyle>
            <a:lvl1pPr algn="l">
              <a:defRPr sz="7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AA0689CD-9A38-4D67-95EA-A21F84E180AA}" type="datetime3">
              <a:rPr lang="en-GB" smtClean="0"/>
              <a:t>6 May, 2014</a:t>
            </a:fld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22400" y="6692400"/>
            <a:ext cx="1692000" cy="107722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>
            <a:lvl1pPr algn="l">
              <a:defRPr sz="7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72000" y="6573600"/>
            <a:ext cx="540001" cy="183600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12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AD998C7-1095-4F79-96A7-1CADFC38335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826800" y="6588000"/>
            <a:ext cx="984244" cy="10772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700" dirty="0" smtClean="0">
                <a:latin typeface="Arial" pitchFamily="34" charset="0"/>
                <a:cs typeface="Arial" pitchFamily="34" charset="0"/>
              </a:rPr>
              <a:t>Prepared for client name</a:t>
            </a:r>
            <a:endParaRPr lang="en-GB" sz="7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 descr="casecode" title="casecode"/>
          <p:cNvSpPr txBox="1"/>
          <p:nvPr/>
        </p:nvSpPr>
        <p:spPr>
          <a:xfrm>
            <a:off x="1922400" y="6588000"/>
            <a:ext cx="1224136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700" smtClean="0">
                <a:latin typeface="Arial" pitchFamily="34" charset="0"/>
                <a:cs typeface="Arial" pitchFamily="34" charset="0"/>
              </a:rPr>
              <a:t>Leassons from Dutch reform.pptx</a:t>
            </a:r>
            <a:endParaRPr lang="en-GB" sz="7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4401" y="6588000"/>
            <a:ext cx="697307" cy="10772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700" dirty="0" smtClean="0">
                <a:latin typeface="Arial" pitchFamily="34" charset="0"/>
                <a:cs typeface="Arial" pitchFamily="34" charset="0"/>
              </a:rPr>
              <a:t>Booz &amp; Company</a:t>
            </a:r>
            <a:endParaRPr lang="en-GB" sz="7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16"/>
          <p:cNvSpPr/>
          <p:nvPr userDrawn="1"/>
        </p:nvSpPr>
        <p:spPr>
          <a:xfrm>
            <a:off x="288000" y="6465600"/>
            <a:ext cx="9334800" cy="75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8"/>
          <p:cNvSpPr>
            <a:spLocks noChangeArrowheads="1"/>
          </p:cNvSpPr>
          <p:nvPr userDrawn="1">
            <p:custDataLst>
              <p:tags r:id="rId1"/>
            </p:custDataLst>
          </p:nvPr>
        </p:nvSpPr>
        <p:spPr bwMode="auto">
          <a:xfrm flipV="1">
            <a:off x="287339" y="2036763"/>
            <a:ext cx="9331325" cy="7461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5998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xt Slide (Full P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01894-CD26-4755-B2AE-6750C1357069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284400" y="6692400"/>
            <a:ext cx="519373" cy="107722"/>
          </a:xfrm>
          <a:prstGeom prst="rect">
            <a:avLst/>
          </a:prstGeom>
        </p:spPr>
        <p:txBody>
          <a:bodyPr vert="horz" wrap="none" lIns="0" tIns="0" rIns="0" bIns="0" rtlCol="0" anchor="t" anchorCtr="0">
            <a:spAutoFit/>
          </a:bodyPr>
          <a:lstStyle>
            <a:lvl1pPr algn="l">
              <a:defRPr sz="7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FCCA3EB-CCB1-46A4-8E8D-1896D4F76B72}" type="datetime3">
              <a:rPr lang="en-GB" smtClean="0"/>
              <a:t>6 May, 2014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19754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Text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6827" y="1569599"/>
            <a:ext cx="4503600" cy="46116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63989" y="1569599"/>
            <a:ext cx="4503600" cy="46116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D4A0C-D92E-4AC7-AF4B-43DEE33FF7DB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3"/>
          </p:nvPr>
        </p:nvSpPr>
        <p:spPr>
          <a:xfrm>
            <a:off x="284400" y="6692400"/>
            <a:ext cx="519373" cy="107722"/>
          </a:xfrm>
          <a:prstGeom prst="rect">
            <a:avLst/>
          </a:prstGeom>
        </p:spPr>
        <p:txBody>
          <a:bodyPr vert="horz" wrap="none" lIns="0" tIns="0" rIns="0" bIns="0" rtlCol="0" anchor="t" anchorCtr="0">
            <a:spAutoFit/>
          </a:bodyPr>
          <a:lstStyle>
            <a:lvl1pPr algn="l">
              <a:defRPr sz="7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65F47C6-7A9F-4DC4-8C86-ED89FE1FD70F}" type="datetime3">
              <a:rPr lang="en-GB" smtClean="0"/>
              <a:t>6 May, 2014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10295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998C7-1095-4F79-96A7-1CADFC383356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284400" y="6692400"/>
            <a:ext cx="519373" cy="107722"/>
          </a:xfrm>
          <a:prstGeom prst="rect">
            <a:avLst/>
          </a:prstGeom>
        </p:spPr>
        <p:txBody>
          <a:bodyPr vert="horz" wrap="none" lIns="0" tIns="0" rIns="0" bIns="0" rtlCol="0" anchor="t" anchorCtr="0">
            <a:spAutoFit/>
          </a:bodyPr>
          <a:lstStyle>
            <a:lvl1pPr algn="l">
              <a:defRPr sz="7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B48E2A1C-DF8A-471F-915B-135C29402D16}" type="datetime3">
              <a:rPr lang="en-GB" smtClean="0"/>
              <a:t>6 May, 2014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15230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O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4400" y="2224800"/>
            <a:ext cx="3960000" cy="3607200"/>
          </a:xfrm>
        </p:spPr>
        <p:txBody>
          <a:bodyPr/>
          <a:lstStyle>
            <a:lvl1pPr>
              <a:lnSpc>
                <a:spcPct val="140000"/>
              </a:lnSpc>
              <a:defRPr sz="2200" b="0"/>
            </a:lvl1pPr>
          </a:lstStyle>
          <a:p>
            <a:r>
              <a:rPr lang="en-GB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12000" y="2224800"/>
            <a:ext cx="3960000" cy="3607200"/>
          </a:xfrm>
        </p:spPr>
        <p:txBody>
          <a:bodyPr>
            <a:normAutofit/>
          </a:bodyPr>
          <a:lstStyle>
            <a:lvl1pPr marL="0" indent="0" algn="l">
              <a:lnSpc>
                <a:spcPct val="140000"/>
              </a:lnSpc>
              <a:spcBef>
                <a:spcPts val="0"/>
              </a:spcBef>
              <a:buNone/>
              <a:defRPr sz="2200">
                <a:solidFill>
                  <a:srgbClr val="000000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 smtClean="0"/>
              <a:t>Click to edit Master subtitle style</a:t>
            </a:r>
            <a:endParaRPr lang="en-GB" dirty="0"/>
          </a:p>
        </p:txBody>
      </p:sp>
      <p:sp>
        <p:nvSpPr>
          <p:cNvPr id="8" name="Rectangle 8"/>
          <p:cNvSpPr>
            <a:spLocks noChangeArrowheads="1"/>
          </p:cNvSpPr>
          <p:nvPr userDrawn="1">
            <p:custDataLst>
              <p:tags r:id="rId1"/>
            </p:custDataLst>
          </p:nvPr>
        </p:nvSpPr>
        <p:spPr bwMode="auto">
          <a:xfrm flipV="1">
            <a:off x="287339" y="2036763"/>
            <a:ext cx="9331325" cy="7461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284400" y="6692400"/>
            <a:ext cx="519373" cy="107722"/>
          </a:xfrm>
          <a:prstGeom prst="rect">
            <a:avLst/>
          </a:prstGeom>
        </p:spPr>
        <p:txBody>
          <a:bodyPr vert="horz" wrap="none" lIns="0" tIns="0" rIns="0" bIns="0" rtlCol="0" anchor="t" anchorCtr="0">
            <a:spAutoFit/>
          </a:bodyPr>
          <a:lstStyle>
            <a:lvl1pPr algn="l">
              <a:defRPr sz="7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C7F217F5-C24E-4C95-B9B2-C48601DF8D13}" type="datetime3">
              <a:rPr lang="en-GB" smtClean="0"/>
              <a:t>6 May, 2014</a:t>
            </a:fld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22400" y="6692400"/>
            <a:ext cx="1692000" cy="107722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>
            <a:lvl1pPr algn="l">
              <a:defRPr sz="7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72000" y="6573600"/>
            <a:ext cx="540001" cy="183600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12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AD998C7-1095-4F79-96A7-1CADFC38335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3826800" y="6588000"/>
            <a:ext cx="854401" cy="10772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700" dirty="0" smtClean="0">
                <a:latin typeface="Arial" pitchFamily="34" charset="0"/>
                <a:cs typeface="Arial" pitchFamily="34" charset="0"/>
              </a:rPr>
              <a:t>Prepared for </a:t>
            </a:r>
            <a:r>
              <a:rPr lang="en-GB" sz="700" dirty="0" err="1" smtClean="0">
                <a:latin typeface="Arial" pitchFamily="34" charset="0"/>
                <a:cs typeface="Arial" pitchFamily="34" charset="0"/>
              </a:rPr>
              <a:t>Achmea</a:t>
            </a:r>
            <a:endParaRPr lang="en-GB" sz="7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 descr="casecode" title="casecode"/>
          <p:cNvSpPr txBox="1"/>
          <p:nvPr/>
        </p:nvSpPr>
        <p:spPr>
          <a:xfrm>
            <a:off x="1922400" y="6588000"/>
            <a:ext cx="1224136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700" smtClean="0">
                <a:latin typeface="Arial" pitchFamily="34" charset="0"/>
                <a:cs typeface="Arial" pitchFamily="34" charset="0"/>
              </a:rPr>
              <a:t>Leassons from Dutch reform.pptx</a:t>
            </a:r>
            <a:endParaRPr lang="en-GB" sz="7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4401" y="6588000"/>
            <a:ext cx="697307" cy="10772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700" dirty="0" smtClean="0">
                <a:latin typeface="Arial" pitchFamily="34" charset="0"/>
                <a:cs typeface="Arial" pitchFamily="34" charset="0"/>
              </a:rPr>
              <a:t>Booz &amp; Company</a:t>
            </a:r>
            <a:endParaRPr lang="en-GB" sz="7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16"/>
          <p:cNvSpPr/>
          <p:nvPr userDrawn="1"/>
        </p:nvSpPr>
        <p:spPr>
          <a:xfrm>
            <a:off x="288000" y="6465600"/>
            <a:ext cx="9334800" cy="75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845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lue 3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4400" y="2224800"/>
            <a:ext cx="3960000" cy="3607200"/>
          </a:xfrm>
        </p:spPr>
        <p:txBody>
          <a:bodyPr/>
          <a:lstStyle>
            <a:lvl1pPr>
              <a:lnSpc>
                <a:spcPct val="140000"/>
              </a:lnSpc>
              <a:defRPr sz="2200" b="0"/>
            </a:lvl1pPr>
          </a:lstStyle>
          <a:p>
            <a:r>
              <a:rPr lang="en-GB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12000" y="2224800"/>
            <a:ext cx="3960000" cy="3607200"/>
          </a:xfrm>
        </p:spPr>
        <p:txBody>
          <a:bodyPr>
            <a:normAutofit/>
          </a:bodyPr>
          <a:lstStyle>
            <a:lvl1pPr marL="0" indent="0" algn="l">
              <a:lnSpc>
                <a:spcPct val="140000"/>
              </a:lnSpc>
              <a:spcBef>
                <a:spcPts val="0"/>
              </a:spcBef>
              <a:buNone/>
              <a:defRPr sz="2200">
                <a:solidFill>
                  <a:srgbClr val="000000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 smtClean="0"/>
              <a:t>Click to edit Master subtitle style</a:t>
            </a:r>
            <a:endParaRPr lang="en-GB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284400" y="6692400"/>
            <a:ext cx="519373" cy="107722"/>
          </a:xfrm>
          <a:prstGeom prst="rect">
            <a:avLst/>
          </a:prstGeom>
        </p:spPr>
        <p:txBody>
          <a:bodyPr vert="horz" wrap="none" lIns="0" tIns="0" rIns="0" bIns="0" rtlCol="0" anchor="t" anchorCtr="0">
            <a:spAutoFit/>
          </a:bodyPr>
          <a:lstStyle>
            <a:lvl1pPr algn="l">
              <a:defRPr sz="7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9E5D08E-F5A6-4F8F-B412-8860920520D0}" type="datetime3">
              <a:rPr lang="en-GB" smtClean="0"/>
              <a:t>6 May, 2014</a:t>
            </a:fld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22400" y="6692400"/>
            <a:ext cx="1692000" cy="107722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>
            <a:lvl1pPr algn="l">
              <a:defRPr sz="7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72000" y="6573600"/>
            <a:ext cx="540001" cy="183600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12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AD998C7-1095-4F79-96A7-1CADFC38335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826800" y="6588000"/>
            <a:ext cx="984244" cy="10772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700" dirty="0" smtClean="0">
                <a:latin typeface="Arial" pitchFamily="34" charset="0"/>
                <a:cs typeface="Arial" pitchFamily="34" charset="0"/>
              </a:rPr>
              <a:t>Prepared for client name</a:t>
            </a:r>
            <a:endParaRPr lang="en-GB" sz="7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 descr="casecode" title="casecode"/>
          <p:cNvSpPr txBox="1"/>
          <p:nvPr/>
        </p:nvSpPr>
        <p:spPr>
          <a:xfrm>
            <a:off x="1922400" y="6588000"/>
            <a:ext cx="1224136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700" smtClean="0">
                <a:latin typeface="Arial" pitchFamily="34" charset="0"/>
                <a:cs typeface="Arial" pitchFamily="34" charset="0"/>
              </a:rPr>
              <a:t>Leassons from Dutch reform.pptx</a:t>
            </a:r>
            <a:endParaRPr lang="en-GB" sz="7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4401" y="6588000"/>
            <a:ext cx="697307" cy="10772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700" dirty="0" smtClean="0">
                <a:latin typeface="Arial" pitchFamily="34" charset="0"/>
                <a:cs typeface="Arial" pitchFamily="34" charset="0"/>
              </a:rPr>
              <a:t>Booz &amp; Company</a:t>
            </a:r>
            <a:endParaRPr lang="en-GB" sz="7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16"/>
          <p:cNvSpPr/>
          <p:nvPr userDrawn="1"/>
        </p:nvSpPr>
        <p:spPr>
          <a:xfrm>
            <a:off x="288000" y="6465600"/>
            <a:ext cx="9334800" cy="75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8"/>
          <p:cNvSpPr>
            <a:spLocks noChangeArrowheads="1"/>
          </p:cNvSpPr>
          <p:nvPr userDrawn="1">
            <p:custDataLst>
              <p:tags r:id="rId1"/>
            </p:custDataLst>
          </p:nvPr>
        </p:nvSpPr>
        <p:spPr bwMode="auto">
          <a:xfrm flipV="1">
            <a:off x="287339" y="2036763"/>
            <a:ext cx="9331325" cy="7461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3397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lue 4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4400" y="2224800"/>
            <a:ext cx="3960000" cy="3607200"/>
          </a:xfrm>
        </p:spPr>
        <p:txBody>
          <a:bodyPr/>
          <a:lstStyle>
            <a:lvl1pPr>
              <a:lnSpc>
                <a:spcPct val="140000"/>
              </a:lnSpc>
              <a:defRPr sz="2200" b="0"/>
            </a:lvl1pPr>
          </a:lstStyle>
          <a:p>
            <a:r>
              <a:rPr lang="en-GB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12000" y="2224800"/>
            <a:ext cx="3960000" cy="3607200"/>
          </a:xfrm>
        </p:spPr>
        <p:txBody>
          <a:bodyPr>
            <a:normAutofit/>
          </a:bodyPr>
          <a:lstStyle>
            <a:lvl1pPr marL="0" indent="0" algn="l">
              <a:lnSpc>
                <a:spcPct val="140000"/>
              </a:lnSpc>
              <a:spcBef>
                <a:spcPts val="0"/>
              </a:spcBef>
              <a:buNone/>
              <a:defRPr sz="2200">
                <a:solidFill>
                  <a:srgbClr val="000000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 smtClean="0"/>
              <a:t>Click to edit Master subtitle style</a:t>
            </a:r>
            <a:endParaRPr lang="en-GB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284400" y="6692400"/>
            <a:ext cx="519373" cy="107722"/>
          </a:xfrm>
          <a:prstGeom prst="rect">
            <a:avLst/>
          </a:prstGeom>
        </p:spPr>
        <p:txBody>
          <a:bodyPr vert="horz" wrap="none" lIns="0" tIns="0" rIns="0" bIns="0" rtlCol="0" anchor="t" anchorCtr="0">
            <a:spAutoFit/>
          </a:bodyPr>
          <a:lstStyle>
            <a:lvl1pPr algn="l">
              <a:defRPr sz="7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32946ACE-8FCB-4316-BCCA-7264EC6F9020}" type="datetime3">
              <a:rPr lang="en-GB" smtClean="0"/>
              <a:t>6 May, 2014</a:t>
            </a:fld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22400" y="6692400"/>
            <a:ext cx="1692000" cy="107722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>
            <a:lvl1pPr algn="l">
              <a:defRPr sz="7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72000" y="6573600"/>
            <a:ext cx="540001" cy="183600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12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AD998C7-1095-4F79-96A7-1CADFC38335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826800" y="6588000"/>
            <a:ext cx="984244" cy="10772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700" dirty="0" smtClean="0">
                <a:latin typeface="Arial" pitchFamily="34" charset="0"/>
                <a:cs typeface="Arial" pitchFamily="34" charset="0"/>
              </a:rPr>
              <a:t>Prepared for client name</a:t>
            </a:r>
            <a:endParaRPr lang="en-GB" sz="7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 descr="casecode" title="casecode"/>
          <p:cNvSpPr txBox="1"/>
          <p:nvPr/>
        </p:nvSpPr>
        <p:spPr>
          <a:xfrm>
            <a:off x="1922400" y="6588000"/>
            <a:ext cx="1224136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700" smtClean="0">
                <a:latin typeface="Arial" pitchFamily="34" charset="0"/>
                <a:cs typeface="Arial" pitchFamily="34" charset="0"/>
              </a:rPr>
              <a:t>Leassons from Dutch reform.pptx</a:t>
            </a:r>
            <a:endParaRPr lang="en-GB" sz="7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4401" y="6588000"/>
            <a:ext cx="697307" cy="10772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700" dirty="0" smtClean="0">
                <a:latin typeface="Arial" pitchFamily="34" charset="0"/>
                <a:cs typeface="Arial" pitchFamily="34" charset="0"/>
              </a:rPr>
              <a:t>Booz &amp; Company</a:t>
            </a:r>
            <a:endParaRPr lang="en-GB" sz="7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16"/>
          <p:cNvSpPr/>
          <p:nvPr userDrawn="1"/>
        </p:nvSpPr>
        <p:spPr>
          <a:xfrm>
            <a:off x="288000" y="6465600"/>
            <a:ext cx="9334800" cy="75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8"/>
          <p:cNvSpPr>
            <a:spLocks noChangeArrowheads="1"/>
          </p:cNvSpPr>
          <p:nvPr userDrawn="1">
            <p:custDataLst>
              <p:tags r:id="rId1"/>
            </p:custDataLst>
          </p:nvPr>
        </p:nvSpPr>
        <p:spPr bwMode="auto">
          <a:xfrm flipV="1">
            <a:off x="287339" y="2036763"/>
            <a:ext cx="9331325" cy="7461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0261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Green 2">
    <p:bg>
      <p:bgPr>
        <a:solidFill>
          <a:srgbClr val="AFE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4400" y="2224800"/>
            <a:ext cx="3960000" cy="3607200"/>
          </a:xfrm>
        </p:spPr>
        <p:txBody>
          <a:bodyPr/>
          <a:lstStyle>
            <a:lvl1pPr>
              <a:lnSpc>
                <a:spcPct val="140000"/>
              </a:lnSpc>
              <a:defRPr sz="2200" b="0"/>
            </a:lvl1pPr>
          </a:lstStyle>
          <a:p>
            <a:r>
              <a:rPr lang="en-GB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12000" y="2224800"/>
            <a:ext cx="3960000" cy="3607200"/>
          </a:xfrm>
        </p:spPr>
        <p:txBody>
          <a:bodyPr>
            <a:normAutofit/>
          </a:bodyPr>
          <a:lstStyle>
            <a:lvl1pPr marL="0" indent="0" algn="l">
              <a:lnSpc>
                <a:spcPct val="140000"/>
              </a:lnSpc>
              <a:spcBef>
                <a:spcPts val="0"/>
              </a:spcBef>
              <a:buNone/>
              <a:defRPr sz="2200">
                <a:solidFill>
                  <a:srgbClr val="000000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 smtClean="0"/>
              <a:t>Click to edit Master subtitle style</a:t>
            </a:r>
            <a:endParaRPr lang="en-GB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284400" y="6692400"/>
            <a:ext cx="519373" cy="107722"/>
          </a:xfrm>
          <a:prstGeom prst="rect">
            <a:avLst/>
          </a:prstGeom>
        </p:spPr>
        <p:txBody>
          <a:bodyPr vert="horz" wrap="none" lIns="0" tIns="0" rIns="0" bIns="0" rtlCol="0" anchor="t" anchorCtr="0">
            <a:spAutoFit/>
          </a:bodyPr>
          <a:lstStyle>
            <a:lvl1pPr algn="l">
              <a:defRPr sz="7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D1CBCEBA-EF6A-466F-ACDD-6226D102170B}" type="datetime3">
              <a:rPr lang="en-GB" smtClean="0"/>
              <a:t>6 May, 2014</a:t>
            </a:fld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22400" y="6692400"/>
            <a:ext cx="1692000" cy="107722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>
            <a:lvl1pPr algn="l">
              <a:defRPr sz="7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72000" y="6573600"/>
            <a:ext cx="540001" cy="183600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12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AD998C7-1095-4F79-96A7-1CADFC38335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3826800" y="6588000"/>
            <a:ext cx="984244" cy="10772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700" dirty="0" smtClean="0">
                <a:latin typeface="Arial" pitchFamily="34" charset="0"/>
                <a:cs typeface="Arial" pitchFamily="34" charset="0"/>
              </a:rPr>
              <a:t>Prepared for client name</a:t>
            </a:r>
            <a:endParaRPr lang="en-GB" sz="7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 descr="casecode" title="casecode"/>
          <p:cNvSpPr txBox="1"/>
          <p:nvPr userDrawn="1"/>
        </p:nvSpPr>
        <p:spPr>
          <a:xfrm>
            <a:off x="1922400" y="6588000"/>
            <a:ext cx="1224136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700" smtClean="0">
                <a:latin typeface="Arial" pitchFamily="34" charset="0"/>
                <a:cs typeface="Arial" pitchFamily="34" charset="0"/>
              </a:rPr>
              <a:t>Leassons from Dutch reform.pptx</a:t>
            </a:r>
            <a:endParaRPr lang="en-GB" sz="7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 userDrawn="1"/>
        </p:nvSpPr>
        <p:spPr>
          <a:xfrm>
            <a:off x="284401" y="6588000"/>
            <a:ext cx="697307" cy="10772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700" dirty="0" smtClean="0">
                <a:latin typeface="Arial" pitchFamily="34" charset="0"/>
                <a:cs typeface="Arial" pitchFamily="34" charset="0"/>
              </a:rPr>
              <a:t>Booz &amp; Company</a:t>
            </a:r>
            <a:endParaRPr lang="en-GB" sz="7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16"/>
          <p:cNvSpPr/>
          <p:nvPr userDrawn="1"/>
        </p:nvSpPr>
        <p:spPr>
          <a:xfrm>
            <a:off x="288000" y="6465600"/>
            <a:ext cx="9334800" cy="75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8"/>
          <p:cNvSpPr>
            <a:spLocks noChangeArrowheads="1"/>
          </p:cNvSpPr>
          <p:nvPr userDrawn="1">
            <p:custDataLst>
              <p:tags r:id="rId1"/>
            </p:custDataLst>
          </p:nvPr>
        </p:nvSpPr>
        <p:spPr bwMode="auto">
          <a:xfrm flipV="1">
            <a:off x="287339" y="2036763"/>
            <a:ext cx="9331325" cy="7461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9574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Green 1">
    <p:bg>
      <p:bgPr>
        <a:solidFill>
          <a:srgbClr val="DAF0A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4400" y="2224800"/>
            <a:ext cx="3960000" cy="3607200"/>
          </a:xfrm>
        </p:spPr>
        <p:txBody>
          <a:bodyPr/>
          <a:lstStyle>
            <a:lvl1pPr>
              <a:lnSpc>
                <a:spcPct val="140000"/>
              </a:lnSpc>
              <a:defRPr sz="2200" b="0"/>
            </a:lvl1pPr>
          </a:lstStyle>
          <a:p>
            <a:r>
              <a:rPr lang="en-GB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12000" y="2224800"/>
            <a:ext cx="3960000" cy="3607200"/>
          </a:xfrm>
        </p:spPr>
        <p:txBody>
          <a:bodyPr>
            <a:normAutofit/>
          </a:bodyPr>
          <a:lstStyle>
            <a:lvl1pPr marL="0" indent="0" algn="l">
              <a:lnSpc>
                <a:spcPct val="140000"/>
              </a:lnSpc>
              <a:spcBef>
                <a:spcPts val="0"/>
              </a:spcBef>
              <a:buNone/>
              <a:defRPr sz="2200">
                <a:solidFill>
                  <a:srgbClr val="000000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 smtClean="0"/>
              <a:t>Click to edit Master subtitle style</a:t>
            </a:r>
            <a:endParaRPr lang="en-GB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284400" y="6692400"/>
            <a:ext cx="519373" cy="107722"/>
          </a:xfrm>
          <a:prstGeom prst="rect">
            <a:avLst/>
          </a:prstGeom>
        </p:spPr>
        <p:txBody>
          <a:bodyPr vert="horz" wrap="none" lIns="0" tIns="0" rIns="0" bIns="0" rtlCol="0" anchor="t" anchorCtr="0">
            <a:spAutoFit/>
          </a:bodyPr>
          <a:lstStyle>
            <a:lvl1pPr algn="l">
              <a:defRPr sz="7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B46C33F6-C25E-4D1B-AECB-F16071FB8129}" type="datetime3">
              <a:rPr lang="en-GB" smtClean="0"/>
              <a:t>6 May, 2014</a:t>
            </a:fld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22400" y="6692400"/>
            <a:ext cx="1692000" cy="107722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>
            <a:lvl1pPr algn="l">
              <a:defRPr sz="7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72000" y="6573600"/>
            <a:ext cx="540001" cy="183600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12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AD998C7-1095-4F79-96A7-1CADFC38335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826800" y="6588000"/>
            <a:ext cx="984244" cy="10772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700" dirty="0" smtClean="0">
                <a:latin typeface="Arial" pitchFamily="34" charset="0"/>
                <a:cs typeface="Arial" pitchFamily="34" charset="0"/>
              </a:rPr>
              <a:t>Prepared for client name</a:t>
            </a:r>
            <a:endParaRPr lang="en-GB" sz="7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 descr="casecode" title="casecode"/>
          <p:cNvSpPr txBox="1"/>
          <p:nvPr/>
        </p:nvSpPr>
        <p:spPr>
          <a:xfrm>
            <a:off x="1922400" y="6588000"/>
            <a:ext cx="1224136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700" smtClean="0">
                <a:latin typeface="Arial" pitchFamily="34" charset="0"/>
                <a:cs typeface="Arial" pitchFamily="34" charset="0"/>
              </a:rPr>
              <a:t>Leassons from Dutch reform.pptx</a:t>
            </a:r>
            <a:endParaRPr lang="en-GB" sz="7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4401" y="6588000"/>
            <a:ext cx="697307" cy="10772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700" dirty="0" smtClean="0">
                <a:latin typeface="Arial" pitchFamily="34" charset="0"/>
                <a:cs typeface="Arial" pitchFamily="34" charset="0"/>
              </a:rPr>
              <a:t>Booz &amp; Company</a:t>
            </a:r>
            <a:endParaRPr lang="en-GB" sz="7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16"/>
          <p:cNvSpPr/>
          <p:nvPr userDrawn="1"/>
        </p:nvSpPr>
        <p:spPr>
          <a:xfrm>
            <a:off x="288000" y="6465600"/>
            <a:ext cx="9334800" cy="75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8"/>
          <p:cNvSpPr>
            <a:spLocks noChangeArrowheads="1"/>
          </p:cNvSpPr>
          <p:nvPr userDrawn="1">
            <p:custDataLst>
              <p:tags r:id="rId1"/>
            </p:custDataLst>
          </p:nvPr>
        </p:nvSpPr>
        <p:spPr bwMode="auto">
          <a:xfrm flipV="1">
            <a:off x="287339" y="2036763"/>
            <a:ext cx="9331325" cy="7461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2999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7200" y="594000"/>
            <a:ext cx="9334800" cy="7164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8000" y="1569600"/>
            <a:ext cx="9010801" cy="46116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84400" y="6692400"/>
            <a:ext cx="519373" cy="107722"/>
          </a:xfrm>
          <a:prstGeom prst="rect">
            <a:avLst/>
          </a:prstGeom>
        </p:spPr>
        <p:txBody>
          <a:bodyPr vert="horz" wrap="none" lIns="0" tIns="0" rIns="0" bIns="0" rtlCol="0" anchor="t" anchorCtr="0">
            <a:spAutoFit/>
          </a:bodyPr>
          <a:lstStyle>
            <a:lvl1pPr algn="l">
              <a:defRPr sz="7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21315010-B365-4DB7-8483-D7862CC49C28}" type="datetime3">
              <a:rPr lang="en-GB" smtClean="0"/>
              <a:t>6 May, 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22400" y="6692400"/>
            <a:ext cx="1692000" cy="107722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>
            <a:lvl1pPr algn="l">
              <a:defRPr sz="7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72000" y="6573600"/>
            <a:ext cx="540001" cy="183600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12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AD998C7-1095-4F79-96A7-1CADFC38335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288000" y="6465600"/>
            <a:ext cx="9334800" cy="75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826800" y="6588000"/>
            <a:ext cx="854401" cy="10772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700" dirty="0" smtClean="0">
                <a:latin typeface="Arial" pitchFamily="34" charset="0"/>
                <a:cs typeface="Arial" pitchFamily="34" charset="0"/>
              </a:rPr>
              <a:t>Prepared for </a:t>
            </a:r>
            <a:r>
              <a:rPr lang="en-GB" sz="700" dirty="0" err="1" smtClean="0">
                <a:latin typeface="Arial" pitchFamily="34" charset="0"/>
                <a:cs typeface="Arial" pitchFamily="34" charset="0"/>
              </a:rPr>
              <a:t>Achmea</a:t>
            </a:r>
            <a:endParaRPr lang="en-GB" sz="7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 descr="casecode" title="casecode"/>
          <p:cNvSpPr txBox="1"/>
          <p:nvPr/>
        </p:nvSpPr>
        <p:spPr>
          <a:xfrm>
            <a:off x="1922400" y="6588000"/>
            <a:ext cx="1692000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700" smtClean="0">
                <a:latin typeface="Arial" pitchFamily="34" charset="0"/>
                <a:cs typeface="Arial" pitchFamily="34" charset="0"/>
              </a:rPr>
              <a:t>Leassons from Dutch reform.pptx</a:t>
            </a:r>
            <a:endParaRPr lang="en-GB" sz="7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8000" y="295200"/>
            <a:ext cx="9334800" cy="75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84401" y="6588000"/>
            <a:ext cx="697307" cy="10772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700" dirty="0" smtClean="0">
                <a:latin typeface="Arial" pitchFamily="34" charset="0"/>
                <a:cs typeface="Arial" pitchFamily="34" charset="0"/>
              </a:rPr>
              <a:t>Booz &amp; Company</a:t>
            </a:r>
            <a:endParaRPr lang="en-GB" sz="7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3382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tx1"/>
          </a:solidFill>
          <a:latin typeface="Book Antiqua" pitchFamily="18" charset="0"/>
          <a:ea typeface="+mj-ea"/>
          <a:cs typeface="+mj-cs"/>
        </a:defRPr>
      </a:lvl1pPr>
    </p:titleStyle>
    <p:bodyStyle>
      <a:lvl1pPr marL="183600" indent="-183600" algn="l" defTabSz="914400" rtl="0" eaLnBrk="1" latinLnBrk="0" hangingPunct="1">
        <a:spcBef>
          <a:spcPts val="1920"/>
        </a:spcBef>
        <a:buFont typeface="Wingdings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356400" indent="-172800" algn="l" defTabSz="914400" rtl="0" eaLnBrk="1" latinLnBrk="0" hangingPunct="1">
        <a:lnSpc>
          <a:spcPct val="90000"/>
        </a:lnSpc>
        <a:spcBef>
          <a:spcPts val="768"/>
        </a:spcBef>
        <a:buFont typeface="Arial" pitchFamily="34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538163" indent="-180975" algn="l" defTabSz="914400" rtl="0" eaLnBrk="1" latinLnBrk="0" hangingPunct="1">
        <a:lnSpc>
          <a:spcPct val="90000"/>
        </a:lnSpc>
        <a:spcBef>
          <a:spcPts val="768"/>
        </a:spcBef>
        <a:buFont typeface="Arial" pitchFamily="34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719138" indent="-180975" algn="l" defTabSz="914400" rtl="0" eaLnBrk="1" latinLnBrk="0" hangingPunct="1">
        <a:lnSpc>
          <a:spcPct val="90000"/>
        </a:lnSpc>
        <a:spcBef>
          <a:spcPts val="768"/>
        </a:spcBef>
        <a:buFont typeface="Arial" pitchFamily="34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900000" indent="-180000" algn="l" defTabSz="914400" rtl="0" eaLnBrk="1" latinLnBrk="0" hangingPunct="1">
        <a:lnSpc>
          <a:spcPct val="90000"/>
        </a:lnSpc>
        <a:spcBef>
          <a:spcPts val="768"/>
        </a:spcBef>
        <a:buFont typeface="Arial" pitchFamily="34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4.xml"/><Relationship Id="rId4" Type="http://schemas.openxmlformats.org/officeDocument/2006/relationships/tags" Target="../tags/tag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ags" Target="../tags/tag16.xml"/><Relationship Id="rId7" Type="http://schemas.openxmlformats.org/officeDocument/2006/relationships/oleObject" Target="../embeddings/oleObject1.bin"/><Relationship Id="rId2" Type="http://schemas.openxmlformats.org/officeDocument/2006/relationships/tags" Target="../tags/tag15.xml"/><Relationship Id="rId1" Type="http://schemas.openxmlformats.org/officeDocument/2006/relationships/vmlDrawing" Target="../drawings/vmlDrawing1.vml"/><Relationship Id="rId6" Type="http://schemas.openxmlformats.org/officeDocument/2006/relationships/notesSlide" Target="../notesSlides/notesSlide2.xml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7" Type="http://schemas.openxmlformats.org/officeDocument/2006/relationships/image" Target="../media/image1.emf"/><Relationship Id="rId2" Type="http://schemas.openxmlformats.org/officeDocument/2006/relationships/tags" Target="../tags/tag18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22.xml"/><Relationship Id="rId7" Type="http://schemas.openxmlformats.org/officeDocument/2006/relationships/notesSlide" Target="../notesSlides/notesSlide4.xml"/><Relationship Id="rId2" Type="http://schemas.openxmlformats.org/officeDocument/2006/relationships/tags" Target="../tags/tag21.xml"/><Relationship Id="rId1" Type="http://schemas.openxmlformats.org/officeDocument/2006/relationships/tags" Target="../tags/tag20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24.xml"/><Relationship Id="rId4" Type="http://schemas.openxmlformats.org/officeDocument/2006/relationships/tags" Target="../tags/tag2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26.xml"/><Relationship Id="rId7" Type="http://schemas.openxmlformats.org/officeDocument/2006/relationships/image" Target="../media/image1.emf"/><Relationship Id="rId2" Type="http://schemas.openxmlformats.org/officeDocument/2006/relationships/tags" Target="../tags/tag25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29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6" Type="http://schemas.openxmlformats.org/officeDocument/2006/relationships/tags" Target="../tags/tag32.xml"/><Relationship Id="rId5" Type="http://schemas.openxmlformats.org/officeDocument/2006/relationships/tags" Target="../tags/tag31.xml"/><Relationship Id="rId4" Type="http://schemas.openxmlformats.org/officeDocument/2006/relationships/tags" Target="../tags/tag30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tags" Target="../tags/tag39.xml"/><Relationship Id="rId13" Type="http://schemas.openxmlformats.org/officeDocument/2006/relationships/tags" Target="../tags/tag44.xml"/><Relationship Id="rId18" Type="http://schemas.openxmlformats.org/officeDocument/2006/relationships/tags" Target="../tags/tag49.xml"/><Relationship Id="rId26" Type="http://schemas.openxmlformats.org/officeDocument/2006/relationships/slideLayout" Target="../slideLayouts/slideLayout1.xml"/><Relationship Id="rId3" Type="http://schemas.openxmlformats.org/officeDocument/2006/relationships/tags" Target="../tags/tag34.xml"/><Relationship Id="rId21" Type="http://schemas.openxmlformats.org/officeDocument/2006/relationships/tags" Target="../tags/tag52.xml"/><Relationship Id="rId7" Type="http://schemas.openxmlformats.org/officeDocument/2006/relationships/tags" Target="../tags/tag38.xml"/><Relationship Id="rId12" Type="http://schemas.openxmlformats.org/officeDocument/2006/relationships/tags" Target="../tags/tag43.xml"/><Relationship Id="rId17" Type="http://schemas.openxmlformats.org/officeDocument/2006/relationships/tags" Target="../tags/tag48.xml"/><Relationship Id="rId25" Type="http://schemas.openxmlformats.org/officeDocument/2006/relationships/tags" Target="../tags/tag56.xml"/><Relationship Id="rId33" Type="http://schemas.openxmlformats.org/officeDocument/2006/relationships/image" Target="../media/image4.emf"/><Relationship Id="rId2" Type="http://schemas.openxmlformats.org/officeDocument/2006/relationships/tags" Target="../tags/tag33.xml"/><Relationship Id="rId16" Type="http://schemas.openxmlformats.org/officeDocument/2006/relationships/tags" Target="../tags/tag47.xml"/><Relationship Id="rId20" Type="http://schemas.openxmlformats.org/officeDocument/2006/relationships/tags" Target="../tags/tag51.xml"/><Relationship Id="rId29" Type="http://schemas.openxmlformats.org/officeDocument/2006/relationships/image" Target="../media/image2.emf"/><Relationship Id="rId1" Type="http://schemas.openxmlformats.org/officeDocument/2006/relationships/vmlDrawing" Target="../drawings/vmlDrawing4.vml"/><Relationship Id="rId6" Type="http://schemas.openxmlformats.org/officeDocument/2006/relationships/tags" Target="../tags/tag37.xml"/><Relationship Id="rId11" Type="http://schemas.openxmlformats.org/officeDocument/2006/relationships/tags" Target="../tags/tag42.xml"/><Relationship Id="rId24" Type="http://schemas.openxmlformats.org/officeDocument/2006/relationships/tags" Target="../tags/tag55.xml"/><Relationship Id="rId32" Type="http://schemas.openxmlformats.org/officeDocument/2006/relationships/oleObject" Target="../embeddings/oleObject6.bin"/><Relationship Id="rId5" Type="http://schemas.openxmlformats.org/officeDocument/2006/relationships/tags" Target="../tags/tag36.xml"/><Relationship Id="rId15" Type="http://schemas.openxmlformats.org/officeDocument/2006/relationships/tags" Target="../tags/tag46.xml"/><Relationship Id="rId23" Type="http://schemas.openxmlformats.org/officeDocument/2006/relationships/tags" Target="../tags/tag54.xml"/><Relationship Id="rId28" Type="http://schemas.openxmlformats.org/officeDocument/2006/relationships/oleObject" Target="../embeddings/oleObject4.bin"/><Relationship Id="rId10" Type="http://schemas.openxmlformats.org/officeDocument/2006/relationships/tags" Target="../tags/tag41.xml"/><Relationship Id="rId19" Type="http://schemas.openxmlformats.org/officeDocument/2006/relationships/tags" Target="../tags/tag50.xml"/><Relationship Id="rId31" Type="http://schemas.openxmlformats.org/officeDocument/2006/relationships/image" Target="../media/image3.emf"/><Relationship Id="rId4" Type="http://schemas.openxmlformats.org/officeDocument/2006/relationships/tags" Target="../tags/tag35.xml"/><Relationship Id="rId9" Type="http://schemas.openxmlformats.org/officeDocument/2006/relationships/tags" Target="../tags/tag40.xml"/><Relationship Id="rId14" Type="http://schemas.openxmlformats.org/officeDocument/2006/relationships/tags" Target="../tags/tag45.xml"/><Relationship Id="rId22" Type="http://schemas.openxmlformats.org/officeDocument/2006/relationships/tags" Target="../tags/tag53.xml"/><Relationship Id="rId27" Type="http://schemas.openxmlformats.org/officeDocument/2006/relationships/notesSlide" Target="../notesSlides/notesSlide6.xml"/><Relationship Id="rId30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287340" y="5962652"/>
            <a:ext cx="2779607" cy="2462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800" dirty="0" smtClean="0">
                <a:solidFill>
                  <a:srgbClr val="000000"/>
                </a:solidFill>
              </a:rPr>
              <a:t>This document is confidential and is intended solely for </a:t>
            </a:r>
            <a:br>
              <a:rPr lang="en-GB" sz="800" dirty="0" smtClean="0">
                <a:solidFill>
                  <a:srgbClr val="000000"/>
                </a:solidFill>
              </a:rPr>
            </a:br>
            <a:r>
              <a:rPr lang="en-GB" sz="800" dirty="0" smtClean="0">
                <a:solidFill>
                  <a:srgbClr val="000000"/>
                </a:solidFill>
              </a:rPr>
              <a:t>the use and information of the client to whom it is addressed.</a:t>
            </a:r>
            <a:endParaRPr lang="en-GB" sz="800" dirty="0">
              <a:solidFill>
                <a:srgbClr val="000000"/>
              </a:solidFill>
            </a:endParaRPr>
          </a:p>
        </p:txBody>
      </p:sp>
      <p:sp>
        <p:nvSpPr>
          <p:cNvPr id="11" name="Rectangle 8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 flipV="1">
            <a:off x="287339" y="2036763"/>
            <a:ext cx="9331325" cy="7461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4" name="Rectangle 4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287338" y="2306638"/>
            <a:ext cx="8745537" cy="304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lnSpc>
                <a:spcPct val="95000"/>
              </a:lnSpc>
            </a:pPr>
            <a:r>
              <a:rPr lang="en-GB" sz="4600" b="1" dirty="0" smtClean="0">
                <a:solidFill>
                  <a:srgbClr val="000000"/>
                </a:solidFill>
                <a:latin typeface="Book Antiqua" pitchFamily="18" charset="0"/>
              </a:rPr>
              <a:t>Lessons from the Dutch Health Care Reform</a:t>
            </a:r>
          </a:p>
          <a:p>
            <a:pPr>
              <a:lnSpc>
                <a:spcPct val="95000"/>
              </a:lnSpc>
            </a:pPr>
            <a:endParaRPr lang="en-GB" sz="4600" b="1" dirty="0">
              <a:solidFill>
                <a:srgbClr val="000000"/>
              </a:solidFill>
              <a:latin typeface="Book Antiqua" pitchFamily="18" charset="0"/>
            </a:endParaRPr>
          </a:p>
          <a:p>
            <a:pPr algn="ctr">
              <a:lnSpc>
                <a:spcPct val="95000"/>
              </a:lnSpc>
            </a:pPr>
            <a:r>
              <a:rPr lang="en-GB" sz="4000" b="1" dirty="0" smtClean="0">
                <a:solidFill>
                  <a:srgbClr val="000000"/>
                </a:solidFill>
                <a:latin typeface="Book Antiqua" pitchFamily="18" charset="0"/>
              </a:rPr>
              <a:t>Ab Klink</a:t>
            </a:r>
          </a:p>
          <a:p>
            <a:pPr>
              <a:lnSpc>
                <a:spcPct val="95000"/>
              </a:lnSpc>
            </a:pPr>
            <a:endParaRPr lang="en-GB" sz="2400" b="1" dirty="0" smtClean="0">
              <a:solidFill>
                <a:srgbClr val="000000"/>
              </a:solidFill>
              <a:latin typeface="Book Antiqua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88000" y="6465600"/>
            <a:ext cx="9334800" cy="75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38422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 smtClean="0"/>
              <a:t>Key Findings for the Netherlands from 2013 Survey:</a:t>
            </a:r>
            <a:endParaRPr lang="en-US" sz="3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88000" y="1310400"/>
            <a:ext cx="9010801" cy="4870800"/>
          </a:xfrm>
        </p:spPr>
        <p:txBody>
          <a:bodyPr>
            <a:normAutofit fontScale="92500" lnSpcReduction="10000"/>
          </a:bodyPr>
          <a:lstStyle/>
          <a:p>
            <a:pPr marL="183600" lvl="1" indent="0">
              <a:buNone/>
            </a:pPr>
            <a:r>
              <a:rPr lang="en-US" sz="2400" b="1" dirty="0" smtClean="0"/>
              <a:t>Cost-Related Access Barriers and Out-of-Pocket Costs</a:t>
            </a:r>
          </a:p>
          <a:p>
            <a:pPr lvl="1"/>
            <a:r>
              <a:rPr lang="en-US" sz="2400" dirty="0" smtClean="0"/>
              <a:t>22% of Dutch adults experienced cost-related access problems (2</a:t>
            </a:r>
            <a:r>
              <a:rPr lang="en-US" sz="2400" baseline="30000" dirty="0" smtClean="0"/>
              <a:t>nd</a:t>
            </a:r>
            <a:r>
              <a:rPr lang="en-US" sz="2400" dirty="0" smtClean="0"/>
              <a:t> only to U.S.)</a:t>
            </a:r>
          </a:p>
          <a:p>
            <a:pPr lvl="1"/>
            <a:r>
              <a:rPr lang="en-US" sz="2400" dirty="0" smtClean="0"/>
              <a:t>7% of Dutch adults spent US $1,000 or more out-of-pocket (only adults in Sweden and U.K. spent less)</a:t>
            </a:r>
          </a:p>
          <a:p>
            <a:pPr marL="183600" lvl="1" indent="0">
              <a:buNone/>
            </a:pPr>
            <a:endParaRPr lang="en-US" sz="2400" dirty="0" smtClean="0"/>
          </a:p>
          <a:p>
            <a:pPr marL="183600" lvl="1" indent="0">
              <a:buNone/>
            </a:pPr>
            <a:r>
              <a:rPr lang="en-US" sz="2400" b="1" dirty="0" smtClean="0"/>
              <a:t>Insurance Complexity</a:t>
            </a:r>
          </a:p>
          <a:p>
            <a:pPr lvl="1"/>
            <a:r>
              <a:rPr lang="en-US" sz="2400" dirty="0" smtClean="0"/>
              <a:t>19% of Dutch adults said that insurance did not cover as expected/spent a lot of time on paperwork in past year (only France, Switzerland, and U.S. had greater instances)</a:t>
            </a:r>
          </a:p>
          <a:p>
            <a:pPr marL="183600" lvl="1" indent="0">
              <a:buNone/>
            </a:pPr>
            <a:endParaRPr lang="en-US" sz="2400" dirty="0" smtClean="0"/>
          </a:p>
          <a:p>
            <a:pPr marL="183600" lvl="1" indent="0">
              <a:buNone/>
            </a:pPr>
            <a:r>
              <a:rPr lang="en-US" sz="2400" b="1" dirty="0" smtClean="0"/>
              <a:t>Emergency Department Use</a:t>
            </a:r>
          </a:p>
          <a:p>
            <a:pPr lvl="1"/>
            <a:r>
              <a:rPr lang="en-US" sz="2400" dirty="0" smtClean="0"/>
              <a:t>24% of Dutch adults used the emergency department in past two years (only adults in Australia and Germany had lower usage)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998C7-1095-4F79-96A7-1CADFC383356}" type="slidenum">
              <a:rPr lang="en-GB" smtClean="0"/>
              <a:t>1</a:t>
            </a:fld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B48E2A1C-DF8A-471F-915B-135C29402D16}" type="datetime3">
              <a:rPr lang="en-GB" smtClean="0"/>
              <a:t>6 May, 2014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2551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06913818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5044" name="think-cell Slide" r:id="rId7" imgW="270" imgH="270" progId="TCLayout.ActiveDocument.1">
                  <p:embed/>
                </p:oleObj>
              </mc:Choice>
              <mc:Fallback>
                <p:oleObj name="think-cell Slide" r:id="rId7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2005–2006 reform intended to boost productivity in an inefficient health care system</a:t>
            </a:r>
            <a:endParaRPr lang="en-GB" dirty="0"/>
          </a:p>
        </p:txBody>
      </p:sp>
      <p:sp>
        <p:nvSpPr>
          <p:cNvPr id="26" name="Slide Number Placeholder 1"/>
          <p:cNvSpPr txBox="1">
            <a:spLocks/>
          </p:cNvSpPr>
          <p:nvPr/>
        </p:nvSpPr>
        <p:spPr>
          <a:xfrm>
            <a:off x="9072000" y="6573600"/>
            <a:ext cx="540001" cy="183600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defPPr>
              <a:defRPr lang="en-US"/>
            </a:defPPr>
            <a:lvl1pPr algn="r">
              <a:defRPr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AD998C7-1095-4F79-96A7-1CADFC383356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9" name="Text Box 2"/>
          <p:cNvSpPr txBox="1">
            <a:spLocks noChangeArrowheads="1"/>
          </p:cNvSpPr>
          <p:nvPr/>
        </p:nvSpPr>
        <p:spPr bwMode="gray">
          <a:xfrm>
            <a:off x="450882" y="1557338"/>
            <a:ext cx="249267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GB" sz="1400" b="1" dirty="0" smtClean="0">
                <a:solidFill>
                  <a:srgbClr val="000000"/>
                </a:solidFill>
              </a:rPr>
              <a:t>System Pre–2006: Macro </a:t>
            </a:r>
            <a:br>
              <a:rPr lang="en-GB" sz="1400" b="1" dirty="0" smtClean="0">
                <a:solidFill>
                  <a:srgbClr val="000000"/>
                </a:solidFill>
              </a:rPr>
            </a:br>
            <a:r>
              <a:rPr lang="en-GB" sz="1400" b="1" dirty="0" smtClean="0">
                <a:solidFill>
                  <a:srgbClr val="000000"/>
                </a:solidFill>
              </a:rPr>
              <a:t>Effective but Micro Inefficient</a:t>
            </a:r>
            <a:endParaRPr lang="en-GB" sz="1400" b="1" dirty="0">
              <a:solidFill>
                <a:srgbClr val="000000"/>
              </a:solidFill>
            </a:endParaRPr>
          </a:p>
        </p:txBody>
      </p:sp>
      <p:sp>
        <p:nvSpPr>
          <p:cNvPr id="60" name="Text Box 2"/>
          <p:cNvSpPr txBox="1">
            <a:spLocks noChangeArrowheads="1"/>
          </p:cNvSpPr>
          <p:nvPr/>
        </p:nvSpPr>
        <p:spPr bwMode="gray">
          <a:xfrm>
            <a:off x="4089298" y="1557338"/>
            <a:ext cx="187872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GB" sz="1400" b="1" dirty="0" smtClean="0">
                <a:solidFill>
                  <a:srgbClr val="000000"/>
                </a:solidFill>
              </a:rPr>
              <a:t>Growing Pressure on </a:t>
            </a:r>
            <a:br>
              <a:rPr lang="en-GB" sz="1400" b="1" dirty="0" smtClean="0">
                <a:solidFill>
                  <a:srgbClr val="000000"/>
                </a:solidFill>
              </a:rPr>
            </a:br>
            <a:r>
              <a:rPr lang="en-GB" sz="1400" b="1" dirty="0" smtClean="0">
                <a:solidFill>
                  <a:srgbClr val="000000"/>
                </a:solidFill>
              </a:rPr>
              <a:t>the System to Change</a:t>
            </a:r>
            <a:endParaRPr lang="en-GB" sz="1400" b="1" dirty="0">
              <a:solidFill>
                <a:srgbClr val="000000"/>
              </a:solidFill>
            </a:endParaRPr>
          </a:p>
        </p:txBody>
      </p:sp>
      <p:sp>
        <p:nvSpPr>
          <p:cNvPr id="61" name="Text Box 2"/>
          <p:cNvSpPr txBox="1">
            <a:spLocks noChangeArrowheads="1"/>
          </p:cNvSpPr>
          <p:nvPr/>
        </p:nvSpPr>
        <p:spPr bwMode="gray">
          <a:xfrm>
            <a:off x="6597304" y="1557338"/>
            <a:ext cx="3016596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GB" sz="1400" b="1" dirty="0" smtClean="0">
                <a:solidFill>
                  <a:srgbClr val="000000"/>
                </a:solidFill>
              </a:rPr>
              <a:t>The 2005–06 Reform: More </a:t>
            </a:r>
            <a:br>
              <a:rPr lang="en-GB" sz="1400" b="1" dirty="0" smtClean="0">
                <a:solidFill>
                  <a:srgbClr val="000000"/>
                </a:solidFill>
              </a:rPr>
            </a:br>
            <a:r>
              <a:rPr lang="en-GB" sz="1400" b="1" dirty="0" smtClean="0">
                <a:solidFill>
                  <a:srgbClr val="000000"/>
                </a:solidFill>
              </a:rPr>
              <a:t>Efficiency to Accommodate Volume</a:t>
            </a:r>
            <a:endParaRPr lang="en-GB" sz="1400" b="1" dirty="0">
              <a:solidFill>
                <a:srgbClr val="000000"/>
              </a:solidFill>
            </a:endParaRPr>
          </a:p>
        </p:txBody>
      </p:sp>
      <p:sp>
        <p:nvSpPr>
          <p:cNvPr id="62" name="Content Placeholder 2"/>
          <p:cNvSpPr txBox="1">
            <a:spLocks/>
          </p:cNvSpPr>
          <p:nvPr/>
        </p:nvSpPr>
        <p:spPr>
          <a:xfrm>
            <a:off x="288925" y="2332634"/>
            <a:ext cx="2816584" cy="25853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183600" indent="-183600" algn="l" defTabSz="914400" rtl="0" eaLnBrk="1" latinLnBrk="0" hangingPunct="1">
              <a:spcBef>
                <a:spcPts val="1920"/>
              </a:spcBef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356400" indent="-172800" algn="l" defTabSz="914400" rtl="0" eaLnBrk="1" latinLnBrk="0" hangingPunct="1">
              <a:lnSpc>
                <a:spcPct val="90000"/>
              </a:lnSpc>
              <a:spcBef>
                <a:spcPts val="768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38163" indent="-180975" algn="l" defTabSz="914400" rtl="0" eaLnBrk="1" latinLnBrk="0" hangingPunct="1">
              <a:lnSpc>
                <a:spcPct val="90000"/>
              </a:lnSpc>
              <a:spcBef>
                <a:spcPts val="768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719138" indent="-180975" algn="l" defTabSz="914400" rtl="0" eaLnBrk="1" latinLnBrk="0" hangingPunct="1">
              <a:lnSpc>
                <a:spcPct val="90000"/>
              </a:lnSpc>
              <a:spcBef>
                <a:spcPts val="768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900000" indent="-180000" algn="l" defTabSz="914400" rtl="0" eaLnBrk="1" latinLnBrk="0" hangingPunct="1">
              <a:lnSpc>
                <a:spcPct val="90000"/>
              </a:lnSpc>
              <a:spcBef>
                <a:spcPts val="768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GB" sz="1400" dirty="0" smtClean="0"/>
              <a:t>Effective macro instrument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GB" sz="1400" dirty="0" smtClean="0"/>
              <a:t>Cost containment on macro (national) level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GB" sz="1400" dirty="0" smtClean="0"/>
              <a:t>Policy implementation through intervening in the system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en-GB" sz="1400" dirty="0" smtClean="0"/>
          </a:p>
          <a:p>
            <a:pPr>
              <a:spcBef>
                <a:spcPts val="0"/>
              </a:spcBef>
            </a:pPr>
            <a:r>
              <a:rPr lang="en-GB" sz="1400" dirty="0" smtClean="0"/>
              <a:t>But problematic on the micro level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GB" sz="1400" dirty="0" smtClean="0"/>
              <a:t>Micro inefficiency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GB" sz="1400" dirty="0" smtClean="0"/>
              <a:t>Lack of spirit of enterprise and innovative climate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GB" sz="1400" dirty="0" smtClean="0"/>
              <a:t>Rationing → waiting lists</a:t>
            </a:r>
            <a:endParaRPr lang="en-GB" sz="1400" dirty="0"/>
          </a:p>
        </p:txBody>
      </p:sp>
      <p:sp>
        <p:nvSpPr>
          <p:cNvPr id="63" name="AutoShape 2"/>
          <p:cNvSpPr>
            <a:spLocks noChangeArrowheads="1"/>
          </p:cNvSpPr>
          <p:nvPr/>
        </p:nvSpPr>
        <p:spPr bwMode="auto">
          <a:xfrm rot="5400000">
            <a:off x="1957360" y="4099223"/>
            <a:ext cx="3175000" cy="317500"/>
          </a:xfrm>
          <a:prstGeom prst="triangle">
            <a:avLst>
              <a:gd name="adj" fmla="val 50000"/>
            </a:avLst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45720" rIns="4572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64" name="AutoShape 2"/>
          <p:cNvSpPr>
            <a:spLocks noChangeArrowheads="1"/>
          </p:cNvSpPr>
          <p:nvPr/>
        </p:nvSpPr>
        <p:spPr bwMode="auto">
          <a:xfrm rot="5400000">
            <a:off x="4924956" y="4099223"/>
            <a:ext cx="3175000" cy="317500"/>
          </a:xfrm>
          <a:prstGeom prst="triangle">
            <a:avLst>
              <a:gd name="adj" fmla="val 50000"/>
            </a:avLst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45720" rIns="4572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65" name="Content Placeholder 2"/>
          <p:cNvSpPr txBox="1">
            <a:spLocks/>
          </p:cNvSpPr>
          <p:nvPr/>
        </p:nvSpPr>
        <p:spPr>
          <a:xfrm>
            <a:off x="3984211" y="2332634"/>
            <a:ext cx="2088894" cy="19389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183600" indent="-183600" algn="l" defTabSz="914400" rtl="0" eaLnBrk="1" latinLnBrk="0" hangingPunct="1">
              <a:spcBef>
                <a:spcPts val="1920"/>
              </a:spcBef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356400" indent="-172800" algn="l" defTabSz="914400" rtl="0" eaLnBrk="1" latinLnBrk="0" hangingPunct="1">
              <a:lnSpc>
                <a:spcPct val="90000"/>
              </a:lnSpc>
              <a:spcBef>
                <a:spcPts val="768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38163" indent="-180975" algn="l" defTabSz="914400" rtl="0" eaLnBrk="1" latinLnBrk="0" hangingPunct="1">
              <a:lnSpc>
                <a:spcPct val="90000"/>
              </a:lnSpc>
              <a:spcBef>
                <a:spcPts val="768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719138" indent="-180975" algn="l" defTabSz="914400" rtl="0" eaLnBrk="1" latinLnBrk="0" hangingPunct="1">
              <a:lnSpc>
                <a:spcPct val="90000"/>
              </a:lnSpc>
              <a:spcBef>
                <a:spcPts val="768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900000" indent="-180000" algn="l" defTabSz="914400" rtl="0" eaLnBrk="1" latinLnBrk="0" hangingPunct="1">
              <a:lnSpc>
                <a:spcPct val="90000"/>
              </a:lnSpc>
              <a:spcBef>
                <a:spcPts val="768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GB" sz="1400" dirty="0" smtClean="0"/>
              <a:t>Cost growth</a:t>
            </a:r>
          </a:p>
          <a:p>
            <a:pPr>
              <a:spcBef>
                <a:spcPts val="0"/>
              </a:spcBef>
            </a:pPr>
            <a:endParaRPr lang="en-GB" sz="1400" dirty="0" smtClean="0"/>
          </a:p>
          <a:p>
            <a:pPr>
              <a:spcBef>
                <a:spcPts val="0"/>
              </a:spcBef>
            </a:pPr>
            <a:r>
              <a:rPr lang="en-GB" sz="1400" dirty="0" smtClean="0"/>
              <a:t>Demographics (ageing and labour market)</a:t>
            </a:r>
          </a:p>
          <a:p>
            <a:pPr>
              <a:spcBef>
                <a:spcPts val="0"/>
              </a:spcBef>
            </a:pPr>
            <a:endParaRPr lang="en-GB" sz="1400" dirty="0" smtClean="0"/>
          </a:p>
          <a:p>
            <a:pPr>
              <a:spcBef>
                <a:spcPts val="0"/>
              </a:spcBef>
            </a:pPr>
            <a:r>
              <a:rPr lang="en-GB" sz="1400" dirty="0" smtClean="0"/>
              <a:t>Technology developments</a:t>
            </a:r>
          </a:p>
          <a:p>
            <a:pPr>
              <a:spcBef>
                <a:spcPts val="0"/>
              </a:spcBef>
            </a:pPr>
            <a:endParaRPr lang="en-GB" sz="1400" dirty="0" smtClean="0"/>
          </a:p>
          <a:p>
            <a:pPr>
              <a:spcBef>
                <a:spcPts val="0"/>
              </a:spcBef>
            </a:pPr>
            <a:r>
              <a:rPr lang="en-GB" sz="1400" dirty="0" smtClean="0"/>
              <a:t>Lawsuits</a:t>
            </a:r>
            <a:endParaRPr lang="en-GB" sz="1400" dirty="0"/>
          </a:p>
        </p:txBody>
      </p:sp>
      <p:sp>
        <p:nvSpPr>
          <p:cNvPr id="66" name="Rectangle 20"/>
          <p:cNvSpPr>
            <a:spLocks noChangeArrowheads="1"/>
          </p:cNvSpPr>
          <p:nvPr/>
        </p:nvSpPr>
        <p:spPr bwMode="gray">
          <a:xfrm>
            <a:off x="6951807" y="4494361"/>
            <a:ext cx="2307590" cy="1688951"/>
          </a:xfrm>
          <a:prstGeom prst="rect">
            <a:avLst/>
          </a:prstGeom>
          <a:solidFill>
            <a:srgbClr val="A5CCED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72000" rIns="72000" bIns="72000" anchor="ctr">
            <a:noAutofit/>
          </a:bodyPr>
          <a:lstStyle/>
          <a:p>
            <a:pPr marL="183600" marR="0" lvl="0" indent="-1836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en-GB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Volume growth is a fact of life: Ageing, innovation</a:t>
            </a:r>
          </a:p>
          <a:p>
            <a:pPr marL="183600" marR="0" lvl="0" indent="-1836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en-GB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More efficiency is needed to deal with volume growth</a:t>
            </a:r>
          </a:p>
          <a:p>
            <a:pPr marL="183600" marR="0" lvl="0" indent="-1836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en-GB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Competition will lead to more efficiency and lower prices</a:t>
            </a:r>
            <a:endParaRPr lang="en-GB" kern="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6951807" y="2332634"/>
            <a:ext cx="2307590" cy="1940320"/>
            <a:chOff x="7306310" y="2332634"/>
            <a:chExt cx="2307590" cy="1940320"/>
          </a:xfrm>
        </p:grpSpPr>
        <p:sp>
          <p:nvSpPr>
            <p:cNvPr id="19" name="Text Placeholder 4"/>
            <p:cNvSpPr txBox="1">
              <a:spLocks/>
            </p:cNvSpPr>
            <p:nvPr>
              <p:custDataLst>
                <p:tags r:id="rId4"/>
              </p:custDataLst>
            </p:nvPr>
          </p:nvSpPr>
          <p:spPr bwMode="auto">
            <a:xfrm>
              <a:off x="8918506" y="4044547"/>
              <a:ext cx="655138" cy="228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</a:extLst>
          </p:spPr>
          <p:txBody>
            <a:bodyPr wrap="square" lIns="73152" tIns="73152" rIns="73152" bIns="73152" anchor="ctr">
              <a:noAutofit/>
            </a:bodyPr>
            <a:lstStyle/>
            <a:p>
              <a:pPr algn="ctr" eaLnBrk="0" hangingPunct="0">
                <a:buClr>
                  <a:srgbClr val="000000"/>
                </a:buClr>
                <a:buFont typeface="Wingdings" pitchFamily="2" charset="2"/>
                <a:buNone/>
              </a:pPr>
              <a:r>
                <a:rPr lang="en-GB" dirty="0" smtClean="0">
                  <a:solidFill>
                    <a:srgbClr val="000000"/>
                  </a:solidFill>
                  <a:cs typeface="Arial" charset="0"/>
                </a:rPr>
                <a:t>Time</a:t>
              </a:r>
              <a:endParaRPr lang="en-GB" dirty="0">
                <a:solidFill>
                  <a:srgbClr val="000000"/>
                </a:solidFill>
                <a:cs typeface="Arial" charset="0"/>
              </a:endParaRPr>
            </a:p>
          </p:txBody>
        </p:sp>
        <p:grpSp>
          <p:nvGrpSpPr>
            <p:cNvPr id="4" name="Group 3"/>
            <p:cNvGrpSpPr/>
            <p:nvPr/>
          </p:nvGrpSpPr>
          <p:grpSpPr>
            <a:xfrm>
              <a:off x="7306310" y="2332634"/>
              <a:ext cx="2307590" cy="1695582"/>
              <a:chOff x="7086249" y="2332634"/>
              <a:chExt cx="2038706" cy="1695582"/>
            </a:xfrm>
          </p:grpSpPr>
          <p:cxnSp>
            <p:nvCxnSpPr>
              <p:cNvPr id="18" name="Straight Connector 9"/>
              <p:cNvCxnSpPr>
                <a:cxnSpLocks noChangeShapeType="1"/>
              </p:cNvCxnSpPr>
              <p:nvPr/>
            </p:nvCxnSpPr>
            <p:spPr bwMode="auto">
              <a:xfrm flipV="1">
                <a:off x="7086251" y="2764210"/>
                <a:ext cx="2038704" cy="719086"/>
              </a:xfrm>
              <a:prstGeom prst="line">
                <a:avLst/>
              </a:prstGeom>
              <a:noFill/>
              <a:ln w="19050" algn="ctr">
                <a:solidFill>
                  <a:srgbClr val="066BB0"/>
                </a:solidFill>
                <a:round/>
                <a:headEnd/>
                <a:tailEnd/>
              </a:ln>
            </p:spPr>
          </p:cxnSp>
          <p:cxnSp>
            <p:nvCxnSpPr>
              <p:cNvPr id="20" name="Straight Connector 9"/>
              <p:cNvCxnSpPr>
                <a:cxnSpLocks noChangeShapeType="1"/>
              </p:cNvCxnSpPr>
              <p:nvPr/>
            </p:nvCxnSpPr>
            <p:spPr bwMode="auto">
              <a:xfrm>
                <a:off x="7086249" y="3099815"/>
                <a:ext cx="2038705" cy="228738"/>
              </a:xfrm>
              <a:prstGeom prst="line">
                <a:avLst/>
              </a:prstGeom>
              <a:noFill/>
              <a:ln w="19050" algn="ctr">
                <a:solidFill>
                  <a:srgbClr val="D90D39"/>
                </a:solidFill>
                <a:round/>
                <a:headEnd/>
                <a:tailEnd/>
              </a:ln>
            </p:spPr>
          </p:cxnSp>
          <p:sp>
            <p:nvSpPr>
              <p:cNvPr id="21" name="TextBox 20"/>
              <p:cNvSpPr txBox="1"/>
              <p:nvPr/>
            </p:nvSpPr>
            <p:spPr>
              <a:xfrm>
                <a:off x="8278978" y="3331927"/>
                <a:ext cx="727200" cy="244723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algn="ctr"/>
                <a:r>
                  <a:rPr lang="en-GB" dirty="0" smtClean="0">
                    <a:solidFill>
                      <a:srgbClr val="000000"/>
                    </a:solidFill>
                  </a:rPr>
                  <a:t>P (Price) </a:t>
                </a:r>
                <a:endParaRPr lang="en-GB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7864256" y="2560815"/>
                <a:ext cx="887856" cy="244723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algn="ctr"/>
                <a:r>
                  <a:rPr lang="en-GB" dirty="0" smtClean="0">
                    <a:solidFill>
                      <a:srgbClr val="000000"/>
                    </a:solidFill>
                  </a:rPr>
                  <a:t>Q (Volume) </a:t>
                </a:r>
                <a:endParaRPr lang="en-GB" dirty="0">
                  <a:solidFill>
                    <a:srgbClr val="000000"/>
                  </a:solidFill>
                </a:endParaRPr>
              </a:p>
            </p:txBody>
          </p:sp>
          <p:cxnSp>
            <p:nvCxnSpPr>
              <p:cNvPr id="16" name="Straight Arrow Connector 7"/>
              <p:cNvCxnSpPr>
                <a:cxnSpLocks noChangeShapeType="1"/>
              </p:cNvCxnSpPr>
              <p:nvPr/>
            </p:nvCxnSpPr>
            <p:spPr bwMode="auto">
              <a:xfrm>
                <a:off x="7086250" y="4028215"/>
                <a:ext cx="2038705" cy="0"/>
              </a:xfrm>
              <a:prstGeom prst="straightConnector1">
                <a:avLst/>
              </a:prstGeom>
              <a:noFill/>
              <a:ln w="19050" algn="ctr">
                <a:solidFill>
                  <a:schemeClr val="tx1"/>
                </a:solidFill>
                <a:round/>
                <a:headEnd type="none"/>
                <a:tailEnd type="triangle" w="med" len="sm"/>
              </a:ln>
            </p:spPr>
          </p:cxnSp>
          <p:cxnSp>
            <p:nvCxnSpPr>
              <p:cNvPr id="17" name="Straight Arrow Connector 8"/>
              <p:cNvCxnSpPr>
                <a:cxnSpLocks noChangeShapeType="1"/>
              </p:cNvCxnSpPr>
              <p:nvPr/>
            </p:nvCxnSpPr>
            <p:spPr bwMode="auto">
              <a:xfrm flipH="1" flipV="1">
                <a:off x="7086250" y="2332634"/>
                <a:ext cx="1" cy="1695582"/>
              </a:xfrm>
              <a:prstGeom prst="straightConnector1">
                <a:avLst/>
              </a:prstGeom>
              <a:noFill/>
              <a:ln w="19050" algn="ctr">
                <a:solidFill>
                  <a:schemeClr val="tx1"/>
                </a:solidFill>
                <a:round/>
                <a:headEnd type="none"/>
                <a:tailEnd type="triangle" w="med" len="sm"/>
              </a:ln>
            </p:spPr>
          </p:cxnSp>
        </p:grpSp>
      </p:grp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998C7-1095-4F79-96A7-1CADFC383356}" type="slidenum">
              <a:rPr lang="en-GB" smtClean="0"/>
              <a:t>2</a:t>
            </a:fld>
            <a:endParaRPr lang="en-GB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84507994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44" name="Object 1143" hidden="1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539645557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2543" name="think-cell Slide" r:id="rId6" imgW="270" imgH="270" progId="TCLayout.ActiveDocument.1">
                  <p:embed/>
                </p:oleObj>
              </mc:Choice>
              <mc:Fallback>
                <p:oleObj name="think-cell Slide" r:id="rId6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price control cycle: cutting prices drives volume up</a:t>
            </a:r>
            <a:endParaRPr lang="en-GB" dirty="0"/>
          </a:p>
        </p:txBody>
      </p:sp>
      <p:sp>
        <p:nvSpPr>
          <p:cNvPr id="43" name="Rectangle 2"/>
          <p:cNvSpPr>
            <a:spLocks noChangeArrowheads="1"/>
          </p:cNvSpPr>
          <p:nvPr/>
        </p:nvSpPr>
        <p:spPr bwMode="gray">
          <a:xfrm>
            <a:off x="4073525" y="1603375"/>
            <a:ext cx="1755775" cy="762000"/>
          </a:xfrm>
          <a:prstGeom prst="rect">
            <a:avLst/>
          </a:prstGeom>
          <a:solidFill>
            <a:schemeClr val="hlink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200" b="1" dirty="0" smtClean="0">
                <a:solidFill>
                  <a:srgbClr val="FFFFFF"/>
                </a:solidFill>
              </a:rPr>
              <a:t>Cost</a:t>
            </a:r>
            <a:br>
              <a:rPr lang="en-GB" sz="1200" b="1" dirty="0" smtClean="0">
                <a:solidFill>
                  <a:srgbClr val="FFFFFF"/>
                </a:solidFill>
              </a:rPr>
            </a:br>
            <a:r>
              <a:rPr lang="en-GB" sz="1200" b="1" dirty="0" smtClean="0">
                <a:solidFill>
                  <a:srgbClr val="FFFFFF"/>
                </a:solidFill>
              </a:rPr>
              <a:t>Too High</a:t>
            </a:r>
            <a:endParaRPr lang="en-GB" sz="1200" b="1" dirty="0">
              <a:solidFill>
                <a:srgbClr val="FFFFFF"/>
              </a:solidFill>
            </a:endParaRPr>
          </a:p>
        </p:txBody>
      </p:sp>
      <p:sp>
        <p:nvSpPr>
          <p:cNvPr id="44" name="Rectangle 2"/>
          <p:cNvSpPr>
            <a:spLocks noChangeArrowheads="1"/>
          </p:cNvSpPr>
          <p:nvPr/>
        </p:nvSpPr>
        <p:spPr bwMode="gray">
          <a:xfrm>
            <a:off x="4073525" y="2557859"/>
            <a:ext cx="1755775" cy="762000"/>
          </a:xfrm>
          <a:prstGeom prst="rect">
            <a:avLst/>
          </a:prstGeom>
          <a:solidFill>
            <a:schemeClr val="hlink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200" b="1" dirty="0" smtClean="0">
                <a:solidFill>
                  <a:srgbClr val="FFFFFF"/>
                </a:solidFill>
              </a:rPr>
              <a:t>Reduce Line Item Payment Rate to Providers</a:t>
            </a:r>
            <a:endParaRPr lang="en-GB" sz="1200" b="1" dirty="0">
              <a:solidFill>
                <a:srgbClr val="FFFFFF"/>
              </a:solidFill>
            </a:endParaRPr>
          </a:p>
        </p:txBody>
      </p:sp>
      <p:sp>
        <p:nvSpPr>
          <p:cNvPr id="45" name="Rectangle 2"/>
          <p:cNvSpPr>
            <a:spLocks noChangeArrowheads="1"/>
          </p:cNvSpPr>
          <p:nvPr/>
        </p:nvSpPr>
        <p:spPr bwMode="gray">
          <a:xfrm>
            <a:off x="4238625" y="3512343"/>
            <a:ext cx="1425576" cy="762000"/>
          </a:xfrm>
          <a:prstGeom prst="rect">
            <a:avLst/>
          </a:prstGeom>
          <a:solidFill>
            <a:schemeClr val="hlink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200" b="1" dirty="0" smtClean="0">
                <a:solidFill>
                  <a:srgbClr val="FFFFFF"/>
                </a:solidFill>
              </a:rPr>
              <a:t>Providers</a:t>
            </a:r>
            <a:endParaRPr lang="en-GB" sz="1200" b="1" dirty="0">
              <a:solidFill>
                <a:srgbClr val="FFFFFF"/>
              </a:solidFill>
            </a:endParaRPr>
          </a:p>
        </p:txBody>
      </p:sp>
      <p:sp>
        <p:nvSpPr>
          <p:cNvPr id="47" name="Rectangle 2"/>
          <p:cNvSpPr>
            <a:spLocks noChangeArrowheads="1"/>
          </p:cNvSpPr>
          <p:nvPr/>
        </p:nvSpPr>
        <p:spPr bwMode="gray">
          <a:xfrm>
            <a:off x="3025246" y="4466830"/>
            <a:ext cx="1755775" cy="762000"/>
          </a:xfrm>
          <a:prstGeom prst="rect">
            <a:avLst/>
          </a:prstGeom>
          <a:solidFill>
            <a:schemeClr val="hlink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200" b="1" dirty="0" smtClean="0">
                <a:solidFill>
                  <a:srgbClr val="FFFFFF"/>
                </a:solidFill>
              </a:rPr>
              <a:t>See More Patients </a:t>
            </a:r>
            <a:br>
              <a:rPr lang="en-GB" sz="1200" b="1" dirty="0" smtClean="0">
                <a:solidFill>
                  <a:srgbClr val="FFFFFF"/>
                </a:solidFill>
              </a:rPr>
            </a:br>
            <a:r>
              <a:rPr lang="en-GB" sz="1200" b="1" dirty="0" smtClean="0">
                <a:solidFill>
                  <a:srgbClr val="FFFFFF"/>
                </a:solidFill>
              </a:rPr>
              <a:t>per Day</a:t>
            </a:r>
            <a:endParaRPr lang="en-GB" sz="1200" b="1" dirty="0">
              <a:solidFill>
                <a:srgbClr val="FFFFFF"/>
              </a:solidFill>
            </a:endParaRPr>
          </a:p>
        </p:txBody>
      </p:sp>
      <p:sp>
        <p:nvSpPr>
          <p:cNvPr id="48" name="Rectangle 2"/>
          <p:cNvSpPr>
            <a:spLocks noChangeArrowheads="1"/>
          </p:cNvSpPr>
          <p:nvPr/>
        </p:nvSpPr>
        <p:spPr bwMode="gray">
          <a:xfrm>
            <a:off x="5121803" y="4466827"/>
            <a:ext cx="1755775" cy="762000"/>
          </a:xfrm>
          <a:prstGeom prst="rect">
            <a:avLst/>
          </a:prstGeom>
          <a:solidFill>
            <a:schemeClr val="hlink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200" b="1" dirty="0" smtClean="0">
                <a:solidFill>
                  <a:srgbClr val="FFFFFF"/>
                </a:solidFill>
              </a:rPr>
              <a:t>Order More </a:t>
            </a:r>
            <a:br>
              <a:rPr lang="en-GB" sz="1200" b="1" dirty="0" smtClean="0">
                <a:solidFill>
                  <a:srgbClr val="FFFFFF"/>
                </a:solidFill>
              </a:rPr>
            </a:br>
            <a:r>
              <a:rPr lang="en-GB" sz="1200" b="1" dirty="0" smtClean="0">
                <a:solidFill>
                  <a:srgbClr val="FFFFFF"/>
                </a:solidFill>
              </a:rPr>
              <a:t>Tests, Images</a:t>
            </a:r>
            <a:endParaRPr lang="en-GB" sz="1200" b="1" dirty="0">
              <a:solidFill>
                <a:srgbClr val="FFFFFF"/>
              </a:solidFill>
            </a:endParaRPr>
          </a:p>
        </p:txBody>
      </p:sp>
      <p:sp>
        <p:nvSpPr>
          <p:cNvPr id="49" name="Rectangle 2"/>
          <p:cNvSpPr>
            <a:spLocks noChangeArrowheads="1"/>
          </p:cNvSpPr>
          <p:nvPr/>
        </p:nvSpPr>
        <p:spPr bwMode="gray">
          <a:xfrm>
            <a:off x="4073525" y="5421313"/>
            <a:ext cx="1755775" cy="762000"/>
          </a:xfrm>
          <a:prstGeom prst="rect">
            <a:avLst/>
          </a:prstGeom>
          <a:solidFill>
            <a:schemeClr val="hlink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200" b="1" dirty="0" smtClean="0">
                <a:solidFill>
                  <a:srgbClr val="FFFFFF"/>
                </a:solidFill>
              </a:rPr>
              <a:t>Costs Go</a:t>
            </a:r>
            <a:br>
              <a:rPr lang="en-GB" sz="1200" b="1" dirty="0" smtClean="0">
                <a:solidFill>
                  <a:srgbClr val="FFFFFF"/>
                </a:solidFill>
              </a:rPr>
            </a:br>
            <a:r>
              <a:rPr lang="en-GB" sz="1200" b="1" dirty="0" smtClean="0">
                <a:solidFill>
                  <a:srgbClr val="FFFFFF"/>
                </a:solidFill>
              </a:rPr>
              <a:t>Up Anyway</a:t>
            </a:r>
            <a:endParaRPr lang="en-GB" sz="1200" b="1" dirty="0">
              <a:solidFill>
                <a:srgbClr val="FFFFFF"/>
              </a:solidFill>
            </a:endParaRPr>
          </a:p>
        </p:txBody>
      </p:sp>
      <p:cxnSp>
        <p:nvCxnSpPr>
          <p:cNvPr id="5" name="Straight Arrow Connector 4"/>
          <p:cNvCxnSpPr>
            <a:stCxn id="43" idx="2"/>
            <a:endCxn id="44" idx="0"/>
          </p:cNvCxnSpPr>
          <p:nvPr/>
        </p:nvCxnSpPr>
        <p:spPr>
          <a:xfrm>
            <a:off x="4951413" y="2365375"/>
            <a:ext cx="0" cy="192484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stCxn id="44" idx="2"/>
            <a:endCxn id="45" idx="0"/>
          </p:cNvCxnSpPr>
          <p:nvPr/>
        </p:nvCxnSpPr>
        <p:spPr>
          <a:xfrm>
            <a:off x="4951413" y="3319859"/>
            <a:ext cx="0" cy="192484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3" name="Rectangle 1122"/>
          <p:cNvSpPr/>
          <p:nvPr/>
        </p:nvSpPr>
        <p:spPr>
          <a:xfrm>
            <a:off x="4951413" y="4370585"/>
            <a:ext cx="0" cy="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>
            <a:noAutofit/>
          </a:bodyPr>
          <a:lstStyle/>
          <a:p>
            <a:pPr algn="ctr"/>
            <a:endParaRPr lang="en-US" sz="1200" dirty="0">
              <a:latin typeface="+mn-lt"/>
            </a:endParaRPr>
          </a:p>
        </p:txBody>
      </p:sp>
      <p:cxnSp>
        <p:nvCxnSpPr>
          <p:cNvPr id="1125" name="Straight Connector 1124"/>
          <p:cNvCxnSpPr>
            <a:stCxn id="45" idx="2"/>
            <a:endCxn id="1123" idx="0"/>
          </p:cNvCxnSpPr>
          <p:nvPr/>
        </p:nvCxnSpPr>
        <p:spPr>
          <a:xfrm>
            <a:off x="4951413" y="4274343"/>
            <a:ext cx="1" cy="96242"/>
          </a:xfrm>
          <a:prstGeom prst="line">
            <a:avLst/>
          </a:prstGeom>
          <a:ln>
            <a:solidFill>
              <a:srgbClr val="000000"/>
            </a:solidFill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7" name="Elbow Connector 1126"/>
          <p:cNvCxnSpPr>
            <a:stCxn id="1123" idx="1"/>
            <a:endCxn id="47" idx="0"/>
          </p:cNvCxnSpPr>
          <p:nvPr/>
        </p:nvCxnSpPr>
        <p:spPr>
          <a:xfrm rot="10800000" flipV="1">
            <a:off x="3903135" y="4370586"/>
            <a:ext cx="1048279" cy="96244"/>
          </a:xfrm>
          <a:prstGeom prst="bentConnector2">
            <a:avLst/>
          </a:prstGeom>
          <a:ln>
            <a:solidFill>
              <a:srgbClr val="000000"/>
            </a:solidFill>
            <a:headEnd type="none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9" name="Elbow Connector 1128"/>
          <p:cNvCxnSpPr>
            <a:stCxn id="1123" idx="3"/>
            <a:endCxn id="48" idx="0"/>
          </p:cNvCxnSpPr>
          <p:nvPr/>
        </p:nvCxnSpPr>
        <p:spPr>
          <a:xfrm>
            <a:off x="4951414" y="4370586"/>
            <a:ext cx="1048277" cy="96241"/>
          </a:xfrm>
          <a:prstGeom prst="bentConnector2">
            <a:avLst/>
          </a:prstGeom>
          <a:ln>
            <a:solidFill>
              <a:srgbClr val="000000"/>
            </a:solidFill>
            <a:headEnd type="none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Rectangle 63"/>
          <p:cNvSpPr/>
          <p:nvPr/>
        </p:nvSpPr>
        <p:spPr>
          <a:xfrm>
            <a:off x="4951413" y="5325070"/>
            <a:ext cx="0" cy="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>
            <a:noAutofit/>
          </a:bodyPr>
          <a:lstStyle/>
          <a:p>
            <a:pPr algn="ctr"/>
            <a:endParaRPr lang="en-US" sz="1200" dirty="0">
              <a:latin typeface="+mn-lt"/>
            </a:endParaRPr>
          </a:p>
        </p:txBody>
      </p:sp>
      <p:cxnSp>
        <p:nvCxnSpPr>
          <p:cNvPr id="1134" name="Elbow Connector 1133"/>
          <p:cNvCxnSpPr>
            <a:stCxn id="47" idx="2"/>
            <a:endCxn id="64" idx="1"/>
          </p:cNvCxnSpPr>
          <p:nvPr/>
        </p:nvCxnSpPr>
        <p:spPr>
          <a:xfrm rot="16200000" flipH="1">
            <a:off x="4379153" y="4752810"/>
            <a:ext cx="96241" cy="1048279"/>
          </a:xfrm>
          <a:prstGeom prst="bentConnector2">
            <a:avLst/>
          </a:prstGeom>
          <a:ln>
            <a:solidFill>
              <a:srgbClr val="000000"/>
            </a:solidFill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6" name="Elbow Connector 1135"/>
          <p:cNvCxnSpPr>
            <a:stCxn id="48" idx="2"/>
            <a:endCxn id="64" idx="3"/>
          </p:cNvCxnSpPr>
          <p:nvPr/>
        </p:nvCxnSpPr>
        <p:spPr>
          <a:xfrm rot="5400000">
            <a:off x="5427431" y="4752811"/>
            <a:ext cx="96244" cy="1048277"/>
          </a:xfrm>
          <a:prstGeom prst="bentConnector2">
            <a:avLst/>
          </a:prstGeom>
          <a:ln>
            <a:solidFill>
              <a:srgbClr val="000000"/>
            </a:solidFill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8" name="Straight Arrow Connector 1137"/>
          <p:cNvCxnSpPr>
            <a:stCxn id="64" idx="2"/>
            <a:endCxn id="49" idx="0"/>
          </p:cNvCxnSpPr>
          <p:nvPr/>
        </p:nvCxnSpPr>
        <p:spPr>
          <a:xfrm flipH="1">
            <a:off x="4951413" y="5325071"/>
            <a:ext cx="1" cy="96242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9" name="Rectangle 1138"/>
          <p:cNvSpPr/>
          <p:nvPr/>
        </p:nvSpPr>
        <p:spPr>
          <a:xfrm>
            <a:off x="7063571" y="3893343"/>
            <a:ext cx="0" cy="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>
            <a:noAutofit/>
          </a:bodyPr>
          <a:lstStyle/>
          <a:p>
            <a:pPr algn="ctr"/>
            <a:endParaRPr lang="en-US" sz="1200" dirty="0">
              <a:latin typeface="+mn-lt"/>
            </a:endParaRPr>
          </a:p>
        </p:txBody>
      </p:sp>
      <p:cxnSp>
        <p:nvCxnSpPr>
          <p:cNvPr id="1141" name="Elbow Connector 1140"/>
          <p:cNvCxnSpPr>
            <a:stCxn id="49" idx="3"/>
            <a:endCxn id="1139" idx="2"/>
          </p:cNvCxnSpPr>
          <p:nvPr/>
        </p:nvCxnSpPr>
        <p:spPr>
          <a:xfrm flipV="1">
            <a:off x="5829300" y="3893344"/>
            <a:ext cx="1234272" cy="1908969"/>
          </a:xfrm>
          <a:prstGeom prst="bentConnector2">
            <a:avLst/>
          </a:prstGeom>
          <a:ln>
            <a:solidFill>
              <a:srgbClr val="000000"/>
            </a:solidFill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3" name="Elbow Connector 1142"/>
          <p:cNvCxnSpPr>
            <a:stCxn id="1139" idx="0"/>
            <a:endCxn id="43" idx="3"/>
          </p:cNvCxnSpPr>
          <p:nvPr/>
        </p:nvCxnSpPr>
        <p:spPr>
          <a:xfrm rot="16200000" flipV="1">
            <a:off x="5491952" y="2321723"/>
            <a:ext cx="1908968" cy="1234272"/>
          </a:xfrm>
          <a:prstGeom prst="bentConnector2">
            <a:avLst/>
          </a:prstGeom>
          <a:ln>
            <a:solidFill>
              <a:srgbClr val="000000"/>
            </a:solidFill>
            <a:headEnd type="none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260C7E2-25EE-4950-B2FB-44E2E7E0796F}" type="datetime3">
              <a:rPr lang="en-GB" smtClean="0"/>
              <a:t>6 May, 2014</a:t>
            </a:fld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998C7-1095-4F79-96A7-1CADFC383356}" type="slidenum">
              <a:rPr lang="en-GB" smtClean="0"/>
              <a:t>3</a:t>
            </a:fld>
            <a:endParaRPr lang="en-GB" dirty="0"/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287338" y="6269876"/>
            <a:ext cx="9332912" cy="11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571B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10000"/>
              </a:spcBef>
              <a:tabLst>
                <a:tab pos="447675" algn="l"/>
                <a:tab pos="630238" algn="l"/>
              </a:tabLst>
            </a:pPr>
            <a:r>
              <a:rPr lang="en-GB" sz="800" dirty="0" smtClean="0">
                <a:solidFill>
                  <a:srgbClr val="000000"/>
                </a:solidFill>
              </a:rPr>
              <a:t>Sources:	Mayo Clinic  - Robert </a:t>
            </a:r>
            <a:r>
              <a:rPr lang="en-GB" sz="800" dirty="0" err="1" smtClean="0">
                <a:solidFill>
                  <a:srgbClr val="000000"/>
                </a:solidFill>
              </a:rPr>
              <a:t>Smoldt</a:t>
            </a:r>
            <a:endParaRPr lang="en-GB" sz="800" dirty="0">
              <a:solidFill>
                <a:srgbClr val="000000"/>
              </a:solidFill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685006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 may be inclined to overestimate the effectiveness of medical care</a:t>
            </a:r>
            <a:endParaRPr lang="en-GB" dirty="0"/>
          </a:p>
        </p:txBody>
      </p:sp>
      <p:sp>
        <p:nvSpPr>
          <p:cNvPr id="70" name="Text Box 2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gray">
          <a:xfrm>
            <a:off x="3682877" y="1557338"/>
            <a:ext cx="254024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GB" sz="1400" b="1" dirty="0" smtClean="0">
                <a:solidFill>
                  <a:srgbClr val="000000"/>
                </a:solidFill>
              </a:rPr>
              <a:t>Attitude of an Average Patient</a:t>
            </a:r>
            <a:endParaRPr lang="en-GB" sz="1400" b="1" dirty="0">
              <a:solidFill>
                <a:srgbClr val="000000"/>
              </a:solidFill>
            </a:endParaRPr>
          </a:p>
        </p:txBody>
      </p:sp>
      <p:sp>
        <p:nvSpPr>
          <p:cNvPr id="71" name="AutoShape 2"/>
          <p:cNvSpPr>
            <a:spLocks noChangeArrowheads="1"/>
          </p:cNvSpPr>
          <p:nvPr/>
        </p:nvSpPr>
        <p:spPr bwMode="gray">
          <a:xfrm>
            <a:off x="2212013" y="2038193"/>
            <a:ext cx="2164556" cy="920907"/>
          </a:xfrm>
          <a:prstGeom prst="homePlate">
            <a:avLst>
              <a:gd name="adj" fmla="val 40000"/>
            </a:avLst>
          </a:prstGeom>
          <a:solidFill>
            <a:schemeClr val="hlink"/>
          </a:solidFill>
          <a:ln w="2857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lIns="126000" tIns="0" rIns="18000" bIns="0" anchor="ctr"/>
          <a:lstStyle/>
          <a:p>
            <a:pPr eaLnBrk="0" hangingPunct="0"/>
            <a:r>
              <a:rPr lang="en-GB" sz="1400" b="1" dirty="0" smtClean="0">
                <a:solidFill>
                  <a:srgbClr val="FFFFFF"/>
                </a:solidFill>
              </a:rPr>
              <a:t>Ever Increasing (Early) Diagnostic Capabilities</a:t>
            </a:r>
            <a:endParaRPr lang="en-GB" sz="1400" b="1" dirty="0">
              <a:solidFill>
                <a:srgbClr val="FFFFFF"/>
              </a:solidFill>
            </a:endParaRPr>
          </a:p>
        </p:txBody>
      </p:sp>
      <p:sp>
        <p:nvSpPr>
          <p:cNvPr id="72" name="AutoShape 2"/>
          <p:cNvSpPr>
            <a:spLocks noChangeArrowheads="1"/>
          </p:cNvSpPr>
          <p:nvPr/>
        </p:nvSpPr>
        <p:spPr bwMode="gray">
          <a:xfrm>
            <a:off x="2212013" y="3432891"/>
            <a:ext cx="2164556" cy="920907"/>
          </a:xfrm>
          <a:prstGeom prst="homePlate">
            <a:avLst>
              <a:gd name="adj" fmla="val 40000"/>
            </a:avLst>
          </a:prstGeom>
          <a:solidFill>
            <a:schemeClr val="hlink"/>
          </a:solidFill>
          <a:ln w="2857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lIns="126000" tIns="0" rIns="18000" bIns="0" anchor="ctr"/>
          <a:lstStyle/>
          <a:p>
            <a:pPr eaLnBrk="0" hangingPunct="0"/>
            <a:r>
              <a:rPr lang="en-GB" sz="1400" b="1" dirty="0" smtClean="0">
                <a:solidFill>
                  <a:srgbClr val="FFFFFF"/>
                </a:solidFill>
              </a:rPr>
              <a:t>Evidence for </a:t>
            </a:r>
            <a:r>
              <a:rPr lang="en-GB" sz="1400" b="1" smtClean="0">
                <a:solidFill>
                  <a:srgbClr val="FFFFFF"/>
                </a:solidFill>
              </a:rPr>
              <a:t/>
            </a:r>
            <a:br>
              <a:rPr lang="en-GB" sz="1400" b="1" smtClean="0">
                <a:solidFill>
                  <a:srgbClr val="FFFFFF"/>
                </a:solidFill>
              </a:rPr>
            </a:br>
            <a:r>
              <a:rPr lang="en-GB" sz="1400" b="1" smtClean="0">
                <a:solidFill>
                  <a:srgbClr val="FFFFFF"/>
                </a:solidFill>
              </a:rPr>
              <a:t>Everyday </a:t>
            </a:r>
            <a:r>
              <a:rPr lang="en-GB" sz="1400" b="1" dirty="0" smtClean="0">
                <a:solidFill>
                  <a:srgbClr val="FFFFFF"/>
                </a:solidFill>
              </a:rPr>
              <a:t>Care</a:t>
            </a:r>
            <a:endParaRPr lang="en-GB" sz="1400" b="1" dirty="0">
              <a:solidFill>
                <a:srgbClr val="FFFFFF"/>
              </a:solidFill>
            </a:endParaRPr>
          </a:p>
        </p:txBody>
      </p:sp>
      <p:sp>
        <p:nvSpPr>
          <p:cNvPr id="73" name="AutoShape 2"/>
          <p:cNvSpPr>
            <a:spLocks noChangeArrowheads="1"/>
          </p:cNvSpPr>
          <p:nvPr/>
        </p:nvSpPr>
        <p:spPr bwMode="gray">
          <a:xfrm>
            <a:off x="2212013" y="4827589"/>
            <a:ext cx="2164556" cy="920907"/>
          </a:xfrm>
          <a:prstGeom prst="homePlate">
            <a:avLst>
              <a:gd name="adj" fmla="val 40000"/>
            </a:avLst>
          </a:prstGeom>
          <a:solidFill>
            <a:schemeClr val="hlink"/>
          </a:solidFill>
          <a:ln w="2857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lIns="126000" tIns="0" rIns="18000" bIns="0" anchor="ctr"/>
          <a:lstStyle/>
          <a:p>
            <a:pPr eaLnBrk="0" hangingPunct="0"/>
            <a:r>
              <a:rPr lang="en-GB" sz="1400" b="1" dirty="0" smtClean="0">
                <a:solidFill>
                  <a:srgbClr val="FFFFFF"/>
                </a:solidFill>
              </a:rPr>
              <a:t>Alignment Doctor and Patient Preferences </a:t>
            </a:r>
            <a:endParaRPr lang="en-GB" sz="1400" b="1" dirty="0">
              <a:solidFill>
                <a:srgbClr val="FFFFFF"/>
              </a:solidFill>
            </a:endParaRPr>
          </a:p>
        </p:txBody>
      </p:sp>
      <p:sp>
        <p:nvSpPr>
          <p:cNvPr id="74" name="Oval 2"/>
          <p:cNvSpPr>
            <a:spLocks noChangeArrowheads="1"/>
          </p:cNvSpPr>
          <p:nvPr/>
        </p:nvSpPr>
        <p:spPr bwMode="gray">
          <a:xfrm>
            <a:off x="2090576" y="1918339"/>
            <a:ext cx="270000" cy="270000"/>
          </a:xfrm>
          <a:prstGeom prst="ellipse">
            <a:avLst/>
          </a:prstGeom>
          <a:solidFill>
            <a:schemeClr val="bg2"/>
          </a:solidFill>
          <a:ln w="9525" algn="ctr">
            <a:noFill/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FFFFFF"/>
                </a:solidFill>
              </a:rPr>
              <a:t>1</a:t>
            </a:r>
            <a:endParaRPr lang="en-GB" sz="1400" b="1" dirty="0">
              <a:solidFill>
                <a:srgbClr val="FFFFFF"/>
              </a:solidFill>
            </a:endParaRPr>
          </a:p>
        </p:txBody>
      </p:sp>
      <p:sp>
        <p:nvSpPr>
          <p:cNvPr id="75" name="Oval 2"/>
          <p:cNvSpPr>
            <a:spLocks noChangeArrowheads="1"/>
          </p:cNvSpPr>
          <p:nvPr/>
        </p:nvSpPr>
        <p:spPr bwMode="gray">
          <a:xfrm>
            <a:off x="2090576" y="3313037"/>
            <a:ext cx="270000" cy="270000"/>
          </a:xfrm>
          <a:prstGeom prst="ellipse">
            <a:avLst/>
          </a:prstGeom>
          <a:solidFill>
            <a:schemeClr val="bg2"/>
          </a:solidFill>
          <a:ln w="9525" algn="ctr">
            <a:noFill/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FFFFFF"/>
                </a:solidFill>
              </a:rPr>
              <a:t>2</a:t>
            </a:r>
            <a:endParaRPr lang="en-GB" sz="1400" b="1" dirty="0">
              <a:solidFill>
                <a:srgbClr val="FFFFFF"/>
              </a:solidFill>
            </a:endParaRPr>
          </a:p>
        </p:txBody>
      </p:sp>
      <p:sp>
        <p:nvSpPr>
          <p:cNvPr id="76" name="Oval 2"/>
          <p:cNvSpPr>
            <a:spLocks noChangeArrowheads="1"/>
          </p:cNvSpPr>
          <p:nvPr/>
        </p:nvSpPr>
        <p:spPr bwMode="gray">
          <a:xfrm>
            <a:off x="2090576" y="4707735"/>
            <a:ext cx="270000" cy="270000"/>
          </a:xfrm>
          <a:prstGeom prst="ellipse">
            <a:avLst/>
          </a:prstGeom>
          <a:solidFill>
            <a:schemeClr val="bg2"/>
          </a:solidFill>
          <a:ln w="9525" algn="ctr">
            <a:noFill/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FFFFFF"/>
                </a:solidFill>
              </a:rPr>
              <a:t>3</a:t>
            </a:r>
            <a:endParaRPr lang="en-GB" sz="1400" b="1" dirty="0">
              <a:solidFill>
                <a:srgbClr val="FFFFFF"/>
              </a:solidFill>
            </a:endParaRPr>
          </a:p>
        </p:txBody>
      </p:sp>
      <p:sp>
        <p:nvSpPr>
          <p:cNvPr id="77" name="Content Placeholder 2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4402494" y="2283203"/>
            <a:ext cx="3401024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183600" indent="-183600" algn="l" defTabSz="914400" rtl="0" eaLnBrk="1" latinLnBrk="0" hangingPunct="1">
              <a:spcBef>
                <a:spcPts val="1920"/>
              </a:spcBef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356400" indent="-172800" algn="l" defTabSz="914400" rtl="0" eaLnBrk="1" latinLnBrk="0" hangingPunct="1">
              <a:lnSpc>
                <a:spcPct val="90000"/>
              </a:lnSpc>
              <a:spcBef>
                <a:spcPts val="768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38163" indent="-180975" algn="l" defTabSz="914400" rtl="0" eaLnBrk="1" latinLnBrk="0" hangingPunct="1">
              <a:lnSpc>
                <a:spcPct val="90000"/>
              </a:lnSpc>
              <a:spcBef>
                <a:spcPts val="768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719138" indent="-180975" algn="l" defTabSz="914400" rtl="0" eaLnBrk="1" latinLnBrk="0" hangingPunct="1">
              <a:lnSpc>
                <a:spcPct val="90000"/>
              </a:lnSpc>
              <a:spcBef>
                <a:spcPts val="768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900000" indent="-180000" algn="l" defTabSz="914400" rtl="0" eaLnBrk="1" latinLnBrk="0" hangingPunct="1">
              <a:lnSpc>
                <a:spcPct val="90000"/>
              </a:lnSpc>
              <a:spcBef>
                <a:spcPts val="768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GB" sz="1400" dirty="0" smtClean="0"/>
              <a:t>It is better to know</a:t>
            </a:r>
          </a:p>
          <a:p>
            <a:pPr>
              <a:spcBef>
                <a:spcPts val="0"/>
              </a:spcBef>
            </a:pPr>
            <a:r>
              <a:rPr lang="en-GB" sz="1400" dirty="0" smtClean="0"/>
              <a:t>The earlier you know the better</a:t>
            </a:r>
            <a:endParaRPr lang="en-GB" sz="1400" dirty="0"/>
          </a:p>
        </p:txBody>
      </p:sp>
      <p:sp>
        <p:nvSpPr>
          <p:cNvPr id="78" name="Content Placeholder 2"/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4402494" y="3677902"/>
            <a:ext cx="3401024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183600" indent="-183600" algn="l" defTabSz="914400" rtl="0" eaLnBrk="1" latinLnBrk="0" hangingPunct="1">
              <a:spcBef>
                <a:spcPts val="1920"/>
              </a:spcBef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356400" indent="-172800" algn="l" defTabSz="914400" rtl="0" eaLnBrk="1" latinLnBrk="0" hangingPunct="1">
              <a:lnSpc>
                <a:spcPct val="90000"/>
              </a:lnSpc>
              <a:spcBef>
                <a:spcPts val="768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38163" indent="-180975" algn="l" defTabSz="914400" rtl="0" eaLnBrk="1" latinLnBrk="0" hangingPunct="1">
              <a:lnSpc>
                <a:spcPct val="90000"/>
              </a:lnSpc>
              <a:spcBef>
                <a:spcPts val="768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719138" indent="-180975" algn="l" defTabSz="914400" rtl="0" eaLnBrk="1" latinLnBrk="0" hangingPunct="1">
              <a:lnSpc>
                <a:spcPct val="90000"/>
              </a:lnSpc>
              <a:spcBef>
                <a:spcPts val="768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900000" indent="-180000" algn="l" defTabSz="914400" rtl="0" eaLnBrk="1" latinLnBrk="0" hangingPunct="1">
              <a:lnSpc>
                <a:spcPct val="90000"/>
              </a:lnSpc>
              <a:spcBef>
                <a:spcPts val="768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GB" sz="1400" dirty="0" smtClean="0"/>
              <a:t>If the doctor offers it, it will be effective</a:t>
            </a:r>
          </a:p>
          <a:p>
            <a:pPr>
              <a:spcBef>
                <a:spcPts val="0"/>
              </a:spcBef>
            </a:pPr>
            <a:r>
              <a:rPr lang="en-GB" sz="1400" dirty="0" smtClean="0"/>
              <a:t>No harm in trying</a:t>
            </a:r>
            <a:endParaRPr lang="en-GB" sz="1400" dirty="0"/>
          </a:p>
        </p:txBody>
      </p:sp>
      <p:sp>
        <p:nvSpPr>
          <p:cNvPr id="79" name="Content Placeholder 2"/>
          <p:cNvSpPr txBox="1">
            <a:spLocks/>
          </p:cNvSpPr>
          <p:nvPr>
            <p:custDataLst>
              <p:tags r:id="rId5"/>
            </p:custDataLst>
          </p:nvPr>
        </p:nvSpPr>
        <p:spPr>
          <a:xfrm>
            <a:off x="4402494" y="5180320"/>
            <a:ext cx="3401024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183600" indent="-183600" algn="l" defTabSz="914400" rtl="0" eaLnBrk="1" latinLnBrk="0" hangingPunct="1">
              <a:spcBef>
                <a:spcPts val="1920"/>
              </a:spcBef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356400" indent="-172800" algn="l" defTabSz="914400" rtl="0" eaLnBrk="1" latinLnBrk="0" hangingPunct="1">
              <a:lnSpc>
                <a:spcPct val="90000"/>
              </a:lnSpc>
              <a:spcBef>
                <a:spcPts val="768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38163" indent="-180975" algn="l" defTabSz="914400" rtl="0" eaLnBrk="1" latinLnBrk="0" hangingPunct="1">
              <a:lnSpc>
                <a:spcPct val="90000"/>
              </a:lnSpc>
              <a:spcBef>
                <a:spcPts val="768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719138" indent="-180975" algn="l" defTabSz="914400" rtl="0" eaLnBrk="1" latinLnBrk="0" hangingPunct="1">
              <a:lnSpc>
                <a:spcPct val="90000"/>
              </a:lnSpc>
              <a:spcBef>
                <a:spcPts val="768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900000" indent="-180000" algn="l" defTabSz="914400" rtl="0" eaLnBrk="1" latinLnBrk="0" hangingPunct="1">
              <a:lnSpc>
                <a:spcPct val="90000"/>
              </a:lnSpc>
              <a:spcBef>
                <a:spcPts val="768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GB" sz="1400" dirty="0" smtClean="0"/>
              <a:t>The doctor will know what is best for me</a:t>
            </a:r>
            <a:endParaRPr lang="en-GB" sz="14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B1501C6-3C42-4BE3-9653-D6B40F1133AD}" type="datetime3">
              <a:rPr lang="en-GB" smtClean="0"/>
              <a:t>6 May, 2014</a:t>
            </a:fld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998C7-1095-4F79-96A7-1CADFC383356}" type="slidenum">
              <a:rPr lang="en-GB" smtClean="0"/>
              <a:t>4</a:t>
            </a:fld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49482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 a result, we see health care systems move continuously in between forms of budgeting and fee for service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9388" y="2026800"/>
            <a:ext cx="2325025" cy="578177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Pay for services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01894-CD26-4755-B2AE-6750C1357069}" type="slidenum">
              <a:rPr lang="en-GB" smtClean="0"/>
              <a:t>5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FCCA3EB-CCB1-46A4-8E8D-1896D4F76B72}" type="datetime3">
              <a:rPr lang="en-GB" smtClean="0"/>
              <a:t>6 May, 2014</a:t>
            </a:fld>
            <a:endParaRPr lang="en-GB" dirty="0"/>
          </a:p>
        </p:txBody>
      </p:sp>
      <p:sp>
        <p:nvSpPr>
          <p:cNvPr id="6" name="Oval 2"/>
          <p:cNvSpPr>
            <a:spLocks noChangeArrowheads="1"/>
          </p:cNvSpPr>
          <p:nvPr/>
        </p:nvSpPr>
        <p:spPr bwMode="gray">
          <a:xfrm>
            <a:off x="5881688" y="4635500"/>
            <a:ext cx="935037" cy="860425"/>
          </a:xfrm>
          <a:prstGeom prst="ellipse">
            <a:avLst/>
          </a:prstGeom>
          <a:solidFill>
            <a:srgbClr val="DCDCDC"/>
          </a:solidFill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7" name="Oval 3"/>
          <p:cNvSpPr>
            <a:spLocks noChangeArrowheads="1"/>
          </p:cNvSpPr>
          <p:nvPr/>
        </p:nvSpPr>
        <p:spPr bwMode="gray">
          <a:xfrm>
            <a:off x="4013200" y="4635500"/>
            <a:ext cx="920750" cy="847725"/>
          </a:xfrm>
          <a:prstGeom prst="ellipse">
            <a:avLst/>
          </a:prstGeom>
          <a:solidFill>
            <a:srgbClr val="DCDCDC"/>
          </a:solidFill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8" name="Oval 4"/>
          <p:cNvSpPr>
            <a:spLocks noChangeArrowheads="1"/>
          </p:cNvSpPr>
          <p:nvPr/>
        </p:nvSpPr>
        <p:spPr bwMode="gray">
          <a:xfrm>
            <a:off x="4946650" y="4635500"/>
            <a:ext cx="922338" cy="847725"/>
          </a:xfrm>
          <a:prstGeom prst="ellipse">
            <a:avLst/>
          </a:prstGeom>
          <a:solidFill>
            <a:srgbClr val="DCDCDC"/>
          </a:solidFill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gray">
          <a:xfrm>
            <a:off x="3090863" y="2698750"/>
            <a:ext cx="3722687" cy="1270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10" name="Line 6"/>
          <p:cNvSpPr>
            <a:spLocks noChangeShapeType="1"/>
          </p:cNvSpPr>
          <p:nvPr/>
        </p:nvSpPr>
        <p:spPr bwMode="gray">
          <a:xfrm flipV="1">
            <a:off x="4486275" y="2819400"/>
            <a:ext cx="0" cy="180975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b="1">
              <a:solidFill>
                <a:srgbClr val="000000"/>
              </a:solidFill>
            </a:endParaRPr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gray">
          <a:xfrm flipV="1">
            <a:off x="5422900" y="2819400"/>
            <a:ext cx="0" cy="180975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b="1">
              <a:solidFill>
                <a:srgbClr val="000000"/>
              </a:solidFill>
            </a:endParaRPr>
          </a:p>
        </p:txBody>
      </p:sp>
      <p:sp>
        <p:nvSpPr>
          <p:cNvPr id="12" name="Oval 8"/>
          <p:cNvSpPr>
            <a:spLocks noChangeArrowheads="1"/>
          </p:cNvSpPr>
          <p:nvPr/>
        </p:nvSpPr>
        <p:spPr bwMode="gray">
          <a:xfrm>
            <a:off x="3079750" y="4648200"/>
            <a:ext cx="920750" cy="847725"/>
          </a:xfrm>
          <a:prstGeom prst="ellipse">
            <a:avLst/>
          </a:prstGeom>
          <a:solidFill>
            <a:schemeClr val="hlink"/>
          </a:solidFill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srgbClr val="000000"/>
                </a:solidFill>
              </a:rPr>
              <a:t>Netherlands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srgbClr val="000000"/>
                </a:solidFill>
              </a:rPr>
              <a:t>US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13" name="Line 9"/>
          <p:cNvSpPr>
            <a:spLocks noChangeShapeType="1"/>
          </p:cNvSpPr>
          <p:nvPr/>
        </p:nvSpPr>
        <p:spPr bwMode="gray">
          <a:xfrm flipV="1">
            <a:off x="3552825" y="2819400"/>
            <a:ext cx="0" cy="180975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b="1">
              <a:solidFill>
                <a:srgbClr val="000000"/>
              </a:solidFill>
            </a:endParaRPr>
          </a:p>
        </p:txBody>
      </p:sp>
      <p:sp>
        <p:nvSpPr>
          <p:cNvPr id="14" name="Oval 10"/>
          <p:cNvSpPr>
            <a:spLocks noChangeArrowheads="1"/>
          </p:cNvSpPr>
          <p:nvPr/>
        </p:nvSpPr>
        <p:spPr bwMode="gray">
          <a:xfrm>
            <a:off x="7599363" y="3951288"/>
            <a:ext cx="920750" cy="849312"/>
          </a:xfrm>
          <a:prstGeom prst="ellipse">
            <a:avLst/>
          </a:prstGeom>
          <a:solidFill>
            <a:schemeClr val="hlink"/>
          </a:solidFill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srgbClr val="000000"/>
                </a:solidFill>
              </a:rPr>
              <a:t>Germany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15" name="Line 11"/>
          <p:cNvSpPr>
            <a:spLocks noChangeShapeType="1"/>
          </p:cNvSpPr>
          <p:nvPr/>
        </p:nvSpPr>
        <p:spPr bwMode="gray">
          <a:xfrm>
            <a:off x="6342063" y="2832100"/>
            <a:ext cx="1416050" cy="123825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b="1">
              <a:solidFill>
                <a:srgbClr val="000000"/>
              </a:solidFill>
            </a:endParaRPr>
          </a:p>
        </p:txBody>
      </p:sp>
      <p:sp>
        <p:nvSpPr>
          <p:cNvPr id="16" name="Line 12"/>
          <p:cNvSpPr>
            <a:spLocks noChangeShapeType="1"/>
          </p:cNvSpPr>
          <p:nvPr/>
        </p:nvSpPr>
        <p:spPr bwMode="gray">
          <a:xfrm flipV="1">
            <a:off x="6337300" y="2819400"/>
            <a:ext cx="0" cy="180975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b="1">
              <a:solidFill>
                <a:srgbClr val="000000"/>
              </a:solidFill>
            </a:endParaRPr>
          </a:p>
        </p:txBody>
      </p:sp>
      <p:sp>
        <p:nvSpPr>
          <p:cNvPr id="17" name="Line 13"/>
          <p:cNvSpPr>
            <a:spLocks noChangeShapeType="1"/>
          </p:cNvSpPr>
          <p:nvPr/>
        </p:nvSpPr>
        <p:spPr bwMode="gray">
          <a:xfrm>
            <a:off x="2232025" y="4740275"/>
            <a:ext cx="762000" cy="279400"/>
          </a:xfrm>
          <a:prstGeom prst="line">
            <a:avLst/>
          </a:prstGeom>
          <a:noFill/>
          <a:ln w="57150">
            <a:solidFill>
              <a:srgbClr val="69696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b="1">
              <a:solidFill>
                <a:srgbClr val="000000"/>
              </a:solidFill>
            </a:endParaRPr>
          </a:p>
        </p:txBody>
      </p:sp>
      <p:sp>
        <p:nvSpPr>
          <p:cNvPr id="18" name="Line 14"/>
          <p:cNvSpPr>
            <a:spLocks noChangeShapeType="1"/>
          </p:cNvSpPr>
          <p:nvPr/>
        </p:nvSpPr>
        <p:spPr bwMode="gray">
          <a:xfrm flipV="1">
            <a:off x="3840163" y="5054600"/>
            <a:ext cx="334962" cy="4763"/>
          </a:xfrm>
          <a:prstGeom prst="line">
            <a:avLst/>
          </a:prstGeom>
          <a:noFill/>
          <a:ln w="57150">
            <a:solidFill>
              <a:srgbClr val="69696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b="1">
              <a:solidFill>
                <a:srgbClr val="000000"/>
              </a:solidFill>
            </a:endParaRPr>
          </a:p>
        </p:txBody>
      </p:sp>
      <p:sp>
        <p:nvSpPr>
          <p:cNvPr id="19" name="Line 15"/>
          <p:cNvSpPr>
            <a:spLocks noChangeShapeType="1"/>
          </p:cNvSpPr>
          <p:nvPr/>
        </p:nvSpPr>
        <p:spPr bwMode="gray">
          <a:xfrm flipH="1" flipV="1">
            <a:off x="5694363" y="5054600"/>
            <a:ext cx="334962" cy="4763"/>
          </a:xfrm>
          <a:prstGeom prst="line">
            <a:avLst/>
          </a:prstGeom>
          <a:noFill/>
          <a:ln w="57150">
            <a:solidFill>
              <a:srgbClr val="69696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b="1">
              <a:solidFill>
                <a:srgbClr val="000000"/>
              </a:solidFill>
            </a:endParaRPr>
          </a:p>
        </p:txBody>
      </p:sp>
      <p:sp>
        <p:nvSpPr>
          <p:cNvPr id="20" name="Line 16"/>
          <p:cNvSpPr>
            <a:spLocks noChangeShapeType="1"/>
          </p:cNvSpPr>
          <p:nvPr/>
        </p:nvSpPr>
        <p:spPr bwMode="gray">
          <a:xfrm flipH="1">
            <a:off x="6886575" y="4740275"/>
            <a:ext cx="762000" cy="279400"/>
          </a:xfrm>
          <a:prstGeom prst="line">
            <a:avLst/>
          </a:prstGeom>
          <a:noFill/>
          <a:ln w="57150">
            <a:solidFill>
              <a:srgbClr val="69696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b="1">
              <a:solidFill>
                <a:srgbClr val="000000"/>
              </a:solidFill>
            </a:endParaRPr>
          </a:p>
        </p:txBody>
      </p:sp>
      <p:sp>
        <p:nvSpPr>
          <p:cNvPr id="21" name="Line 17"/>
          <p:cNvSpPr>
            <a:spLocks noChangeShapeType="1"/>
          </p:cNvSpPr>
          <p:nvPr/>
        </p:nvSpPr>
        <p:spPr bwMode="gray">
          <a:xfrm flipV="1">
            <a:off x="4800600" y="5054600"/>
            <a:ext cx="334963" cy="4763"/>
          </a:xfrm>
          <a:prstGeom prst="line">
            <a:avLst/>
          </a:prstGeom>
          <a:noFill/>
          <a:ln w="57150">
            <a:solidFill>
              <a:srgbClr val="69696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b="1">
              <a:solidFill>
                <a:srgbClr val="000000"/>
              </a:solidFill>
            </a:endParaRPr>
          </a:p>
        </p:txBody>
      </p:sp>
      <p:sp>
        <p:nvSpPr>
          <p:cNvPr id="22" name="Line 18"/>
          <p:cNvSpPr>
            <a:spLocks noChangeShapeType="1"/>
          </p:cNvSpPr>
          <p:nvPr/>
        </p:nvSpPr>
        <p:spPr bwMode="gray">
          <a:xfrm flipH="1">
            <a:off x="1858963" y="2813050"/>
            <a:ext cx="1695450" cy="1433513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b="1">
              <a:solidFill>
                <a:srgbClr val="000000"/>
              </a:solidFill>
            </a:endParaRPr>
          </a:p>
        </p:txBody>
      </p:sp>
      <p:sp>
        <p:nvSpPr>
          <p:cNvPr id="23" name="Oval 19"/>
          <p:cNvSpPr>
            <a:spLocks noChangeArrowheads="1"/>
          </p:cNvSpPr>
          <p:nvPr/>
        </p:nvSpPr>
        <p:spPr bwMode="gray">
          <a:xfrm>
            <a:off x="1362075" y="3938588"/>
            <a:ext cx="935038" cy="862012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25" name="Content Placeholder 2"/>
          <p:cNvSpPr txBox="1">
            <a:spLocks/>
          </p:cNvSpPr>
          <p:nvPr/>
        </p:nvSpPr>
        <p:spPr>
          <a:xfrm>
            <a:off x="7050088" y="2026800"/>
            <a:ext cx="2325025" cy="578177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183600" indent="-183600" algn="l" defTabSz="914400" rtl="0" eaLnBrk="1" latinLnBrk="0" hangingPunct="1">
              <a:spcBef>
                <a:spcPts val="1920"/>
              </a:spcBef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356400" indent="-172800" algn="l" defTabSz="914400" rtl="0" eaLnBrk="1" latinLnBrk="0" hangingPunct="1">
              <a:lnSpc>
                <a:spcPct val="90000"/>
              </a:lnSpc>
              <a:spcBef>
                <a:spcPts val="768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38163" indent="-180975" algn="l" defTabSz="914400" rtl="0" eaLnBrk="1" latinLnBrk="0" hangingPunct="1">
              <a:lnSpc>
                <a:spcPct val="90000"/>
              </a:lnSpc>
              <a:spcBef>
                <a:spcPts val="768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719138" indent="-180975" algn="l" defTabSz="914400" rtl="0" eaLnBrk="1" latinLnBrk="0" hangingPunct="1">
              <a:lnSpc>
                <a:spcPct val="90000"/>
              </a:lnSpc>
              <a:spcBef>
                <a:spcPts val="768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900000" indent="-180000" algn="l" defTabSz="914400" rtl="0" eaLnBrk="1" latinLnBrk="0" hangingPunct="1">
              <a:lnSpc>
                <a:spcPct val="90000"/>
              </a:lnSpc>
              <a:spcBef>
                <a:spcPts val="768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Wingdings" pitchFamily="2" charset="2"/>
              <a:buNone/>
            </a:pPr>
            <a:r>
              <a:rPr lang="en-GB" dirty="0" smtClean="0"/>
              <a:t>Budgeting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3669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/>
          <p:cNvGraphicFramePr>
            <a:graphicFrameLocks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486509637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4022" name="think-cell Slide" r:id="rId6" imgW="270" imgH="270" progId="TCLayout.ActiveDocument.1">
                  <p:embed/>
                </p:oleObj>
              </mc:Choice>
              <mc:Fallback>
                <p:oleObj name="think-cell Slide" r:id="rId6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challenge is to use contracting and reimbursement to create a flywheel for quality</a:t>
            </a:r>
            <a:endParaRPr lang="en-GB" dirty="0"/>
          </a:p>
        </p:txBody>
      </p:sp>
      <p:sp>
        <p:nvSpPr>
          <p:cNvPr id="21" name="Rectangle 18"/>
          <p:cNvSpPr>
            <a:spLocks noChangeArrowheads="1"/>
          </p:cNvSpPr>
          <p:nvPr/>
        </p:nvSpPr>
        <p:spPr bwMode="gray">
          <a:xfrm>
            <a:off x="288925" y="1665060"/>
            <a:ext cx="4320000" cy="4518253"/>
          </a:xfrm>
          <a:prstGeom prst="rect">
            <a:avLst/>
          </a:prstGeom>
          <a:noFill/>
          <a:ln w="19050">
            <a:solidFill>
              <a:srgbClr val="D90D39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45720" rIns="4572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1200" b="1" smtClean="0">
              <a:solidFill>
                <a:srgbClr val="000000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466017" y="1892115"/>
            <a:ext cx="3965817" cy="4064142"/>
            <a:chOff x="466017" y="1947533"/>
            <a:chExt cx="3965817" cy="4064142"/>
          </a:xfrm>
        </p:grpSpPr>
        <p:sp>
          <p:nvSpPr>
            <p:cNvPr id="68" name="Freeform 3"/>
            <p:cNvSpPr>
              <a:spLocks/>
            </p:cNvSpPr>
            <p:nvPr/>
          </p:nvSpPr>
          <p:spPr bwMode="gray">
            <a:xfrm rot="2766990">
              <a:off x="228533" y="3983017"/>
              <a:ext cx="2678070" cy="1379245"/>
            </a:xfrm>
            <a:custGeom>
              <a:avLst/>
              <a:gdLst>
                <a:gd name="T0" fmla="*/ 432 w 1010"/>
                <a:gd name="T1" fmla="*/ 0 h 517"/>
                <a:gd name="T2" fmla="*/ 94 w 1010"/>
                <a:gd name="T3" fmla="*/ 86 h 517"/>
                <a:gd name="T4" fmla="*/ 0 w 1010"/>
                <a:gd name="T5" fmla="*/ 440 h 517"/>
                <a:gd name="T6" fmla="*/ 92 w 1010"/>
                <a:gd name="T7" fmla="*/ 349 h 517"/>
                <a:gd name="T8" fmla="*/ 91 w 1010"/>
                <a:gd name="T9" fmla="*/ 350 h 517"/>
                <a:gd name="T10" fmla="*/ 137 w 1010"/>
                <a:gd name="T11" fmla="*/ 387 h 517"/>
                <a:gd name="T12" fmla="*/ 188 w 1010"/>
                <a:gd name="T13" fmla="*/ 421 h 517"/>
                <a:gd name="T14" fmla="*/ 240 w 1010"/>
                <a:gd name="T15" fmla="*/ 450 h 517"/>
                <a:gd name="T16" fmla="*/ 294 w 1010"/>
                <a:gd name="T17" fmla="*/ 474 h 517"/>
                <a:gd name="T18" fmla="*/ 353 w 1010"/>
                <a:gd name="T19" fmla="*/ 493 h 517"/>
                <a:gd name="T20" fmla="*/ 412 w 1010"/>
                <a:gd name="T21" fmla="*/ 507 h 517"/>
                <a:gd name="T22" fmla="*/ 474 w 1010"/>
                <a:gd name="T23" fmla="*/ 515 h 517"/>
                <a:gd name="T24" fmla="*/ 537 w 1010"/>
                <a:gd name="T25" fmla="*/ 517 h 517"/>
                <a:gd name="T26" fmla="*/ 606 w 1010"/>
                <a:gd name="T27" fmla="*/ 515 h 517"/>
                <a:gd name="T28" fmla="*/ 671 w 1010"/>
                <a:gd name="T29" fmla="*/ 506 h 517"/>
                <a:gd name="T30" fmla="*/ 735 w 1010"/>
                <a:gd name="T31" fmla="*/ 489 h 517"/>
                <a:gd name="T32" fmla="*/ 796 w 1010"/>
                <a:gd name="T33" fmla="*/ 467 h 517"/>
                <a:gd name="T34" fmla="*/ 855 w 1010"/>
                <a:gd name="T35" fmla="*/ 439 h 517"/>
                <a:gd name="T36" fmla="*/ 911 w 1010"/>
                <a:gd name="T37" fmla="*/ 406 h 517"/>
                <a:gd name="T38" fmla="*/ 963 w 1010"/>
                <a:gd name="T39" fmla="*/ 368 h 517"/>
                <a:gd name="T40" fmla="*/ 1010 w 1010"/>
                <a:gd name="T41" fmla="*/ 325 h 517"/>
                <a:gd name="T42" fmla="*/ 730 w 1010"/>
                <a:gd name="T43" fmla="*/ 55 h 517"/>
                <a:gd name="T44" fmla="*/ 711 w 1010"/>
                <a:gd name="T45" fmla="*/ 71 h 517"/>
                <a:gd name="T46" fmla="*/ 690 w 1010"/>
                <a:gd name="T47" fmla="*/ 85 h 517"/>
                <a:gd name="T48" fmla="*/ 644 w 1010"/>
                <a:gd name="T49" fmla="*/ 108 h 517"/>
                <a:gd name="T50" fmla="*/ 619 w 1010"/>
                <a:gd name="T51" fmla="*/ 117 h 517"/>
                <a:gd name="T52" fmla="*/ 594 w 1010"/>
                <a:gd name="T53" fmla="*/ 122 h 517"/>
                <a:gd name="T54" fmla="*/ 567 w 1010"/>
                <a:gd name="T55" fmla="*/ 127 h 517"/>
                <a:gd name="T56" fmla="*/ 540 w 1010"/>
                <a:gd name="T57" fmla="*/ 127 h 517"/>
                <a:gd name="T58" fmla="*/ 492 w 1010"/>
                <a:gd name="T59" fmla="*/ 123 h 517"/>
                <a:gd name="T60" fmla="*/ 447 w 1010"/>
                <a:gd name="T61" fmla="*/ 112 h 517"/>
                <a:gd name="T62" fmla="*/ 405 w 1010"/>
                <a:gd name="T63" fmla="*/ 93 h 517"/>
                <a:gd name="T64" fmla="*/ 366 w 1010"/>
                <a:gd name="T65" fmla="*/ 68 h 517"/>
                <a:gd name="T66" fmla="*/ 366 w 1010"/>
                <a:gd name="T67" fmla="*/ 69 h 517"/>
                <a:gd name="T68" fmla="*/ 365 w 1010"/>
                <a:gd name="T69" fmla="*/ 69 h 517"/>
                <a:gd name="T70" fmla="*/ 432 w 1010"/>
                <a:gd name="T71" fmla="*/ 0 h 5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10" h="517">
                  <a:moveTo>
                    <a:pt x="432" y="0"/>
                  </a:moveTo>
                  <a:lnTo>
                    <a:pt x="94" y="86"/>
                  </a:lnTo>
                  <a:lnTo>
                    <a:pt x="0" y="440"/>
                  </a:lnTo>
                  <a:lnTo>
                    <a:pt x="92" y="349"/>
                  </a:lnTo>
                  <a:lnTo>
                    <a:pt x="91" y="350"/>
                  </a:lnTo>
                  <a:lnTo>
                    <a:pt x="137" y="387"/>
                  </a:lnTo>
                  <a:lnTo>
                    <a:pt x="188" y="421"/>
                  </a:lnTo>
                  <a:lnTo>
                    <a:pt x="240" y="450"/>
                  </a:lnTo>
                  <a:lnTo>
                    <a:pt x="294" y="474"/>
                  </a:lnTo>
                  <a:lnTo>
                    <a:pt x="353" y="493"/>
                  </a:lnTo>
                  <a:lnTo>
                    <a:pt x="412" y="507"/>
                  </a:lnTo>
                  <a:lnTo>
                    <a:pt x="474" y="515"/>
                  </a:lnTo>
                  <a:lnTo>
                    <a:pt x="537" y="517"/>
                  </a:lnTo>
                  <a:lnTo>
                    <a:pt x="606" y="515"/>
                  </a:lnTo>
                  <a:lnTo>
                    <a:pt x="671" y="506"/>
                  </a:lnTo>
                  <a:lnTo>
                    <a:pt x="735" y="489"/>
                  </a:lnTo>
                  <a:lnTo>
                    <a:pt x="796" y="467"/>
                  </a:lnTo>
                  <a:lnTo>
                    <a:pt x="855" y="439"/>
                  </a:lnTo>
                  <a:lnTo>
                    <a:pt x="911" y="406"/>
                  </a:lnTo>
                  <a:lnTo>
                    <a:pt x="963" y="368"/>
                  </a:lnTo>
                  <a:lnTo>
                    <a:pt x="1010" y="325"/>
                  </a:lnTo>
                  <a:lnTo>
                    <a:pt x="730" y="55"/>
                  </a:lnTo>
                  <a:lnTo>
                    <a:pt x="711" y="71"/>
                  </a:lnTo>
                  <a:lnTo>
                    <a:pt x="690" y="85"/>
                  </a:lnTo>
                  <a:lnTo>
                    <a:pt x="644" y="108"/>
                  </a:lnTo>
                  <a:lnTo>
                    <a:pt x="619" y="117"/>
                  </a:lnTo>
                  <a:lnTo>
                    <a:pt x="594" y="122"/>
                  </a:lnTo>
                  <a:lnTo>
                    <a:pt x="567" y="127"/>
                  </a:lnTo>
                  <a:lnTo>
                    <a:pt x="540" y="127"/>
                  </a:lnTo>
                  <a:lnTo>
                    <a:pt x="492" y="123"/>
                  </a:lnTo>
                  <a:lnTo>
                    <a:pt x="447" y="112"/>
                  </a:lnTo>
                  <a:lnTo>
                    <a:pt x="405" y="93"/>
                  </a:lnTo>
                  <a:lnTo>
                    <a:pt x="366" y="68"/>
                  </a:lnTo>
                  <a:lnTo>
                    <a:pt x="366" y="69"/>
                  </a:lnTo>
                  <a:lnTo>
                    <a:pt x="365" y="69"/>
                  </a:lnTo>
                  <a:lnTo>
                    <a:pt x="432" y="0"/>
                  </a:lnTo>
                </a:path>
              </a:pathLst>
            </a:custGeom>
            <a:solidFill>
              <a:srgbClr val="DCDCDC"/>
            </a:solidFill>
            <a:ln w="19050" cap="rnd" cmpd="sng">
              <a:solidFill>
                <a:schemeClr val="bg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rIns="45720" anchor="ctr" anchorCtr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72" name="Text Box 7"/>
            <p:cNvSpPr txBox="1">
              <a:spLocks noChangeArrowheads="1"/>
            </p:cNvSpPr>
            <p:nvPr/>
          </p:nvSpPr>
          <p:spPr bwMode="gray">
            <a:xfrm>
              <a:off x="1046058" y="4575561"/>
              <a:ext cx="818686" cy="3323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>
              <a:spAutoFit/>
            </a:bodyPr>
            <a:lstStyle/>
            <a:p>
              <a:pPr algn="ctr" eaLnBrk="0" hangingPunct="0">
                <a:lnSpc>
                  <a:spcPct val="90000"/>
                </a:lnSpc>
              </a:pPr>
              <a:r>
                <a:rPr lang="en-GB" b="1" dirty="0" smtClean="0">
                  <a:solidFill>
                    <a:srgbClr val="000000"/>
                  </a:solidFill>
                </a:rPr>
                <a:t>More</a:t>
              </a:r>
              <a:br>
                <a:rPr lang="en-GB" b="1" dirty="0" smtClean="0">
                  <a:solidFill>
                    <a:srgbClr val="000000"/>
                  </a:solidFill>
                </a:rPr>
              </a:br>
              <a:r>
                <a:rPr lang="en-GB" b="1" dirty="0" smtClean="0">
                  <a:solidFill>
                    <a:srgbClr val="000000"/>
                  </a:solidFill>
                </a:rPr>
                <a:t>Treatments</a:t>
              </a:r>
              <a:endParaRPr lang="en-GB" b="1" dirty="0">
                <a:solidFill>
                  <a:srgbClr val="000000"/>
                </a:solidFill>
              </a:endParaRPr>
            </a:p>
          </p:txBody>
        </p:sp>
        <p:sp>
          <p:nvSpPr>
            <p:cNvPr id="69" name="Freeform 4"/>
            <p:cNvSpPr>
              <a:spLocks/>
            </p:cNvSpPr>
            <p:nvPr/>
          </p:nvSpPr>
          <p:spPr bwMode="gray">
            <a:xfrm rot="2766990">
              <a:off x="2454162" y="3551865"/>
              <a:ext cx="1354984" cy="2600360"/>
            </a:xfrm>
            <a:custGeom>
              <a:avLst/>
              <a:gdLst>
                <a:gd name="T0" fmla="*/ 0 w 511"/>
                <a:gd name="T1" fmla="*/ 546 h 975"/>
                <a:gd name="T2" fmla="*/ 88 w 511"/>
                <a:gd name="T3" fmla="*/ 886 h 975"/>
                <a:gd name="T4" fmla="*/ 440 w 511"/>
                <a:gd name="T5" fmla="*/ 974 h 975"/>
                <a:gd name="T6" fmla="*/ 353 w 511"/>
                <a:gd name="T7" fmla="*/ 890 h 975"/>
                <a:gd name="T8" fmla="*/ 388 w 511"/>
                <a:gd name="T9" fmla="*/ 844 h 975"/>
                <a:gd name="T10" fmla="*/ 419 w 511"/>
                <a:gd name="T11" fmla="*/ 795 h 975"/>
                <a:gd name="T12" fmla="*/ 446 w 511"/>
                <a:gd name="T13" fmla="*/ 744 h 975"/>
                <a:gd name="T14" fmla="*/ 469 w 511"/>
                <a:gd name="T15" fmla="*/ 691 h 975"/>
                <a:gd name="T16" fmla="*/ 487 w 511"/>
                <a:gd name="T17" fmla="*/ 636 h 975"/>
                <a:gd name="T18" fmla="*/ 500 w 511"/>
                <a:gd name="T19" fmla="*/ 577 h 975"/>
                <a:gd name="T20" fmla="*/ 508 w 511"/>
                <a:gd name="T21" fmla="*/ 518 h 975"/>
                <a:gd name="T22" fmla="*/ 509 w 511"/>
                <a:gd name="T23" fmla="*/ 458 h 975"/>
                <a:gd name="T24" fmla="*/ 510 w 511"/>
                <a:gd name="T25" fmla="*/ 424 h 975"/>
                <a:gd name="T26" fmla="*/ 507 w 511"/>
                <a:gd name="T27" fmla="*/ 391 h 975"/>
                <a:gd name="T28" fmla="*/ 504 w 511"/>
                <a:gd name="T29" fmla="*/ 360 h 975"/>
                <a:gd name="T30" fmla="*/ 498 w 511"/>
                <a:gd name="T31" fmla="*/ 328 h 975"/>
                <a:gd name="T32" fmla="*/ 492 w 511"/>
                <a:gd name="T33" fmla="*/ 297 h 975"/>
                <a:gd name="T34" fmla="*/ 484 w 511"/>
                <a:gd name="T35" fmla="*/ 267 h 975"/>
                <a:gd name="T36" fmla="*/ 474 w 511"/>
                <a:gd name="T37" fmla="*/ 236 h 975"/>
                <a:gd name="T38" fmla="*/ 463 w 511"/>
                <a:gd name="T39" fmla="*/ 208 h 975"/>
                <a:gd name="T40" fmla="*/ 451 w 511"/>
                <a:gd name="T41" fmla="*/ 179 h 975"/>
                <a:gd name="T42" fmla="*/ 436 w 511"/>
                <a:gd name="T43" fmla="*/ 150 h 975"/>
                <a:gd name="T44" fmla="*/ 422 w 511"/>
                <a:gd name="T45" fmla="*/ 123 h 975"/>
                <a:gd name="T46" fmla="*/ 406 w 511"/>
                <a:gd name="T47" fmla="*/ 98 h 975"/>
                <a:gd name="T48" fmla="*/ 389 w 511"/>
                <a:gd name="T49" fmla="*/ 71 h 975"/>
                <a:gd name="T50" fmla="*/ 370 w 511"/>
                <a:gd name="T51" fmla="*/ 47 h 975"/>
                <a:gd name="T52" fmla="*/ 351 w 511"/>
                <a:gd name="T53" fmla="*/ 23 h 975"/>
                <a:gd name="T54" fmla="*/ 330 w 511"/>
                <a:gd name="T55" fmla="*/ 0 h 975"/>
                <a:gd name="T56" fmla="*/ 61 w 511"/>
                <a:gd name="T57" fmla="*/ 276 h 975"/>
                <a:gd name="T58" fmla="*/ 76 w 511"/>
                <a:gd name="T59" fmla="*/ 295 h 975"/>
                <a:gd name="T60" fmla="*/ 88 w 511"/>
                <a:gd name="T61" fmla="*/ 316 h 975"/>
                <a:gd name="T62" fmla="*/ 99 w 511"/>
                <a:gd name="T63" fmla="*/ 337 h 975"/>
                <a:gd name="T64" fmla="*/ 108 w 511"/>
                <a:gd name="T65" fmla="*/ 358 h 975"/>
                <a:gd name="T66" fmla="*/ 115 w 511"/>
                <a:gd name="T67" fmla="*/ 381 h 975"/>
                <a:gd name="T68" fmla="*/ 120 w 511"/>
                <a:gd name="T69" fmla="*/ 405 h 975"/>
                <a:gd name="T70" fmla="*/ 123 w 511"/>
                <a:gd name="T71" fmla="*/ 429 h 975"/>
                <a:gd name="T72" fmla="*/ 124 w 511"/>
                <a:gd name="T73" fmla="*/ 454 h 975"/>
                <a:gd name="T74" fmla="*/ 121 w 511"/>
                <a:gd name="T75" fmla="*/ 499 h 975"/>
                <a:gd name="T76" fmla="*/ 110 w 511"/>
                <a:gd name="T77" fmla="*/ 541 h 975"/>
                <a:gd name="T78" fmla="*/ 103 w 511"/>
                <a:gd name="T79" fmla="*/ 562 h 975"/>
                <a:gd name="T80" fmla="*/ 95 w 511"/>
                <a:gd name="T81" fmla="*/ 581 h 975"/>
                <a:gd name="T82" fmla="*/ 85 w 511"/>
                <a:gd name="T83" fmla="*/ 599 h 975"/>
                <a:gd name="T84" fmla="*/ 73 w 511"/>
                <a:gd name="T85" fmla="*/ 617 h 975"/>
                <a:gd name="T86" fmla="*/ 0 w 511"/>
                <a:gd name="T87" fmla="*/ 546 h 9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511" h="975">
                  <a:moveTo>
                    <a:pt x="0" y="546"/>
                  </a:moveTo>
                  <a:lnTo>
                    <a:pt x="88" y="886"/>
                  </a:lnTo>
                  <a:lnTo>
                    <a:pt x="440" y="974"/>
                  </a:lnTo>
                  <a:lnTo>
                    <a:pt x="353" y="890"/>
                  </a:lnTo>
                  <a:lnTo>
                    <a:pt x="388" y="844"/>
                  </a:lnTo>
                  <a:lnTo>
                    <a:pt x="419" y="795"/>
                  </a:lnTo>
                  <a:lnTo>
                    <a:pt x="446" y="744"/>
                  </a:lnTo>
                  <a:lnTo>
                    <a:pt x="469" y="691"/>
                  </a:lnTo>
                  <a:lnTo>
                    <a:pt x="487" y="636"/>
                  </a:lnTo>
                  <a:lnTo>
                    <a:pt x="500" y="577"/>
                  </a:lnTo>
                  <a:lnTo>
                    <a:pt x="508" y="518"/>
                  </a:lnTo>
                  <a:lnTo>
                    <a:pt x="509" y="458"/>
                  </a:lnTo>
                  <a:lnTo>
                    <a:pt x="510" y="424"/>
                  </a:lnTo>
                  <a:lnTo>
                    <a:pt x="507" y="391"/>
                  </a:lnTo>
                  <a:lnTo>
                    <a:pt x="504" y="360"/>
                  </a:lnTo>
                  <a:lnTo>
                    <a:pt x="498" y="328"/>
                  </a:lnTo>
                  <a:lnTo>
                    <a:pt x="492" y="297"/>
                  </a:lnTo>
                  <a:lnTo>
                    <a:pt x="484" y="267"/>
                  </a:lnTo>
                  <a:lnTo>
                    <a:pt x="474" y="236"/>
                  </a:lnTo>
                  <a:lnTo>
                    <a:pt x="463" y="208"/>
                  </a:lnTo>
                  <a:lnTo>
                    <a:pt x="451" y="179"/>
                  </a:lnTo>
                  <a:lnTo>
                    <a:pt x="436" y="150"/>
                  </a:lnTo>
                  <a:lnTo>
                    <a:pt x="422" y="123"/>
                  </a:lnTo>
                  <a:lnTo>
                    <a:pt x="406" y="98"/>
                  </a:lnTo>
                  <a:lnTo>
                    <a:pt x="389" y="71"/>
                  </a:lnTo>
                  <a:lnTo>
                    <a:pt x="370" y="47"/>
                  </a:lnTo>
                  <a:lnTo>
                    <a:pt x="351" y="23"/>
                  </a:lnTo>
                  <a:lnTo>
                    <a:pt x="330" y="0"/>
                  </a:lnTo>
                  <a:lnTo>
                    <a:pt x="61" y="276"/>
                  </a:lnTo>
                  <a:lnTo>
                    <a:pt x="76" y="295"/>
                  </a:lnTo>
                  <a:lnTo>
                    <a:pt x="88" y="316"/>
                  </a:lnTo>
                  <a:lnTo>
                    <a:pt x="99" y="337"/>
                  </a:lnTo>
                  <a:lnTo>
                    <a:pt x="108" y="358"/>
                  </a:lnTo>
                  <a:lnTo>
                    <a:pt x="115" y="381"/>
                  </a:lnTo>
                  <a:lnTo>
                    <a:pt x="120" y="405"/>
                  </a:lnTo>
                  <a:lnTo>
                    <a:pt x="123" y="429"/>
                  </a:lnTo>
                  <a:lnTo>
                    <a:pt x="124" y="454"/>
                  </a:lnTo>
                  <a:lnTo>
                    <a:pt x="121" y="499"/>
                  </a:lnTo>
                  <a:lnTo>
                    <a:pt x="110" y="541"/>
                  </a:lnTo>
                  <a:lnTo>
                    <a:pt x="103" y="562"/>
                  </a:lnTo>
                  <a:lnTo>
                    <a:pt x="95" y="581"/>
                  </a:lnTo>
                  <a:lnTo>
                    <a:pt x="85" y="599"/>
                  </a:lnTo>
                  <a:lnTo>
                    <a:pt x="73" y="617"/>
                  </a:lnTo>
                  <a:lnTo>
                    <a:pt x="0" y="546"/>
                  </a:lnTo>
                </a:path>
              </a:pathLst>
            </a:custGeom>
            <a:solidFill>
              <a:srgbClr val="DCDCDC"/>
            </a:solidFill>
            <a:ln w="19050" cap="rnd" cmpd="sng">
              <a:solidFill>
                <a:schemeClr val="bg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rIns="45720" anchor="ctr" anchorCtr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74" name="Text Box 9"/>
            <p:cNvSpPr txBox="1">
              <a:spLocks noChangeArrowheads="1"/>
            </p:cNvSpPr>
            <p:nvPr/>
          </p:nvSpPr>
          <p:spPr bwMode="gray">
            <a:xfrm>
              <a:off x="2791652" y="4553289"/>
              <a:ext cx="990656" cy="7386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>
              <a:noAutofit/>
            </a:bodyPr>
            <a:lstStyle/>
            <a:p>
              <a:pPr algn="ctr" eaLnBrk="0" hangingPunct="0">
                <a:lnSpc>
                  <a:spcPct val="90000"/>
                </a:lnSpc>
              </a:pPr>
              <a:r>
                <a:rPr lang="en-GB" b="1" dirty="0" smtClean="0">
                  <a:solidFill>
                    <a:srgbClr val="000000"/>
                  </a:solidFill>
                </a:rPr>
                <a:t>Less Time</a:t>
              </a:r>
              <a:br>
                <a:rPr lang="en-GB" b="1" dirty="0" smtClean="0">
                  <a:solidFill>
                    <a:srgbClr val="000000"/>
                  </a:solidFill>
                </a:rPr>
              </a:br>
              <a:r>
                <a:rPr lang="en-GB" b="1" dirty="0" smtClean="0">
                  <a:solidFill>
                    <a:srgbClr val="000000"/>
                  </a:solidFill>
                </a:rPr>
                <a:t>per Patient</a:t>
              </a:r>
            </a:p>
            <a:p>
              <a:pPr algn="ctr" eaLnBrk="0" hangingPunct="0">
                <a:lnSpc>
                  <a:spcPct val="90000"/>
                </a:lnSpc>
              </a:pPr>
              <a:r>
                <a:rPr lang="en-GB" b="1" dirty="0" smtClean="0">
                  <a:solidFill>
                    <a:srgbClr val="000000"/>
                  </a:solidFill>
                </a:rPr>
                <a:t>Less Time</a:t>
              </a:r>
              <a:br>
                <a:rPr lang="en-GB" b="1" dirty="0" smtClean="0">
                  <a:solidFill>
                    <a:srgbClr val="000000"/>
                  </a:solidFill>
                </a:rPr>
              </a:br>
              <a:r>
                <a:rPr lang="en-GB" b="1" dirty="0" smtClean="0">
                  <a:solidFill>
                    <a:srgbClr val="000000"/>
                  </a:solidFill>
                </a:rPr>
                <a:t>for Quality</a:t>
              </a:r>
              <a:endParaRPr lang="en-GB" b="1" dirty="0">
                <a:solidFill>
                  <a:srgbClr val="000000"/>
                </a:solidFill>
              </a:endParaRPr>
            </a:p>
          </p:txBody>
        </p:sp>
        <p:sp>
          <p:nvSpPr>
            <p:cNvPr id="70" name="Freeform 5"/>
            <p:cNvSpPr>
              <a:spLocks/>
            </p:cNvSpPr>
            <p:nvPr/>
          </p:nvSpPr>
          <p:spPr bwMode="gray">
            <a:xfrm rot="2766990">
              <a:off x="1899028" y="2569243"/>
              <a:ext cx="2673910" cy="1430490"/>
            </a:xfrm>
            <a:custGeom>
              <a:avLst/>
              <a:gdLst>
                <a:gd name="T0" fmla="*/ 933 w 1008"/>
                <a:gd name="T1" fmla="*/ 171 h 536"/>
                <a:gd name="T2" fmla="*/ 887 w 1008"/>
                <a:gd name="T3" fmla="*/ 133 h 536"/>
                <a:gd name="T4" fmla="*/ 837 w 1008"/>
                <a:gd name="T5" fmla="*/ 100 h 536"/>
                <a:gd name="T6" fmla="*/ 784 w 1008"/>
                <a:gd name="T7" fmla="*/ 70 h 536"/>
                <a:gd name="T8" fmla="*/ 757 w 1008"/>
                <a:gd name="T9" fmla="*/ 57 h 536"/>
                <a:gd name="T10" fmla="*/ 729 w 1008"/>
                <a:gd name="T11" fmla="*/ 46 h 536"/>
                <a:gd name="T12" fmla="*/ 700 w 1008"/>
                <a:gd name="T13" fmla="*/ 35 h 536"/>
                <a:gd name="T14" fmla="*/ 671 w 1008"/>
                <a:gd name="T15" fmla="*/ 26 h 536"/>
                <a:gd name="T16" fmla="*/ 641 w 1008"/>
                <a:gd name="T17" fmla="*/ 18 h 536"/>
                <a:gd name="T18" fmla="*/ 611 w 1008"/>
                <a:gd name="T19" fmla="*/ 12 h 536"/>
                <a:gd name="T20" fmla="*/ 580 w 1008"/>
                <a:gd name="T21" fmla="*/ 6 h 536"/>
                <a:gd name="T22" fmla="*/ 549 w 1008"/>
                <a:gd name="T23" fmla="*/ 3 h 536"/>
                <a:gd name="T24" fmla="*/ 517 w 1008"/>
                <a:gd name="T25" fmla="*/ 1 h 536"/>
                <a:gd name="T26" fmla="*/ 485 w 1008"/>
                <a:gd name="T27" fmla="*/ 0 h 536"/>
                <a:gd name="T28" fmla="*/ 450 w 1008"/>
                <a:gd name="T29" fmla="*/ 1 h 536"/>
                <a:gd name="T30" fmla="*/ 415 w 1008"/>
                <a:gd name="T31" fmla="*/ 4 h 536"/>
                <a:gd name="T32" fmla="*/ 380 w 1008"/>
                <a:gd name="T33" fmla="*/ 8 h 536"/>
                <a:gd name="T34" fmla="*/ 346 w 1008"/>
                <a:gd name="T35" fmla="*/ 15 h 536"/>
                <a:gd name="T36" fmla="*/ 280 w 1008"/>
                <a:gd name="T37" fmla="*/ 32 h 536"/>
                <a:gd name="T38" fmla="*/ 248 w 1008"/>
                <a:gd name="T39" fmla="*/ 43 h 536"/>
                <a:gd name="T40" fmla="*/ 217 w 1008"/>
                <a:gd name="T41" fmla="*/ 57 h 536"/>
                <a:gd name="T42" fmla="*/ 157 w 1008"/>
                <a:gd name="T43" fmla="*/ 86 h 536"/>
                <a:gd name="T44" fmla="*/ 100 w 1008"/>
                <a:gd name="T45" fmla="*/ 121 h 536"/>
                <a:gd name="T46" fmla="*/ 48 w 1008"/>
                <a:gd name="T47" fmla="*/ 163 h 536"/>
                <a:gd name="T48" fmla="*/ 0 w 1008"/>
                <a:gd name="T49" fmla="*/ 208 h 536"/>
                <a:gd name="T50" fmla="*/ 276 w 1008"/>
                <a:gd name="T51" fmla="*/ 483 h 536"/>
                <a:gd name="T52" fmla="*/ 297 w 1008"/>
                <a:gd name="T53" fmla="*/ 462 h 536"/>
                <a:gd name="T54" fmla="*/ 319 w 1008"/>
                <a:gd name="T55" fmla="*/ 443 h 536"/>
                <a:gd name="T56" fmla="*/ 344 w 1008"/>
                <a:gd name="T57" fmla="*/ 426 h 536"/>
                <a:gd name="T58" fmla="*/ 369 w 1008"/>
                <a:gd name="T59" fmla="*/ 413 h 536"/>
                <a:gd name="T60" fmla="*/ 398 w 1008"/>
                <a:gd name="T61" fmla="*/ 402 h 536"/>
                <a:gd name="T62" fmla="*/ 427 w 1008"/>
                <a:gd name="T63" fmla="*/ 393 h 536"/>
                <a:gd name="T64" fmla="*/ 457 w 1008"/>
                <a:gd name="T65" fmla="*/ 389 h 536"/>
                <a:gd name="T66" fmla="*/ 488 w 1008"/>
                <a:gd name="T67" fmla="*/ 387 h 536"/>
                <a:gd name="T68" fmla="*/ 514 w 1008"/>
                <a:gd name="T69" fmla="*/ 388 h 536"/>
                <a:gd name="T70" fmla="*/ 536 w 1008"/>
                <a:gd name="T71" fmla="*/ 391 h 536"/>
                <a:gd name="T72" fmla="*/ 560 w 1008"/>
                <a:gd name="T73" fmla="*/ 396 h 536"/>
                <a:gd name="T74" fmla="*/ 583 w 1008"/>
                <a:gd name="T75" fmla="*/ 403 h 536"/>
                <a:gd name="T76" fmla="*/ 605 w 1008"/>
                <a:gd name="T77" fmla="*/ 412 h 536"/>
                <a:gd name="T78" fmla="*/ 625 w 1008"/>
                <a:gd name="T79" fmla="*/ 423 h 536"/>
                <a:gd name="T80" fmla="*/ 645 w 1008"/>
                <a:gd name="T81" fmla="*/ 435 h 536"/>
                <a:gd name="T82" fmla="*/ 663 w 1008"/>
                <a:gd name="T83" fmla="*/ 448 h 536"/>
                <a:gd name="T84" fmla="*/ 579 w 1008"/>
                <a:gd name="T85" fmla="*/ 535 h 536"/>
                <a:gd name="T86" fmla="*/ 919 w 1008"/>
                <a:gd name="T87" fmla="*/ 446 h 536"/>
                <a:gd name="T88" fmla="*/ 1007 w 1008"/>
                <a:gd name="T89" fmla="*/ 95 h 536"/>
                <a:gd name="T90" fmla="*/ 933 w 1008"/>
                <a:gd name="T91" fmla="*/ 171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008" h="536">
                  <a:moveTo>
                    <a:pt x="933" y="171"/>
                  </a:moveTo>
                  <a:lnTo>
                    <a:pt x="887" y="133"/>
                  </a:lnTo>
                  <a:lnTo>
                    <a:pt x="837" y="100"/>
                  </a:lnTo>
                  <a:lnTo>
                    <a:pt x="784" y="70"/>
                  </a:lnTo>
                  <a:lnTo>
                    <a:pt x="757" y="57"/>
                  </a:lnTo>
                  <a:lnTo>
                    <a:pt x="729" y="46"/>
                  </a:lnTo>
                  <a:lnTo>
                    <a:pt x="700" y="35"/>
                  </a:lnTo>
                  <a:lnTo>
                    <a:pt x="671" y="26"/>
                  </a:lnTo>
                  <a:lnTo>
                    <a:pt x="641" y="18"/>
                  </a:lnTo>
                  <a:lnTo>
                    <a:pt x="611" y="12"/>
                  </a:lnTo>
                  <a:lnTo>
                    <a:pt x="580" y="6"/>
                  </a:lnTo>
                  <a:lnTo>
                    <a:pt x="549" y="3"/>
                  </a:lnTo>
                  <a:lnTo>
                    <a:pt x="517" y="1"/>
                  </a:lnTo>
                  <a:lnTo>
                    <a:pt x="485" y="0"/>
                  </a:lnTo>
                  <a:lnTo>
                    <a:pt x="450" y="1"/>
                  </a:lnTo>
                  <a:lnTo>
                    <a:pt x="415" y="4"/>
                  </a:lnTo>
                  <a:lnTo>
                    <a:pt x="380" y="8"/>
                  </a:lnTo>
                  <a:lnTo>
                    <a:pt x="346" y="15"/>
                  </a:lnTo>
                  <a:lnTo>
                    <a:pt x="280" y="32"/>
                  </a:lnTo>
                  <a:lnTo>
                    <a:pt x="248" y="43"/>
                  </a:lnTo>
                  <a:lnTo>
                    <a:pt x="217" y="57"/>
                  </a:lnTo>
                  <a:lnTo>
                    <a:pt x="157" y="86"/>
                  </a:lnTo>
                  <a:lnTo>
                    <a:pt x="100" y="121"/>
                  </a:lnTo>
                  <a:lnTo>
                    <a:pt x="48" y="163"/>
                  </a:lnTo>
                  <a:lnTo>
                    <a:pt x="0" y="208"/>
                  </a:lnTo>
                  <a:lnTo>
                    <a:pt x="276" y="483"/>
                  </a:lnTo>
                  <a:lnTo>
                    <a:pt x="297" y="462"/>
                  </a:lnTo>
                  <a:lnTo>
                    <a:pt x="319" y="443"/>
                  </a:lnTo>
                  <a:lnTo>
                    <a:pt x="344" y="426"/>
                  </a:lnTo>
                  <a:lnTo>
                    <a:pt x="369" y="413"/>
                  </a:lnTo>
                  <a:lnTo>
                    <a:pt x="398" y="402"/>
                  </a:lnTo>
                  <a:lnTo>
                    <a:pt x="427" y="393"/>
                  </a:lnTo>
                  <a:lnTo>
                    <a:pt x="457" y="389"/>
                  </a:lnTo>
                  <a:lnTo>
                    <a:pt x="488" y="387"/>
                  </a:lnTo>
                  <a:lnTo>
                    <a:pt x="514" y="388"/>
                  </a:lnTo>
                  <a:lnTo>
                    <a:pt x="536" y="391"/>
                  </a:lnTo>
                  <a:lnTo>
                    <a:pt x="560" y="396"/>
                  </a:lnTo>
                  <a:lnTo>
                    <a:pt x="583" y="403"/>
                  </a:lnTo>
                  <a:lnTo>
                    <a:pt x="605" y="412"/>
                  </a:lnTo>
                  <a:lnTo>
                    <a:pt x="625" y="423"/>
                  </a:lnTo>
                  <a:lnTo>
                    <a:pt x="645" y="435"/>
                  </a:lnTo>
                  <a:lnTo>
                    <a:pt x="663" y="448"/>
                  </a:lnTo>
                  <a:lnTo>
                    <a:pt x="579" y="535"/>
                  </a:lnTo>
                  <a:lnTo>
                    <a:pt x="919" y="446"/>
                  </a:lnTo>
                  <a:lnTo>
                    <a:pt x="1007" y="95"/>
                  </a:lnTo>
                  <a:lnTo>
                    <a:pt x="933" y="171"/>
                  </a:lnTo>
                </a:path>
              </a:pathLst>
            </a:custGeom>
            <a:solidFill>
              <a:srgbClr val="4C9BDC"/>
            </a:solidFill>
            <a:ln w="19050" cap="rnd" cmpd="sng">
              <a:solidFill>
                <a:schemeClr val="bg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rIns="45720" anchor="ctr" anchorCtr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73" name="Text Box 8"/>
            <p:cNvSpPr txBox="1">
              <a:spLocks noChangeArrowheads="1"/>
            </p:cNvSpPr>
            <p:nvPr/>
          </p:nvSpPr>
          <p:spPr bwMode="gray">
            <a:xfrm>
              <a:off x="3041083" y="2986592"/>
              <a:ext cx="726161" cy="3323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>
              <a:spAutoFit/>
            </a:bodyPr>
            <a:lstStyle/>
            <a:p>
              <a:pPr algn="ctr" eaLnBrk="0" hangingPunct="0">
                <a:lnSpc>
                  <a:spcPct val="90000"/>
                </a:lnSpc>
              </a:pPr>
              <a:r>
                <a:rPr lang="en-GB" b="1" dirty="0" smtClean="0">
                  <a:solidFill>
                    <a:schemeClr val="bg1"/>
                  </a:solidFill>
                </a:rPr>
                <a:t>Improve</a:t>
              </a:r>
            </a:p>
            <a:p>
              <a:pPr algn="ctr" eaLnBrk="0" hangingPunct="0">
                <a:lnSpc>
                  <a:spcPct val="90000"/>
                </a:lnSpc>
              </a:pPr>
              <a:r>
                <a:rPr lang="en-GB" b="1" dirty="0" smtClean="0">
                  <a:solidFill>
                    <a:schemeClr val="bg1"/>
                  </a:solidFill>
                </a:rPr>
                <a:t>Efficiency</a:t>
              </a:r>
              <a:endParaRPr lang="en-GB" b="1" dirty="0">
                <a:solidFill>
                  <a:schemeClr val="bg1"/>
                </a:solidFill>
              </a:endParaRPr>
            </a:p>
          </p:txBody>
        </p:sp>
        <p:sp>
          <p:nvSpPr>
            <p:cNvPr id="71" name="Freeform 6"/>
            <p:cNvSpPr>
              <a:spLocks/>
            </p:cNvSpPr>
            <p:nvPr/>
          </p:nvSpPr>
          <p:spPr bwMode="gray">
            <a:xfrm rot="2766990">
              <a:off x="1048633" y="1868757"/>
              <a:ext cx="1361919" cy="2527152"/>
            </a:xfrm>
            <a:custGeom>
              <a:avLst/>
              <a:gdLst>
                <a:gd name="T0" fmla="*/ 755 w 755"/>
                <a:gd name="T1" fmla="*/ 596 h 1329"/>
                <a:gd name="T2" fmla="*/ 627 w 755"/>
                <a:gd name="T3" fmla="*/ 123 h 1329"/>
                <a:gd name="T4" fmla="*/ 118 w 755"/>
                <a:gd name="T5" fmla="*/ 0 h 1329"/>
                <a:gd name="T6" fmla="*/ 232 w 755"/>
                <a:gd name="T7" fmla="*/ 107 h 1329"/>
                <a:gd name="T8" fmla="*/ 181 w 755"/>
                <a:gd name="T9" fmla="*/ 170 h 1329"/>
                <a:gd name="T10" fmla="*/ 135 w 755"/>
                <a:gd name="T11" fmla="*/ 239 h 1329"/>
                <a:gd name="T12" fmla="*/ 96 w 755"/>
                <a:gd name="T13" fmla="*/ 310 h 1329"/>
                <a:gd name="T14" fmla="*/ 62 w 755"/>
                <a:gd name="T15" fmla="*/ 386 h 1329"/>
                <a:gd name="T16" fmla="*/ 35 w 755"/>
                <a:gd name="T17" fmla="*/ 464 h 1329"/>
                <a:gd name="T18" fmla="*/ 16 w 755"/>
                <a:gd name="T19" fmla="*/ 544 h 1329"/>
                <a:gd name="T20" fmla="*/ 4 w 755"/>
                <a:gd name="T21" fmla="*/ 629 h 1329"/>
                <a:gd name="T22" fmla="*/ 0 w 755"/>
                <a:gd name="T23" fmla="*/ 714 h 1329"/>
                <a:gd name="T24" fmla="*/ 6 w 755"/>
                <a:gd name="T25" fmla="*/ 804 h 1329"/>
                <a:gd name="T26" fmla="*/ 18 w 755"/>
                <a:gd name="T27" fmla="*/ 891 h 1329"/>
                <a:gd name="T28" fmla="*/ 40 w 755"/>
                <a:gd name="T29" fmla="*/ 977 h 1329"/>
                <a:gd name="T30" fmla="*/ 68 w 755"/>
                <a:gd name="T31" fmla="*/ 1058 h 1329"/>
                <a:gd name="T32" fmla="*/ 104 w 755"/>
                <a:gd name="T33" fmla="*/ 1135 h 1329"/>
                <a:gd name="T34" fmla="*/ 149 w 755"/>
                <a:gd name="T35" fmla="*/ 1211 h 1329"/>
                <a:gd name="T36" fmla="*/ 199 w 755"/>
                <a:gd name="T37" fmla="*/ 1281 h 1329"/>
                <a:gd name="T38" fmla="*/ 248 w 755"/>
                <a:gd name="T39" fmla="*/ 1329 h 1329"/>
                <a:gd name="T40" fmla="*/ 332 w 755"/>
                <a:gd name="T41" fmla="*/ 1051 h 1329"/>
                <a:gd name="T42" fmla="*/ 668 w 755"/>
                <a:gd name="T43" fmla="*/ 967 h 1329"/>
                <a:gd name="T44" fmla="*/ 627 w 755"/>
                <a:gd name="T45" fmla="*/ 911 h 1329"/>
                <a:gd name="T46" fmla="*/ 596 w 755"/>
                <a:gd name="T47" fmla="*/ 849 h 1329"/>
                <a:gd name="T48" fmla="*/ 577 w 755"/>
                <a:gd name="T49" fmla="*/ 782 h 1329"/>
                <a:gd name="T50" fmla="*/ 569 w 755"/>
                <a:gd name="T51" fmla="*/ 710 h 1329"/>
                <a:gd name="T52" fmla="*/ 575 w 755"/>
                <a:gd name="T53" fmla="*/ 650 h 1329"/>
                <a:gd name="T54" fmla="*/ 588 w 755"/>
                <a:gd name="T55" fmla="*/ 592 h 1329"/>
                <a:gd name="T56" fmla="*/ 610 w 755"/>
                <a:gd name="T57" fmla="*/ 537 h 1329"/>
                <a:gd name="T58" fmla="*/ 640 w 755"/>
                <a:gd name="T59" fmla="*/ 488 h 1329"/>
                <a:gd name="T60" fmla="*/ 755 w 755"/>
                <a:gd name="T61" fmla="*/ 596 h 1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755" h="1329">
                  <a:moveTo>
                    <a:pt x="755" y="596"/>
                  </a:moveTo>
                  <a:lnTo>
                    <a:pt x="627" y="123"/>
                  </a:lnTo>
                  <a:lnTo>
                    <a:pt x="118" y="0"/>
                  </a:lnTo>
                  <a:lnTo>
                    <a:pt x="232" y="107"/>
                  </a:lnTo>
                  <a:lnTo>
                    <a:pt x="181" y="170"/>
                  </a:lnTo>
                  <a:lnTo>
                    <a:pt x="135" y="239"/>
                  </a:lnTo>
                  <a:lnTo>
                    <a:pt x="96" y="310"/>
                  </a:lnTo>
                  <a:lnTo>
                    <a:pt x="62" y="386"/>
                  </a:lnTo>
                  <a:lnTo>
                    <a:pt x="35" y="464"/>
                  </a:lnTo>
                  <a:lnTo>
                    <a:pt x="16" y="544"/>
                  </a:lnTo>
                  <a:lnTo>
                    <a:pt x="4" y="629"/>
                  </a:lnTo>
                  <a:lnTo>
                    <a:pt x="0" y="714"/>
                  </a:lnTo>
                  <a:lnTo>
                    <a:pt x="6" y="804"/>
                  </a:lnTo>
                  <a:lnTo>
                    <a:pt x="18" y="891"/>
                  </a:lnTo>
                  <a:lnTo>
                    <a:pt x="40" y="977"/>
                  </a:lnTo>
                  <a:lnTo>
                    <a:pt x="68" y="1058"/>
                  </a:lnTo>
                  <a:lnTo>
                    <a:pt x="104" y="1135"/>
                  </a:lnTo>
                  <a:lnTo>
                    <a:pt x="149" y="1211"/>
                  </a:lnTo>
                  <a:lnTo>
                    <a:pt x="199" y="1281"/>
                  </a:lnTo>
                  <a:lnTo>
                    <a:pt x="248" y="1329"/>
                  </a:lnTo>
                  <a:lnTo>
                    <a:pt x="332" y="1051"/>
                  </a:lnTo>
                  <a:lnTo>
                    <a:pt x="668" y="967"/>
                  </a:lnTo>
                  <a:lnTo>
                    <a:pt x="627" y="911"/>
                  </a:lnTo>
                  <a:lnTo>
                    <a:pt x="596" y="849"/>
                  </a:lnTo>
                  <a:lnTo>
                    <a:pt x="577" y="782"/>
                  </a:lnTo>
                  <a:lnTo>
                    <a:pt x="569" y="710"/>
                  </a:lnTo>
                  <a:lnTo>
                    <a:pt x="575" y="650"/>
                  </a:lnTo>
                  <a:lnTo>
                    <a:pt x="588" y="592"/>
                  </a:lnTo>
                  <a:lnTo>
                    <a:pt x="610" y="537"/>
                  </a:lnTo>
                  <a:lnTo>
                    <a:pt x="640" y="488"/>
                  </a:lnTo>
                  <a:lnTo>
                    <a:pt x="755" y="596"/>
                  </a:lnTo>
                </a:path>
              </a:pathLst>
            </a:custGeom>
            <a:solidFill>
              <a:srgbClr val="DCDCDC"/>
            </a:solidFill>
            <a:ln w="19050" cap="rnd" cmpd="sng">
              <a:solidFill>
                <a:schemeClr val="bg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rIns="45720" anchor="ctr" anchorCtr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 dirty="0">
                <a:solidFill>
                  <a:srgbClr val="000000"/>
                </a:solidFill>
              </a:endParaRPr>
            </a:p>
          </p:txBody>
        </p:sp>
        <p:sp>
          <p:nvSpPr>
            <p:cNvPr id="75" name="Text Box 10"/>
            <p:cNvSpPr txBox="1">
              <a:spLocks noChangeArrowheads="1"/>
            </p:cNvSpPr>
            <p:nvPr/>
          </p:nvSpPr>
          <p:spPr bwMode="gray">
            <a:xfrm>
              <a:off x="1384642" y="2846920"/>
              <a:ext cx="487313" cy="3323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>
              <a:spAutoFit/>
            </a:bodyPr>
            <a:lstStyle/>
            <a:p>
              <a:pPr algn="ctr" eaLnBrk="0" hangingPunct="0">
                <a:lnSpc>
                  <a:spcPct val="90000"/>
                </a:lnSpc>
              </a:pPr>
              <a:r>
                <a:rPr lang="en-GB" b="1" dirty="0" smtClean="0">
                  <a:solidFill>
                    <a:srgbClr val="000000"/>
                  </a:solidFill>
                </a:rPr>
                <a:t>Higher</a:t>
              </a:r>
              <a:br>
                <a:rPr lang="en-GB" b="1" dirty="0" smtClean="0">
                  <a:solidFill>
                    <a:srgbClr val="000000"/>
                  </a:solidFill>
                </a:rPr>
              </a:br>
              <a:r>
                <a:rPr lang="en-GB" b="1" dirty="0" smtClean="0">
                  <a:solidFill>
                    <a:srgbClr val="000000"/>
                  </a:solidFill>
                </a:rPr>
                <a:t>Costs</a:t>
              </a:r>
              <a:endParaRPr lang="en-GB" b="1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5470992" y="1892115"/>
            <a:ext cx="3965817" cy="4064142"/>
            <a:chOff x="5470992" y="1947533"/>
            <a:chExt cx="3965817" cy="4064142"/>
          </a:xfrm>
        </p:grpSpPr>
        <p:sp>
          <p:nvSpPr>
            <p:cNvPr id="87" name="Freeform 3"/>
            <p:cNvSpPr>
              <a:spLocks/>
            </p:cNvSpPr>
            <p:nvPr/>
          </p:nvSpPr>
          <p:spPr bwMode="gray">
            <a:xfrm rot="2766990">
              <a:off x="5233508" y="3983017"/>
              <a:ext cx="2678070" cy="1379245"/>
            </a:xfrm>
            <a:custGeom>
              <a:avLst/>
              <a:gdLst>
                <a:gd name="T0" fmla="*/ 432 w 1010"/>
                <a:gd name="T1" fmla="*/ 0 h 517"/>
                <a:gd name="T2" fmla="*/ 94 w 1010"/>
                <a:gd name="T3" fmla="*/ 86 h 517"/>
                <a:gd name="T4" fmla="*/ 0 w 1010"/>
                <a:gd name="T5" fmla="*/ 440 h 517"/>
                <a:gd name="T6" fmla="*/ 92 w 1010"/>
                <a:gd name="T7" fmla="*/ 349 h 517"/>
                <a:gd name="T8" fmla="*/ 91 w 1010"/>
                <a:gd name="T9" fmla="*/ 350 h 517"/>
                <a:gd name="T10" fmla="*/ 137 w 1010"/>
                <a:gd name="T11" fmla="*/ 387 h 517"/>
                <a:gd name="T12" fmla="*/ 188 w 1010"/>
                <a:gd name="T13" fmla="*/ 421 h 517"/>
                <a:gd name="T14" fmla="*/ 240 w 1010"/>
                <a:gd name="T15" fmla="*/ 450 h 517"/>
                <a:gd name="T16" fmla="*/ 294 w 1010"/>
                <a:gd name="T17" fmla="*/ 474 h 517"/>
                <a:gd name="T18" fmla="*/ 353 w 1010"/>
                <a:gd name="T19" fmla="*/ 493 h 517"/>
                <a:gd name="T20" fmla="*/ 412 w 1010"/>
                <a:gd name="T21" fmla="*/ 507 h 517"/>
                <a:gd name="T22" fmla="*/ 474 w 1010"/>
                <a:gd name="T23" fmla="*/ 515 h 517"/>
                <a:gd name="T24" fmla="*/ 537 w 1010"/>
                <a:gd name="T25" fmla="*/ 517 h 517"/>
                <a:gd name="T26" fmla="*/ 606 w 1010"/>
                <a:gd name="T27" fmla="*/ 515 h 517"/>
                <a:gd name="T28" fmla="*/ 671 w 1010"/>
                <a:gd name="T29" fmla="*/ 506 h 517"/>
                <a:gd name="T30" fmla="*/ 735 w 1010"/>
                <a:gd name="T31" fmla="*/ 489 h 517"/>
                <a:gd name="T32" fmla="*/ 796 w 1010"/>
                <a:gd name="T33" fmla="*/ 467 h 517"/>
                <a:gd name="T34" fmla="*/ 855 w 1010"/>
                <a:gd name="T35" fmla="*/ 439 h 517"/>
                <a:gd name="T36" fmla="*/ 911 w 1010"/>
                <a:gd name="T37" fmla="*/ 406 h 517"/>
                <a:gd name="T38" fmla="*/ 963 w 1010"/>
                <a:gd name="T39" fmla="*/ 368 h 517"/>
                <a:gd name="T40" fmla="*/ 1010 w 1010"/>
                <a:gd name="T41" fmla="*/ 325 h 517"/>
                <a:gd name="T42" fmla="*/ 730 w 1010"/>
                <a:gd name="T43" fmla="*/ 55 h 517"/>
                <a:gd name="T44" fmla="*/ 711 w 1010"/>
                <a:gd name="T45" fmla="*/ 71 h 517"/>
                <a:gd name="T46" fmla="*/ 690 w 1010"/>
                <a:gd name="T47" fmla="*/ 85 h 517"/>
                <a:gd name="T48" fmla="*/ 644 w 1010"/>
                <a:gd name="T49" fmla="*/ 108 h 517"/>
                <a:gd name="T50" fmla="*/ 619 w 1010"/>
                <a:gd name="T51" fmla="*/ 117 h 517"/>
                <a:gd name="T52" fmla="*/ 594 w 1010"/>
                <a:gd name="T53" fmla="*/ 122 h 517"/>
                <a:gd name="T54" fmla="*/ 567 w 1010"/>
                <a:gd name="T55" fmla="*/ 127 h 517"/>
                <a:gd name="T56" fmla="*/ 540 w 1010"/>
                <a:gd name="T57" fmla="*/ 127 h 517"/>
                <a:gd name="T58" fmla="*/ 492 w 1010"/>
                <a:gd name="T59" fmla="*/ 123 h 517"/>
                <a:gd name="T60" fmla="*/ 447 w 1010"/>
                <a:gd name="T61" fmla="*/ 112 h 517"/>
                <a:gd name="T62" fmla="*/ 405 w 1010"/>
                <a:gd name="T63" fmla="*/ 93 h 517"/>
                <a:gd name="T64" fmla="*/ 366 w 1010"/>
                <a:gd name="T65" fmla="*/ 68 h 517"/>
                <a:gd name="T66" fmla="*/ 366 w 1010"/>
                <a:gd name="T67" fmla="*/ 69 h 517"/>
                <a:gd name="T68" fmla="*/ 365 w 1010"/>
                <a:gd name="T69" fmla="*/ 69 h 517"/>
                <a:gd name="T70" fmla="*/ 432 w 1010"/>
                <a:gd name="T71" fmla="*/ 0 h 5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10" h="517">
                  <a:moveTo>
                    <a:pt x="432" y="0"/>
                  </a:moveTo>
                  <a:lnTo>
                    <a:pt x="94" y="86"/>
                  </a:lnTo>
                  <a:lnTo>
                    <a:pt x="0" y="440"/>
                  </a:lnTo>
                  <a:lnTo>
                    <a:pt x="92" y="349"/>
                  </a:lnTo>
                  <a:lnTo>
                    <a:pt x="91" y="350"/>
                  </a:lnTo>
                  <a:lnTo>
                    <a:pt x="137" y="387"/>
                  </a:lnTo>
                  <a:lnTo>
                    <a:pt x="188" y="421"/>
                  </a:lnTo>
                  <a:lnTo>
                    <a:pt x="240" y="450"/>
                  </a:lnTo>
                  <a:lnTo>
                    <a:pt x="294" y="474"/>
                  </a:lnTo>
                  <a:lnTo>
                    <a:pt x="353" y="493"/>
                  </a:lnTo>
                  <a:lnTo>
                    <a:pt x="412" y="507"/>
                  </a:lnTo>
                  <a:lnTo>
                    <a:pt x="474" y="515"/>
                  </a:lnTo>
                  <a:lnTo>
                    <a:pt x="537" y="517"/>
                  </a:lnTo>
                  <a:lnTo>
                    <a:pt x="606" y="515"/>
                  </a:lnTo>
                  <a:lnTo>
                    <a:pt x="671" y="506"/>
                  </a:lnTo>
                  <a:lnTo>
                    <a:pt x="735" y="489"/>
                  </a:lnTo>
                  <a:lnTo>
                    <a:pt x="796" y="467"/>
                  </a:lnTo>
                  <a:lnTo>
                    <a:pt x="855" y="439"/>
                  </a:lnTo>
                  <a:lnTo>
                    <a:pt x="911" y="406"/>
                  </a:lnTo>
                  <a:lnTo>
                    <a:pt x="963" y="368"/>
                  </a:lnTo>
                  <a:lnTo>
                    <a:pt x="1010" y="325"/>
                  </a:lnTo>
                  <a:lnTo>
                    <a:pt x="730" y="55"/>
                  </a:lnTo>
                  <a:lnTo>
                    <a:pt x="711" y="71"/>
                  </a:lnTo>
                  <a:lnTo>
                    <a:pt x="690" y="85"/>
                  </a:lnTo>
                  <a:lnTo>
                    <a:pt x="644" y="108"/>
                  </a:lnTo>
                  <a:lnTo>
                    <a:pt x="619" y="117"/>
                  </a:lnTo>
                  <a:lnTo>
                    <a:pt x="594" y="122"/>
                  </a:lnTo>
                  <a:lnTo>
                    <a:pt x="567" y="127"/>
                  </a:lnTo>
                  <a:lnTo>
                    <a:pt x="540" y="127"/>
                  </a:lnTo>
                  <a:lnTo>
                    <a:pt x="492" y="123"/>
                  </a:lnTo>
                  <a:lnTo>
                    <a:pt x="447" y="112"/>
                  </a:lnTo>
                  <a:lnTo>
                    <a:pt x="405" y="93"/>
                  </a:lnTo>
                  <a:lnTo>
                    <a:pt x="366" y="68"/>
                  </a:lnTo>
                  <a:lnTo>
                    <a:pt x="366" y="69"/>
                  </a:lnTo>
                  <a:lnTo>
                    <a:pt x="365" y="69"/>
                  </a:lnTo>
                  <a:lnTo>
                    <a:pt x="432" y="0"/>
                  </a:lnTo>
                </a:path>
              </a:pathLst>
            </a:custGeom>
            <a:solidFill>
              <a:srgbClr val="DCDCDC"/>
            </a:solidFill>
            <a:ln w="19050" cap="rnd" cmpd="sng">
              <a:solidFill>
                <a:schemeClr val="bg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rIns="45720" anchor="ctr" anchorCtr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88" name="Text Box 7"/>
            <p:cNvSpPr txBox="1">
              <a:spLocks noChangeArrowheads="1"/>
            </p:cNvSpPr>
            <p:nvPr/>
          </p:nvSpPr>
          <p:spPr bwMode="gray">
            <a:xfrm>
              <a:off x="6232323" y="4487973"/>
              <a:ext cx="453649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>
              <a:spAutoFit/>
            </a:bodyPr>
            <a:lstStyle/>
            <a:p>
              <a:pPr algn="ctr" eaLnBrk="0" hangingPunct="0"/>
              <a:r>
                <a:rPr lang="en-GB" b="1" dirty="0" smtClean="0">
                  <a:solidFill>
                    <a:srgbClr val="000000"/>
                  </a:solidFill>
                </a:rPr>
                <a:t>Lower</a:t>
              </a:r>
              <a:br>
                <a:rPr lang="en-GB" b="1" dirty="0" smtClean="0">
                  <a:solidFill>
                    <a:srgbClr val="000000"/>
                  </a:solidFill>
                </a:rPr>
              </a:br>
              <a:r>
                <a:rPr lang="en-GB" b="1" dirty="0" smtClean="0">
                  <a:solidFill>
                    <a:srgbClr val="000000"/>
                  </a:solidFill>
                </a:rPr>
                <a:t>Costs</a:t>
              </a:r>
              <a:endParaRPr lang="en-GB" b="1" dirty="0">
                <a:solidFill>
                  <a:srgbClr val="000000"/>
                </a:solidFill>
              </a:endParaRPr>
            </a:p>
          </p:txBody>
        </p:sp>
        <p:sp>
          <p:nvSpPr>
            <p:cNvPr id="85" name="Freeform 4"/>
            <p:cNvSpPr>
              <a:spLocks/>
            </p:cNvSpPr>
            <p:nvPr/>
          </p:nvSpPr>
          <p:spPr bwMode="gray">
            <a:xfrm rot="2766990">
              <a:off x="7459137" y="3551865"/>
              <a:ext cx="1354984" cy="2600360"/>
            </a:xfrm>
            <a:custGeom>
              <a:avLst/>
              <a:gdLst>
                <a:gd name="T0" fmla="*/ 0 w 511"/>
                <a:gd name="T1" fmla="*/ 546 h 975"/>
                <a:gd name="T2" fmla="*/ 88 w 511"/>
                <a:gd name="T3" fmla="*/ 886 h 975"/>
                <a:gd name="T4" fmla="*/ 440 w 511"/>
                <a:gd name="T5" fmla="*/ 974 h 975"/>
                <a:gd name="T6" fmla="*/ 353 w 511"/>
                <a:gd name="T7" fmla="*/ 890 h 975"/>
                <a:gd name="T8" fmla="*/ 388 w 511"/>
                <a:gd name="T9" fmla="*/ 844 h 975"/>
                <a:gd name="T10" fmla="*/ 419 w 511"/>
                <a:gd name="T11" fmla="*/ 795 h 975"/>
                <a:gd name="T12" fmla="*/ 446 w 511"/>
                <a:gd name="T13" fmla="*/ 744 h 975"/>
                <a:gd name="T14" fmla="*/ 469 w 511"/>
                <a:gd name="T15" fmla="*/ 691 h 975"/>
                <a:gd name="T16" fmla="*/ 487 w 511"/>
                <a:gd name="T17" fmla="*/ 636 h 975"/>
                <a:gd name="T18" fmla="*/ 500 w 511"/>
                <a:gd name="T19" fmla="*/ 577 h 975"/>
                <a:gd name="T20" fmla="*/ 508 w 511"/>
                <a:gd name="T21" fmla="*/ 518 h 975"/>
                <a:gd name="T22" fmla="*/ 509 w 511"/>
                <a:gd name="T23" fmla="*/ 458 h 975"/>
                <a:gd name="T24" fmla="*/ 510 w 511"/>
                <a:gd name="T25" fmla="*/ 424 h 975"/>
                <a:gd name="T26" fmla="*/ 507 w 511"/>
                <a:gd name="T27" fmla="*/ 391 h 975"/>
                <a:gd name="T28" fmla="*/ 504 w 511"/>
                <a:gd name="T29" fmla="*/ 360 h 975"/>
                <a:gd name="T30" fmla="*/ 498 w 511"/>
                <a:gd name="T31" fmla="*/ 328 h 975"/>
                <a:gd name="T32" fmla="*/ 492 w 511"/>
                <a:gd name="T33" fmla="*/ 297 h 975"/>
                <a:gd name="T34" fmla="*/ 484 w 511"/>
                <a:gd name="T35" fmla="*/ 267 h 975"/>
                <a:gd name="T36" fmla="*/ 474 w 511"/>
                <a:gd name="T37" fmla="*/ 236 h 975"/>
                <a:gd name="T38" fmla="*/ 463 w 511"/>
                <a:gd name="T39" fmla="*/ 208 h 975"/>
                <a:gd name="T40" fmla="*/ 451 w 511"/>
                <a:gd name="T41" fmla="*/ 179 h 975"/>
                <a:gd name="T42" fmla="*/ 436 w 511"/>
                <a:gd name="T43" fmla="*/ 150 h 975"/>
                <a:gd name="T44" fmla="*/ 422 w 511"/>
                <a:gd name="T45" fmla="*/ 123 h 975"/>
                <a:gd name="T46" fmla="*/ 406 w 511"/>
                <a:gd name="T47" fmla="*/ 98 h 975"/>
                <a:gd name="T48" fmla="*/ 389 w 511"/>
                <a:gd name="T49" fmla="*/ 71 h 975"/>
                <a:gd name="T50" fmla="*/ 370 w 511"/>
                <a:gd name="T51" fmla="*/ 47 h 975"/>
                <a:gd name="T52" fmla="*/ 351 w 511"/>
                <a:gd name="T53" fmla="*/ 23 h 975"/>
                <a:gd name="T54" fmla="*/ 330 w 511"/>
                <a:gd name="T55" fmla="*/ 0 h 975"/>
                <a:gd name="T56" fmla="*/ 61 w 511"/>
                <a:gd name="T57" fmla="*/ 276 h 975"/>
                <a:gd name="T58" fmla="*/ 76 w 511"/>
                <a:gd name="T59" fmla="*/ 295 h 975"/>
                <a:gd name="T60" fmla="*/ 88 w 511"/>
                <a:gd name="T61" fmla="*/ 316 h 975"/>
                <a:gd name="T62" fmla="*/ 99 w 511"/>
                <a:gd name="T63" fmla="*/ 337 h 975"/>
                <a:gd name="T64" fmla="*/ 108 w 511"/>
                <a:gd name="T65" fmla="*/ 358 h 975"/>
                <a:gd name="T66" fmla="*/ 115 w 511"/>
                <a:gd name="T67" fmla="*/ 381 h 975"/>
                <a:gd name="T68" fmla="*/ 120 w 511"/>
                <a:gd name="T69" fmla="*/ 405 h 975"/>
                <a:gd name="T70" fmla="*/ 123 w 511"/>
                <a:gd name="T71" fmla="*/ 429 h 975"/>
                <a:gd name="T72" fmla="*/ 124 w 511"/>
                <a:gd name="T73" fmla="*/ 454 h 975"/>
                <a:gd name="T74" fmla="*/ 121 w 511"/>
                <a:gd name="T75" fmla="*/ 499 h 975"/>
                <a:gd name="T76" fmla="*/ 110 w 511"/>
                <a:gd name="T77" fmla="*/ 541 h 975"/>
                <a:gd name="T78" fmla="*/ 103 w 511"/>
                <a:gd name="T79" fmla="*/ 562 h 975"/>
                <a:gd name="T80" fmla="*/ 95 w 511"/>
                <a:gd name="T81" fmla="*/ 581 h 975"/>
                <a:gd name="T82" fmla="*/ 85 w 511"/>
                <a:gd name="T83" fmla="*/ 599 h 975"/>
                <a:gd name="T84" fmla="*/ 73 w 511"/>
                <a:gd name="T85" fmla="*/ 617 h 975"/>
                <a:gd name="T86" fmla="*/ 0 w 511"/>
                <a:gd name="T87" fmla="*/ 546 h 9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511" h="975">
                  <a:moveTo>
                    <a:pt x="0" y="546"/>
                  </a:moveTo>
                  <a:lnTo>
                    <a:pt x="88" y="886"/>
                  </a:lnTo>
                  <a:lnTo>
                    <a:pt x="440" y="974"/>
                  </a:lnTo>
                  <a:lnTo>
                    <a:pt x="353" y="890"/>
                  </a:lnTo>
                  <a:lnTo>
                    <a:pt x="388" y="844"/>
                  </a:lnTo>
                  <a:lnTo>
                    <a:pt x="419" y="795"/>
                  </a:lnTo>
                  <a:lnTo>
                    <a:pt x="446" y="744"/>
                  </a:lnTo>
                  <a:lnTo>
                    <a:pt x="469" y="691"/>
                  </a:lnTo>
                  <a:lnTo>
                    <a:pt x="487" y="636"/>
                  </a:lnTo>
                  <a:lnTo>
                    <a:pt x="500" y="577"/>
                  </a:lnTo>
                  <a:lnTo>
                    <a:pt x="508" y="518"/>
                  </a:lnTo>
                  <a:lnTo>
                    <a:pt x="509" y="458"/>
                  </a:lnTo>
                  <a:lnTo>
                    <a:pt x="510" y="424"/>
                  </a:lnTo>
                  <a:lnTo>
                    <a:pt x="507" y="391"/>
                  </a:lnTo>
                  <a:lnTo>
                    <a:pt x="504" y="360"/>
                  </a:lnTo>
                  <a:lnTo>
                    <a:pt x="498" y="328"/>
                  </a:lnTo>
                  <a:lnTo>
                    <a:pt x="492" y="297"/>
                  </a:lnTo>
                  <a:lnTo>
                    <a:pt x="484" y="267"/>
                  </a:lnTo>
                  <a:lnTo>
                    <a:pt x="474" y="236"/>
                  </a:lnTo>
                  <a:lnTo>
                    <a:pt x="463" y="208"/>
                  </a:lnTo>
                  <a:lnTo>
                    <a:pt x="451" y="179"/>
                  </a:lnTo>
                  <a:lnTo>
                    <a:pt x="436" y="150"/>
                  </a:lnTo>
                  <a:lnTo>
                    <a:pt x="422" y="123"/>
                  </a:lnTo>
                  <a:lnTo>
                    <a:pt x="406" y="98"/>
                  </a:lnTo>
                  <a:lnTo>
                    <a:pt x="389" y="71"/>
                  </a:lnTo>
                  <a:lnTo>
                    <a:pt x="370" y="47"/>
                  </a:lnTo>
                  <a:lnTo>
                    <a:pt x="351" y="23"/>
                  </a:lnTo>
                  <a:lnTo>
                    <a:pt x="330" y="0"/>
                  </a:lnTo>
                  <a:lnTo>
                    <a:pt x="61" y="276"/>
                  </a:lnTo>
                  <a:lnTo>
                    <a:pt x="76" y="295"/>
                  </a:lnTo>
                  <a:lnTo>
                    <a:pt x="88" y="316"/>
                  </a:lnTo>
                  <a:lnTo>
                    <a:pt x="99" y="337"/>
                  </a:lnTo>
                  <a:lnTo>
                    <a:pt x="108" y="358"/>
                  </a:lnTo>
                  <a:lnTo>
                    <a:pt x="115" y="381"/>
                  </a:lnTo>
                  <a:lnTo>
                    <a:pt x="120" y="405"/>
                  </a:lnTo>
                  <a:lnTo>
                    <a:pt x="123" y="429"/>
                  </a:lnTo>
                  <a:lnTo>
                    <a:pt x="124" y="454"/>
                  </a:lnTo>
                  <a:lnTo>
                    <a:pt x="121" y="499"/>
                  </a:lnTo>
                  <a:lnTo>
                    <a:pt x="110" y="541"/>
                  </a:lnTo>
                  <a:lnTo>
                    <a:pt x="103" y="562"/>
                  </a:lnTo>
                  <a:lnTo>
                    <a:pt x="95" y="581"/>
                  </a:lnTo>
                  <a:lnTo>
                    <a:pt x="85" y="599"/>
                  </a:lnTo>
                  <a:lnTo>
                    <a:pt x="73" y="617"/>
                  </a:lnTo>
                  <a:lnTo>
                    <a:pt x="0" y="546"/>
                  </a:lnTo>
                </a:path>
              </a:pathLst>
            </a:custGeom>
            <a:solidFill>
              <a:srgbClr val="DCDCDC"/>
            </a:solidFill>
            <a:ln w="19050" cap="rnd" cmpd="sng">
              <a:solidFill>
                <a:schemeClr val="bg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rIns="45720" anchor="ctr" anchorCtr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86" name="Text Box 9"/>
            <p:cNvSpPr txBox="1">
              <a:spLocks noChangeArrowheads="1"/>
            </p:cNvSpPr>
            <p:nvPr/>
          </p:nvSpPr>
          <p:spPr bwMode="gray">
            <a:xfrm>
              <a:off x="7789584" y="4724523"/>
              <a:ext cx="818686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>
              <a:spAutoFit/>
            </a:bodyPr>
            <a:lstStyle/>
            <a:p>
              <a:pPr algn="ctr" eaLnBrk="0" hangingPunct="0"/>
              <a:r>
                <a:rPr lang="en-GB" b="1" dirty="0" smtClean="0">
                  <a:solidFill>
                    <a:srgbClr val="000000"/>
                  </a:solidFill>
                </a:rPr>
                <a:t>Less</a:t>
              </a:r>
              <a:br>
                <a:rPr lang="en-GB" b="1" dirty="0" smtClean="0">
                  <a:solidFill>
                    <a:srgbClr val="000000"/>
                  </a:solidFill>
                </a:rPr>
              </a:br>
              <a:r>
                <a:rPr lang="en-GB" b="1" dirty="0" smtClean="0">
                  <a:solidFill>
                    <a:srgbClr val="000000"/>
                  </a:solidFill>
                </a:rPr>
                <a:t>Treatments</a:t>
              </a:r>
              <a:endParaRPr lang="en-GB" b="1" dirty="0">
                <a:solidFill>
                  <a:srgbClr val="000000"/>
                </a:solidFill>
              </a:endParaRPr>
            </a:p>
          </p:txBody>
        </p:sp>
        <p:sp>
          <p:nvSpPr>
            <p:cNvPr id="83" name="Freeform 5"/>
            <p:cNvSpPr>
              <a:spLocks/>
            </p:cNvSpPr>
            <p:nvPr/>
          </p:nvSpPr>
          <p:spPr bwMode="gray">
            <a:xfrm rot="2766990">
              <a:off x="6904003" y="2569243"/>
              <a:ext cx="2673910" cy="1430490"/>
            </a:xfrm>
            <a:custGeom>
              <a:avLst/>
              <a:gdLst>
                <a:gd name="T0" fmla="*/ 933 w 1008"/>
                <a:gd name="T1" fmla="*/ 171 h 536"/>
                <a:gd name="T2" fmla="*/ 887 w 1008"/>
                <a:gd name="T3" fmla="*/ 133 h 536"/>
                <a:gd name="T4" fmla="*/ 837 w 1008"/>
                <a:gd name="T5" fmla="*/ 100 h 536"/>
                <a:gd name="T6" fmla="*/ 784 w 1008"/>
                <a:gd name="T7" fmla="*/ 70 h 536"/>
                <a:gd name="T8" fmla="*/ 757 w 1008"/>
                <a:gd name="T9" fmla="*/ 57 h 536"/>
                <a:gd name="T10" fmla="*/ 729 w 1008"/>
                <a:gd name="T11" fmla="*/ 46 h 536"/>
                <a:gd name="T12" fmla="*/ 700 w 1008"/>
                <a:gd name="T13" fmla="*/ 35 h 536"/>
                <a:gd name="T14" fmla="*/ 671 w 1008"/>
                <a:gd name="T15" fmla="*/ 26 h 536"/>
                <a:gd name="T16" fmla="*/ 641 w 1008"/>
                <a:gd name="T17" fmla="*/ 18 h 536"/>
                <a:gd name="T18" fmla="*/ 611 w 1008"/>
                <a:gd name="T19" fmla="*/ 12 h 536"/>
                <a:gd name="T20" fmla="*/ 580 w 1008"/>
                <a:gd name="T21" fmla="*/ 6 h 536"/>
                <a:gd name="T22" fmla="*/ 549 w 1008"/>
                <a:gd name="T23" fmla="*/ 3 h 536"/>
                <a:gd name="T24" fmla="*/ 517 w 1008"/>
                <a:gd name="T25" fmla="*/ 1 h 536"/>
                <a:gd name="T26" fmla="*/ 485 w 1008"/>
                <a:gd name="T27" fmla="*/ 0 h 536"/>
                <a:gd name="T28" fmla="*/ 450 w 1008"/>
                <a:gd name="T29" fmla="*/ 1 h 536"/>
                <a:gd name="T30" fmla="*/ 415 w 1008"/>
                <a:gd name="T31" fmla="*/ 4 h 536"/>
                <a:gd name="T32" fmla="*/ 380 w 1008"/>
                <a:gd name="T33" fmla="*/ 8 h 536"/>
                <a:gd name="T34" fmla="*/ 346 w 1008"/>
                <a:gd name="T35" fmla="*/ 15 h 536"/>
                <a:gd name="T36" fmla="*/ 280 w 1008"/>
                <a:gd name="T37" fmla="*/ 32 h 536"/>
                <a:gd name="T38" fmla="*/ 248 w 1008"/>
                <a:gd name="T39" fmla="*/ 43 h 536"/>
                <a:gd name="T40" fmla="*/ 217 w 1008"/>
                <a:gd name="T41" fmla="*/ 57 h 536"/>
                <a:gd name="T42" fmla="*/ 157 w 1008"/>
                <a:gd name="T43" fmla="*/ 86 h 536"/>
                <a:gd name="T44" fmla="*/ 100 w 1008"/>
                <a:gd name="T45" fmla="*/ 121 h 536"/>
                <a:gd name="T46" fmla="*/ 48 w 1008"/>
                <a:gd name="T47" fmla="*/ 163 h 536"/>
                <a:gd name="T48" fmla="*/ 0 w 1008"/>
                <a:gd name="T49" fmla="*/ 208 h 536"/>
                <a:gd name="T50" fmla="*/ 276 w 1008"/>
                <a:gd name="T51" fmla="*/ 483 h 536"/>
                <a:gd name="T52" fmla="*/ 297 w 1008"/>
                <a:gd name="T53" fmla="*/ 462 h 536"/>
                <a:gd name="T54" fmla="*/ 319 w 1008"/>
                <a:gd name="T55" fmla="*/ 443 h 536"/>
                <a:gd name="T56" fmla="*/ 344 w 1008"/>
                <a:gd name="T57" fmla="*/ 426 h 536"/>
                <a:gd name="T58" fmla="*/ 369 w 1008"/>
                <a:gd name="T59" fmla="*/ 413 h 536"/>
                <a:gd name="T60" fmla="*/ 398 w 1008"/>
                <a:gd name="T61" fmla="*/ 402 h 536"/>
                <a:gd name="T62" fmla="*/ 427 w 1008"/>
                <a:gd name="T63" fmla="*/ 393 h 536"/>
                <a:gd name="T64" fmla="*/ 457 w 1008"/>
                <a:gd name="T65" fmla="*/ 389 h 536"/>
                <a:gd name="T66" fmla="*/ 488 w 1008"/>
                <a:gd name="T67" fmla="*/ 387 h 536"/>
                <a:gd name="T68" fmla="*/ 514 w 1008"/>
                <a:gd name="T69" fmla="*/ 388 h 536"/>
                <a:gd name="T70" fmla="*/ 536 w 1008"/>
                <a:gd name="T71" fmla="*/ 391 h 536"/>
                <a:gd name="T72" fmla="*/ 560 w 1008"/>
                <a:gd name="T73" fmla="*/ 396 h 536"/>
                <a:gd name="T74" fmla="*/ 583 w 1008"/>
                <a:gd name="T75" fmla="*/ 403 h 536"/>
                <a:gd name="T76" fmla="*/ 605 w 1008"/>
                <a:gd name="T77" fmla="*/ 412 h 536"/>
                <a:gd name="T78" fmla="*/ 625 w 1008"/>
                <a:gd name="T79" fmla="*/ 423 h 536"/>
                <a:gd name="T80" fmla="*/ 645 w 1008"/>
                <a:gd name="T81" fmla="*/ 435 h 536"/>
                <a:gd name="T82" fmla="*/ 663 w 1008"/>
                <a:gd name="T83" fmla="*/ 448 h 536"/>
                <a:gd name="T84" fmla="*/ 579 w 1008"/>
                <a:gd name="T85" fmla="*/ 535 h 536"/>
                <a:gd name="T86" fmla="*/ 919 w 1008"/>
                <a:gd name="T87" fmla="*/ 446 h 536"/>
                <a:gd name="T88" fmla="*/ 1007 w 1008"/>
                <a:gd name="T89" fmla="*/ 95 h 536"/>
                <a:gd name="T90" fmla="*/ 933 w 1008"/>
                <a:gd name="T91" fmla="*/ 171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008" h="536">
                  <a:moveTo>
                    <a:pt x="933" y="171"/>
                  </a:moveTo>
                  <a:lnTo>
                    <a:pt x="887" y="133"/>
                  </a:lnTo>
                  <a:lnTo>
                    <a:pt x="837" y="100"/>
                  </a:lnTo>
                  <a:lnTo>
                    <a:pt x="784" y="70"/>
                  </a:lnTo>
                  <a:lnTo>
                    <a:pt x="757" y="57"/>
                  </a:lnTo>
                  <a:lnTo>
                    <a:pt x="729" y="46"/>
                  </a:lnTo>
                  <a:lnTo>
                    <a:pt x="700" y="35"/>
                  </a:lnTo>
                  <a:lnTo>
                    <a:pt x="671" y="26"/>
                  </a:lnTo>
                  <a:lnTo>
                    <a:pt x="641" y="18"/>
                  </a:lnTo>
                  <a:lnTo>
                    <a:pt x="611" y="12"/>
                  </a:lnTo>
                  <a:lnTo>
                    <a:pt x="580" y="6"/>
                  </a:lnTo>
                  <a:lnTo>
                    <a:pt x="549" y="3"/>
                  </a:lnTo>
                  <a:lnTo>
                    <a:pt x="517" y="1"/>
                  </a:lnTo>
                  <a:lnTo>
                    <a:pt x="485" y="0"/>
                  </a:lnTo>
                  <a:lnTo>
                    <a:pt x="450" y="1"/>
                  </a:lnTo>
                  <a:lnTo>
                    <a:pt x="415" y="4"/>
                  </a:lnTo>
                  <a:lnTo>
                    <a:pt x="380" y="8"/>
                  </a:lnTo>
                  <a:lnTo>
                    <a:pt x="346" y="15"/>
                  </a:lnTo>
                  <a:lnTo>
                    <a:pt x="280" y="32"/>
                  </a:lnTo>
                  <a:lnTo>
                    <a:pt x="248" y="43"/>
                  </a:lnTo>
                  <a:lnTo>
                    <a:pt x="217" y="57"/>
                  </a:lnTo>
                  <a:lnTo>
                    <a:pt x="157" y="86"/>
                  </a:lnTo>
                  <a:lnTo>
                    <a:pt x="100" y="121"/>
                  </a:lnTo>
                  <a:lnTo>
                    <a:pt x="48" y="163"/>
                  </a:lnTo>
                  <a:lnTo>
                    <a:pt x="0" y="208"/>
                  </a:lnTo>
                  <a:lnTo>
                    <a:pt x="276" y="483"/>
                  </a:lnTo>
                  <a:lnTo>
                    <a:pt x="297" y="462"/>
                  </a:lnTo>
                  <a:lnTo>
                    <a:pt x="319" y="443"/>
                  </a:lnTo>
                  <a:lnTo>
                    <a:pt x="344" y="426"/>
                  </a:lnTo>
                  <a:lnTo>
                    <a:pt x="369" y="413"/>
                  </a:lnTo>
                  <a:lnTo>
                    <a:pt x="398" y="402"/>
                  </a:lnTo>
                  <a:lnTo>
                    <a:pt x="427" y="393"/>
                  </a:lnTo>
                  <a:lnTo>
                    <a:pt x="457" y="389"/>
                  </a:lnTo>
                  <a:lnTo>
                    <a:pt x="488" y="387"/>
                  </a:lnTo>
                  <a:lnTo>
                    <a:pt x="514" y="388"/>
                  </a:lnTo>
                  <a:lnTo>
                    <a:pt x="536" y="391"/>
                  </a:lnTo>
                  <a:lnTo>
                    <a:pt x="560" y="396"/>
                  </a:lnTo>
                  <a:lnTo>
                    <a:pt x="583" y="403"/>
                  </a:lnTo>
                  <a:lnTo>
                    <a:pt x="605" y="412"/>
                  </a:lnTo>
                  <a:lnTo>
                    <a:pt x="625" y="423"/>
                  </a:lnTo>
                  <a:lnTo>
                    <a:pt x="645" y="435"/>
                  </a:lnTo>
                  <a:lnTo>
                    <a:pt x="663" y="448"/>
                  </a:lnTo>
                  <a:lnTo>
                    <a:pt x="579" y="535"/>
                  </a:lnTo>
                  <a:lnTo>
                    <a:pt x="919" y="446"/>
                  </a:lnTo>
                  <a:lnTo>
                    <a:pt x="1007" y="95"/>
                  </a:lnTo>
                  <a:lnTo>
                    <a:pt x="933" y="171"/>
                  </a:lnTo>
                </a:path>
              </a:pathLst>
            </a:custGeom>
            <a:solidFill>
              <a:srgbClr val="4C9BDC"/>
            </a:solidFill>
            <a:ln w="19050" cap="rnd" cmpd="sng">
              <a:solidFill>
                <a:schemeClr val="bg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rIns="45720" anchor="ctr" anchorCtr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84" name="Text Box 8"/>
            <p:cNvSpPr txBox="1">
              <a:spLocks noChangeArrowheads="1"/>
            </p:cNvSpPr>
            <p:nvPr/>
          </p:nvSpPr>
          <p:spPr bwMode="gray">
            <a:xfrm>
              <a:off x="8118026" y="2952089"/>
              <a:ext cx="711733" cy="6647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>
              <a:spAutoFit/>
            </a:bodyPr>
            <a:lstStyle/>
            <a:p>
              <a:pPr algn="ctr" eaLnBrk="0" hangingPunct="0">
                <a:lnSpc>
                  <a:spcPct val="90000"/>
                </a:lnSpc>
              </a:pPr>
              <a:r>
                <a:rPr lang="en-GB" b="1" dirty="0" smtClean="0">
                  <a:solidFill>
                    <a:schemeClr val="bg1"/>
                  </a:solidFill>
                </a:rPr>
                <a:t>Improve</a:t>
              </a:r>
            </a:p>
            <a:p>
              <a:pPr algn="ctr" eaLnBrk="0" hangingPunct="0">
                <a:lnSpc>
                  <a:spcPct val="90000"/>
                </a:lnSpc>
              </a:pPr>
              <a:r>
                <a:rPr lang="en-GB" b="1" dirty="0" smtClean="0">
                  <a:solidFill>
                    <a:schemeClr val="bg1"/>
                  </a:solidFill>
                </a:rPr>
                <a:t>Quality of</a:t>
              </a:r>
            </a:p>
            <a:p>
              <a:pPr algn="ctr" eaLnBrk="0" hangingPunct="0">
                <a:lnSpc>
                  <a:spcPct val="90000"/>
                </a:lnSpc>
              </a:pPr>
              <a:r>
                <a:rPr lang="en-GB" b="1" dirty="0" smtClean="0">
                  <a:solidFill>
                    <a:schemeClr val="bg1"/>
                  </a:solidFill>
                </a:rPr>
                <a:t>Decision</a:t>
              </a:r>
              <a:br>
                <a:rPr lang="en-GB" b="1" dirty="0" smtClean="0">
                  <a:solidFill>
                    <a:schemeClr val="bg1"/>
                  </a:solidFill>
                </a:rPr>
              </a:br>
              <a:r>
                <a:rPr lang="en-GB" b="1" dirty="0" smtClean="0">
                  <a:solidFill>
                    <a:schemeClr val="bg1"/>
                  </a:solidFill>
                </a:rPr>
                <a:t>Making</a:t>
              </a:r>
              <a:endParaRPr lang="en-GB" b="1" dirty="0">
                <a:solidFill>
                  <a:schemeClr val="bg1"/>
                </a:solidFill>
              </a:endParaRPr>
            </a:p>
          </p:txBody>
        </p:sp>
        <p:sp>
          <p:nvSpPr>
            <p:cNvPr id="81" name="Freeform 6"/>
            <p:cNvSpPr>
              <a:spLocks/>
            </p:cNvSpPr>
            <p:nvPr/>
          </p:nvSpPr>
          <p:spPr bwMode="gray">
            <a:xfrm rot="2766990">
              <a:off x="6053608" y="1868757"/>
              <a:ext cx="1361919" cy="2527152"/>
            </a:xfrm>
            <a:custGeom>
              <a:avLst/>
              <a:gdLst>
                <a:gd name="T0" fmla="*/ 755 w 755"/>
                <a:gd name="T1" fmla="*/ 596 h 1329"/>
                <a:gd name="T2" fmla="*/ 627 w 755"/>
                <a:gd name="T3" fmla="*/ 123 h 1329"/>
                <a:gd name="T4" fmla="*/ 118 w 755"/>
                <a:gd name="T5" fmla="*/ 0 h 1329"/>
                <a:gd name="T6" fmla="*/ 232 w 755"/>
                <a:gd name="T7" fmla="*/ 107 h 1329"/>
                <a:gd name="T8" fmla="*/ 181 w 755"/>
                <a:gd name="T9" fmla="*/ 170 h 1329"/>
                <a:gd name="T10" fmla="*/ 135 w 755"/>
                <a:gd name="T11" fmla="*/ 239 h 1329"/>
                <a:gd name="T12" fmla="*/ 96 w 755"/>
                <a:gd name="T13" fmla="*/ 310 h 1329"/>
                <a:gd name="T14" fmla="*/ 62 w 755"/>
                <a:gd name="T15" fmla="*/ 386 h 1329"/>
                <a:gd name="T16" fmla="*/ 35 w 755"/>
                <a:gd name="T17" fmla="*/ 464 h 1329"/>
                <a:gd name="T18" fmla="*/ 16 w 755"/>
                <a:gd name="T19" fmla="*/ 544 h 1329"/>
                <a:gd name="T20" fmla="*/ 4 w 755"/>
                <a:gd name="T21" fmla="*/ 629 h 1329"/>
                <a:gd name="T22" fmla="*/ 0 w 755"/>
                <a:gd name="T23" fmla="*/ 714 h 1329"/>
                <a:gd name="T24" fmla="*/ 6 w 755"/>
                <a:gd name="T25" fmla="*/ 804 h 1329"/>
                <a:gd name="T26" fmla="*/ 18 w 755"/>
                <a:gd name="T27" fmla="*/ 891 h 1329"/>
                <a:gd name="T28" fmla="*/ 40 w 755"/>
                <a:gd name="T29" fmla="*/ 977 h 1329"/>
                <a:gd name="T30" fmla="*/ 68 w 755"/>
                <a:gd name="T31" fmla="*/ 1058 h 1329"/>
                <a:gd name="T32" fmla="*/ 104 w 755"/>
                <a:gd name="T33" fmla="*/ 1135 h 1329"/>
                <a:gd name="T34" fmla="*/ 149 w 755"/>
                <a:gd name="T35" fmla="*/ 1211 h 1329"/>
                <a:gd name="T36" fmla="*/ 199 w 755"/>
                <a:gd name="T37" fmla="*/ 1281 h 1329"/>
                <a:gd name="T38" fmla="*/ 248 w 755"/>
                <a:gd name="T39" fmla="*/ 1329 h 1329"/>
                <a:gd name="T40" fmla="*/ 332 w 755"/>
                <a:gd name="T41" fmla="*/ 1051 h 1329"/>
                <a:gd name="T42" fmla="*/ 668 w 755"/>
                <a:gd name="T43" fmla="*/ 967 h 1329"/>
                <a:gd name="T44" fmla="*/ 627 w 755"/>
                <a:gd name="T45" fmla="*/ 911 h 1329"/>
                <a:gd name="T46" fmla="*/ 596 w 755"/>
                <a:gd name="T47" fmla="*/ 849 h 1329"/>
                <a:gd name="T48" fmla="*/ 577 w 755"/>
                <a:gd name="T49" fmla="*/ 782 h 1329"/>
                <a:gd name="T50" fmla="*/ 569 w 755"/>
                <a:gd name="T51" fmla="*/ 710 h 1329"/>
                <a:gd name="T52" fmla="*/ 575 w 755"/>
                <a:gd name="T53" fmla="*/ 650 h 1329"/>
                <a:gd name="T54" fmla="*/ 588 w 755"/>
                <a:gd name="T55" fmla="*/ 592 h 1329"/>
                <a:gd name="T56" fmla="*/ 610 w 755"/>
                <a:gd name="T57" fmla="*/ 537 h 1329"/>
                <a:gd name="T58" fmla="*/ 640 w 755"/>
                <a:gd name="T59" fmla="*/ 488 h 1329"/>
                <a:gd name="T60" fmla="*/ 755 w 755"/>
                <a:gd name="T61" fmla="*/ 596 h 1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755" h="1329">
                  <a:moveTo>
                    <a:pt x="755" y="596"/>
                  </a:moveTo>
                  <a:lnTo>
                    <a:pt x="627" y="123"/>
                  </a:lnTo>
                  <a:lnTo>
                    <a:pt x="118" y="0"/>
                  </a:lnTo>
                  <a:lnTo>
                    <a:pt x="232" y="107"/>
                  </a:lnTo>
                  <a:lnTo>
                    <a:pt x="181" y="170"/>
                  </a:lnTo>
                  <a:lnTo>
                    <a:pt x="135" y="239"/>
                  </a:lnTo>
                  <a:lnTo>
                    <a:pt x="96" y="310"/>
                  </a:lnTo>
                  <a:lnTo>
                    <a:pt x="62" y="386"/>
                  </a:lnTo>
                  <a:lnTo>
                    <a:pt x="35" y="464"/>
                  </a:lnTo>
                  <a:lnTo>
                    <a:pt x="16" y="544"/>
                  </a:lnTo>
                  <a:lnTo>
                    <a:pt x="4" y="629"/>
                  </a:lnTo>
                  <a:lnTo>
                    <a:pt x="0" y="714"/>
                  </a:lnTo>
                  <a:lnTo>
                    <a:pt x="6" y="804"/>
                  </a:lnTo>
                  <a:lnTo>
                    <a:pt x="18" y="891"/>
                  </a:lnTo>
                  <a:lnTo>
                    <a:pt x="40" y="977"/>
                  </a:lnTo>
                  <a:lnTo>
                    <a:pt x="68" y="1058"/>
                  </a:lnTo>
                  <a:lnTo>
                    <a:pt x="104" y="1135"/>
                  </a:lnTo>
                  <a:lnTo>
                    <a:pt x="149" y="1211"/>
                  </a:lnTo>
                  <a:lnTo>
                    <a:pt x="199" y="1281"/>
                  </a:lnTo>
                  <a:lnTo>
                    <a:pt x="248" y="1329"/>
                  </a:lnTo>
                  <a:lnTo>
                    <a:pt x="332" y="1051"/>
                  </a:lnTo>
                  <a:lnTo>
                    <a:pt x="668" y="967"/>
                  </a:lnTo>
                  <a:lnTo>
                    <a:pt x="627" y="911"/>
                  </a:lnTo>
                  <a:lnTo>
                    <a:pt x="596" y="849"/>
                  </a:lnTo>
                  <a:lnTo>
                    <a:pt x="577" y="782"/>
                  </a:lnTo>
                  <a:lnTo>
                    <a:pt x="569" y="710"/>
                  </a:lnTo>
                  <a:lnTo>
                    <a:pt x="575" y="650"/>
                  </a:lnTo>
                  <a:lnTo>
                    <a:pt x="588" y="592"/>
                  </a:lnTo>
                  <a:lnTo>
                    <a:pt x="610" y="537"/>
                  </a:lnTo>
                  <a:lnTo>
                    <a:pt x="640" y="488"/>
                  </a:lnTo>
                  <a:lnTo>
                    <a:pt x="755" y="596"/>
                  </a:lnTo>
                </a:path>
              </a:pathLst>
            </a:custGeom>
            <a:solidFill>
              <a:srgbClr val="DCDCDC"/>
            </a:solidFill>
            <a:ln w="19050" cap="rnd" cmpd="sng">
              <a:solidFill>
                <a:schemeClr val="bg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rIns="45720" anchor="ctr" anchorCtr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 dirty="0">
                <a:solidFill>
                  <a:srgbClr val="000000"/>
                </a:solidFill>
              </a:endParaRPr>
            </a:p>
          </p:txBody>
        </p:sp>
        <p:sp>
          <p:nvSpPr>
            <p:cNvPr id="82" name="Text Box 10"/>
            <p:cNvSpPr txBox="1">
              <a:spLocks noChangeArrowheads="1"/>
            </p:cNvSpPr>
            <p:nvPr/>
          </p:nvSpPr>
          <p:spPr bwMode="gray">
            <a:xfrm>
              <a:off x="6132633" y="2966134"/>
              <a:ext cx="828000" cy="3323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 anchorCtr="1">
              <a:spAutoFit/>
            </a:bodyPr>
            <a:lstStyle/>
            <a:p>
              <a:pPr algn="ctr" eaLnBrk="0" hangingPunct="0">
                <a:lnSpc>
                  <a:spcPct val="90000"/>
                </a:lnSpc>
              </a:pPr>
              <a:r>
                <a:rPr lang="en-GB" b="1" dirty="0" smtClean="0">
                  <a:solidFill>
                    <a:srgbClr val="000000"/>
                  </a:solidFill>
                </a:rPr>
                <a:t>More Time</a:t>
              </a:r>
              <a:br>
                <a:rPr lang="en-GB" b="1" dirty="0" smtClean="0">
                  <a:solidFill>
                    <a:srgbClr val="000000"/>
                  </a:solidFill>
                </a:rPr>
              </a:br>
              <a:r>
                <a:rPr lang="en-GB" b="1" dirty="0" smtClean="0">
                  <a:solidFill>
                    <a:srgbClr val="000000"/>
                  </a:solidFill>
                </a:rPr>
                <a:t>for Quality</a:t>
              </a:r>
              <a:endParaRPr lang="en-GB" b="1" dirty="0">
                <a:solidFill>
                  <a:srgbClr val="000000"/>
                </a:solidFill>
              </a:endParaRPr>
            </a:p>
          </p:txBody>
        </p:sp>
      </p:grpSp>
      <p:sp>
        <p:nvSpPr>
          <p:cNvPr id="42" name="Text Box 2"/>
          <p:cNvSpPr txBox="1">
            <a:spLocks noChangeArrowheads="1"/>
          </p:cNvSpPr>
          <p:nvPr/>
        </p:nvSpPr>
        <p:spPr bwMode="gray">
          <a:xfrm>
            <a:off x="1173737" y="1557338"/>
            <a:ext cx="2550377" cy="21544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GB" sz="1400" b="1" dirty="0" smtClean="0">
                <a:solidFill>
                  <a:srgbClr val="000000"/>
                </a:solidFill>
              </a:rPr>
              <a:t>The Doom Circle of Efficiency</a:t>
            </a:r>
            <a:endParaRPr lang="en-GB" sz="1200" dirty="0" smtClean="0">
              <a:solidFill>
                <a:srgbClr val="000000"/>
              </a:solidFill>
            </a:endParaRPr>
          </a:p>
        </p:txBody>
      </p:sp>
      <p:sp>
        <p:nvSpPr>
          <p:cNvPr id="47" name="Text Box 2"/>
          <p:cNvSpPr txBox="1">
            <a:spLocks noChangeArrowheads="1"/>
          </p:cNvSpPr>
          <p:nvPr/>
        </p:nvSpPr>
        <p:spPr bwMode="gray">
          <a:xfrm>
            <a:off x="5688994" y="1557338"/>
            <a:ext cx="3529812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GB" sz="1400" b="1" dirty="0" smtClean="0">
                <a:solidFill>
                  <a:srgbClr val="000000"/>
                </a:solidFill>
              </a:rPr>
              <a:t>Quality as Flywheel for Better Health Care</a:t>
            </a:r>
            <a:endParaRPr lang="en-GB" sz="1200" dirty="0" smtClean="0">
              <a:solidFill>
                <a:srgbClr val="000000"/>
              </a:solidFill>
            </a:endParaRPr>
          </a:p>
        </p:txBody>
      </p:sp>
      <p:sp>
        <p:nvSpPr>
          <p:cNvPr id="50" name="AutoShape 2"/>
          <p:cNvSpPr>
            <a:spLocks noChangeArrowheads="1"/>
          </p:cNvSpPr>
          <p:nvPr/>
        </p:nvSpPr>
        <p:spPr bwMode="auto">
          <a:xfrm rot="5400000">
            <a:off x="3452459" y="3765436"/>
            <a:ext cx="3175000" cy="317500"/>
          </a:xfrm>
          <a:prstGeom prst="triangle">
            <a:avLst>
              <a:gd name="adj" fmla="val 50000"/>
            </a:avLst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45720" rIns="4572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19818261-486C-43FC-A009-1C7EBACF0428}" type="datetime3">
              <a:rPr lang="en-GB" smtClean="0"/>
              <a:t>6 May, 2014</a:t>
            </a:fld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998C7-1095-4F79-96A7-1CADFC383356}" type="slidenum">
              <a:rPr lang="en-GB" smtClean="0"/>
              <a:t>6</a:t>
            </a:fld>
            <a:endParaRPr lang="en-GB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4034754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Three levers for reimbursement and contracting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01894-CD26-4755-B2AE-6750C1357069}" type="slidenum">
              <a:rPr lang="en-GB" smtClean="0"/>
              <a:t>7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FCCA3EB-CCB1-46A4-8E8D-1896D4F76B72}" type="datetime3">
              <a:rPr lang="en-GB" smtClean="0"/>
              <a:t>6 May, 2014</a:t>
            </a:fld>
            <a:endParaRPr lang="en-GB" dirty="0"/>
          </a:p>
        </p:txBody>
      </p:sp>
      <p:grpSp>
        <p:nvGrpSpPr>
          <p:cNvPr id="31" name="Group 30"/>
          <p:cNvGrpSpPr/>
          <p:nvPr/>
        </p:nvGrpSpPr>
        <p:grpSpPr>
          <a:xfrm>
            <a:off x="2935288" y="2307513"/>
            <a:ext cx="4035425" cy="2854325"/>
            <a:chOff x="2935288" y="2307513"/>
            <a:chExt cx="4035425" cy="2854325"/>
          </a:xfrm>
          <a:solidFill>
            <a:schemeClr val="accent2">
              <a:lumMod val="60000"/>
              <a:lumOff val="40000"/>
            </a:schemeClr>
          </a:solidFill>
        </p:grpSpPr>
        <p:grpSp>
          <p:nvGrpSpPr>
            <p:cNvPr id="7" name="Group 6"/>
            <p:cNvGrpSpPr>
              <a:grpSpLocks/>
            </p:cNvGrpSpPr>
            <p:nvPr/>
          </p:nvGrpSpPr>
          <p:grpSpPr bwMode="auto">
            <a:xfrm>
              <a:off x="3843338" y="3148888"/>
              <a:ext cx="3127375" cy="2012950"/>
              <a:chOff x="2014" y="2208"/>
              <a:chExt cx="2212" cy="1424"/>
            </a:xfrm>
            <a:grpFill/>
          </p:grpSpPr>
          <p:grpSp>
            <p:nvGrpSpPr>
              <p:cNvPr id="8" name="Group 7"/>
              <p:cNvGrpSpPr>
                <a:grpSpLocks/>
              </p:cNvGrpSpPr>
              <p:nvPr/>
            </p:nvGrpSpPr>
            <p:grpSpPr bwMode="auto">
              <a:xfrm>
                <a:off x="3062" y="2208"/>
                <a:ext cx="1164" cy="1165"/>
                <a:chOff x="3400" y="3056"/>
                <a:chExt cx="768" cy="768"/>
              </a:xfrm>
              <a:grpFill/>
            </p:grpSpPr>
            <p:sp>
              <p:nvSpPr>
                <p:cNvPr id="17" name="Rectangle 8"/>
                <p:cNvSpPr>
                  <a:spLocks noChangeArrowheads="1"/>
                </p:cNvSpPr>
                <p:nvPr/>
              </p:nvSpPr>
              <p:spPr bwMode="gray">
                <a:xfrm>
                  <a:off x="3712" y="3056"/>
                  <a:ext cx="144" cy="768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635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2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8" name="Rectangle 9"/>
                <p:cNvSpPr>
                  <a:spLocks noChangeArrowheads="1"/>
                </p:cNvSpPr>
                <p:nvPr/>
              </p:nvSpPr>
              <p:spPr bwMode="gray">
                <a:xfrm rot="-5400000">
                  <a:off x="3712" y="3056"/>
                  <a:ext cx="144" cy="768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635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2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9" name="Rectangle 10"/>
                <p:cNvSpPr>
                  <a:spLocks noChangeArrowheads="1"/>
                </p:cNvSpPr>
                <p:nvPr/>
              </p:nvSpPr>
              <p:spPr bwMode="gray">
                <a:xfrm rot="-3026637">
                  <a:off x="3712" y="3056"/>
                  <a:ext cx="144" cy="768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635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2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0" name="Rectangle 11"/>
                <p:cNvSpPr>
                  <a:spLocks noChangeArrowheads="1"/>
                </p:cNvSpPr>
                <p:nvPr/>
              </p:nvSpPr>
              <p:spPr bwMode="gray">
                <a:xfrm rot="2373363">
                  <a:off x="3712" y="3056"/>
                  <a:ext cx="144" cy="768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635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200" b="1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9" name="Oval 12"/>
              <p:cNvSpPr>
                <a:spLocks noChangeArrowheads="1"/>
              </p:cNvSpPr>
              <p:nvPr/>
            </p:nvSpPr>
            <p:spPr bwMode="gray">
              <a:xfrm>
                <a:off x="3208" y="2354"/>
                <a:ext cx="872" cy="873"/>
              </a:xfrm>
              <a:prstGeom prst="ellipse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6350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2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0" name="Oval 13"/>
              <p:cNvSpPr>
                <a:spLocks noChangeArrowheads="1"/>
              </p:cNvSpPr>
              <p:nvPr/>
            </p:nvSpPr>
            <p:spPr bwMode="gray">
              <a:xfrm>
                <a:off x="3503" y="2650"/>
                <a:ext cx="282" cy="281"/>
              </a:xfrm>
              <a:prstGeom prst="ellipse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6350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2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14"/>
              <p:cNvSpPr>
                <a:spLocks noChangeArrowheads="1"/>
              </p:cNvSpPr>
              <p:nvPr/>
            </p:nvSpPr>
            <p:spPr bwMode="gray">
              <a:xfrm>
                <a:off x="2487" y="2467"/>
                <a:ext cx="218" cy="1165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635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2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2" name="Rectangle 15"/>
              <p:cNvSpPr>
                <a:spLocks noChangeArrowheads="1"/>
              </p:cNvSpPr>
              <p:nvPr/>
            </p:nvSpPr>
            <p:spPr bwMode="gray">
              <a:xfrm rot="-5400000">
                <a:off x="2486" y="2468"/>
                <a:ext cx="219" cy="1164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635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2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16"/>
              <p:cNvSpPr>
                <a:spLocks noChangeArrowheads="1"/>
              </p:cNvSpPr>
              <p:nvPr/>
            </p:nvSpPr>
            <p:spPr bwMode="gray">
              <a:xfrm rot="-3026637">
                <a:off x="2486" y="2468"/>
                <a:ext cx="219" cy="1164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635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2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4" name="Rectangle 17"/>
              <p:cNvSpPr>
                <a:spLocks noChangeArrowheads="1"/>
              </p:cNvSpPr>
              <p:nvPr/>
            </p:nvSpPr>
            <p:spPr bwMode="gray">
              <a:xfrm rot="2373363">
                <a:off x="2487" y="2467"/>
                <a:ext cx="218" cy="1165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635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2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5" name="Oval 18"/>
              <p:cNvSpPr>
                <a:spLocks noChangeArrowheads="1"/>
              </p:cNvSpPr>
              <p:nvPr/>
            </p:nvSpPr>
            <p:spPr bwMode="gray">
              <a:xfrm>
                <a:off x="2159" y="2612"/>
                <a:ext cx="874" cy="875"/>
              </a:xfrm>
              <a:prstGeom prst="ellipse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6350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2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6" name="Oval 19"/>
              <p:cNvSpPr>
                <a:spLocks noChangeArrowheads="1"/>
              </p:cNvSpPr>
              <p:nvPr/>
            </p:nvSpPr>
            <p:spPr bwMode="gray">
              <a:xfrm>
                <a:off x="2455" y="2909"/>
                <a:ext cx="282" cy="281"/>
              </a:xfrm>
              <a:prstGeom prst="ellipse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6350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200" b="1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21" name="Group 28"/>
            <p:cNvGrpSpPr>
              <a:grpSpLocks/>
            </p:cNvGrpSpPr>
            <p:nvPr/>
          </p:nvGrpSpPr>
          <p:grpSpPr bwMode="auto">
            <a:xfrm>
              <a:off x="2935288" y="2307513"/>
              <a:ext cx="1646237" cy="1646237"/>
              <a:chOff x="1849" y="1621"/>
              <a:chExt cx="1037" cy="1037"/>
            </a:xfrm>
            <a:grpFill/>
          </p:grpSpPr>
          <p:sp>
            <p:nvSpPr>
              <p:cNvPr id="22" name="Rectangle 22"/>
              <p:cNvSpPr>
                <a:spLocks noChangeArrowheads="1"/>
              </p:cNvSpPr>
              <p:nvPr>
                <p:custDataLst>
                  <p:tags r:id="rId1"/>
                </p:custDataLst>
              </p:nvPr>
            </p:nvSpPr>
            <p:spPr bwMode="gray">
              <a:xfrm>
                <a:off x="2270" y="1621"/>
                <a:ext cx="195" cy="1037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635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2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23" name="Rectangle 23"/>
              <p:cNvSpPr>
                <a:spLocks noChangeArrowheads="1"/>
              </p:cNvSpPr>
              <p:nvPr>
                <p:custDataLst>
                  <p:tags r:id="rId2"/>
                </p:custDataLst>
              </p:nvPr>
            </p:nvSpPr>
            <p:spPr bwMode="gray">
              <a:xfrm rot="-5400000">
                <a:off x="2270" y="1621"/>
                <a:ext cx="195" cy="1037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635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2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24" name="Rectangle 24"/>
              <p:cNvSpPr>
                <a:spLocks noChangeArrowheads="1"/>
              </p:cNvSpPr>
              <p:nvPr>
                <p:custDataLst>
                  <p:tags r:id="rId3"/>
                </p:custDataLst>
              </p:nvPr>
            </p:nvSpPr>
            <p:spPr bwMode="gray">
              <a:xfrm rot="-3026637">
                <a:off x="2270" y="1621"/>
                <a:ext cx="195" cy="1037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635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2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25" name="Rectangle 25"/>
              <p:cNvSpPr>
                <a:spLocks noChangeArrowheads="1"/>
              </p:cNvSpPr>
              <p:nvPr>
                <p:custDataLst>
                  <p:tags r:id="rId4"/>
                </p:custDataLst>
              </p:nvPr>
            </p:nvSpPr>
            <p:spPr bwMode="gray">
              <a:xfrm rot="2373363">
                <a:off x="2270" y="1621"/>
                <a:ext cx="195" cy="1037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635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2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26" name="Oval 26"/>
              <p:cNvSpPr>
                <a:spLocks noChangeArrowheads="1"/>
              </p:cNvSpPr>
              <p:nvPr>
                <p:custDataLst>
                  <p:tags r:id="rId5"/>
                </p:custDataLst>
              </p:nvPr>
            </p:nvSpPr>
            <p:spPr bwMode="gray">
              <a:xfrm>
                <a:off x="1978" y="1750"/>
                <a:ext cx="779" cy="779"/>
              </a:xfrm>
              <a:prstGeom prst="ellipse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6350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2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27" name="Oval 27"/>
              <p:cNvSpPr>
                <a:spLocks noChangeArrowheads="1"/>
              </p:cNvSpPr>
              <p:nvPr>
                <p:custDataLst>
                  <p:tags r:id="rId6"/>
                </p:custDataLst>
              </p:nvPr>
            </p:nvSpPr>
            <p:spPr bwMode="gray">
              <a:xfrm>
                <a:off x="2242" y="2014"/>
                <a:ext cx="251" cy="251"/>
              </a:xfrm>
              <a:prstGeom prst="ellipse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6350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200" b="1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8" name="Text Box 3"/>
          <p:cNvSpPr txBox="1">
            <a:spLocks noChangeArrowheads="1"/>
          </p:cNvSpPr>
          <p:nvPr/>
        </p:nvSpPr>
        <p:spPr bwMode="gray">
          <a:xfrm>
            <a:off x="605976" y="1876626"/>
            <a:ext cx="2468224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00"/>
                </a:solidFill>
              </a:rPr>
              <a:t>New product definitions</a:t>
            </a: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GB" sz="1400" dirty="0" smtClean="0">
                <a:solidFill>
                  <a:srgbClr val="000000"/>
                </a:solidFill>
              </a:rPr>
              <a:t>E.g. shared decision making consultations, therapy adherence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29" name="Text Box 3"/>
          <p:cNvSpPr txBox="1">
            <a:spLocks noChangeArrowheads="1"/>
          </p:cNvSpPr>
          <p:nvPr/>
        </p:nvSpPr>
        <p:spPr bwMode="gray">
          <a:xfrm>
            <a:off x="7108353" y="3440365"/>
            <a:ext cx="2047239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00"/>
                </a:solidFill>
              </a:rPr>
              <a:t>Reimburse differently</a:t>
            </a:r>
          </a:p>
          <a:p>
            <a:pPr marL="285750" indent="-285750" eaLnBrk="0" hangingPunct="0">
              <a:buFont typeface="Arial" pitchFamily="34" charset="0"/>
              <a:buChar char="•"/>
            </a:pPr>
            <a:r>
              <a:rPr lang="en-GB" sz="1400" dirty="0" smtClean="0">
                <a:solidFill>
                  <a:srgbClr val="000000"/>
                </a:solidFill>
              </a:rPr>
              <a:t>Shared savings</a:t>
            </a:r>
          </a:p>
          <a:p>
            <a:pPr marL="285750" indent="-285750" eaLnBrk="0" hangingPunct="0">
              <a:buFont typeface="Arial" pitchFamily="34" charset="0"/>
              <a:buChar char="•"/>
            </a:pPr>
            <a:r>
              <a:rPr lang="en-GB" sz="1400" dirty="0" smtClean="0">
                <a:solidFill>
                  <a:srgbClr val="000000"/>
                </a:solidFill>
              </a:rPr>
              <a:t>Transition paths</a:t>
            </a:r>
            <a:endParaRPr lang="en-GB" sz="1400" dirty="0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400" b="1" dirty="0">
              <a:solidFill>
                <a:srgbClr val="000000"/>
              </a:solidFill>
            </a:endParaRPr>
          </a:p>
        </p:txBody>
      </p:sp>
      <p:sp>
        <p:nvSpPr>
          <p:cNvPr id="30" name="Text Box 3"/>
          <p:cNvSpPr txBox="1">
            <a:spLocks noChangeArrowheads="1"/>
          </p:cNvSpPr>
          <p:nvPr/>
        </p:nvSpPr>
        <p:spPr bwMode="gray">
          <a:xfrm>
            <a:off x="3559175" y="5161838"/>
            <a:ext cx="2944717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00"/>
                </a:solidFill>
              </a:rPr>
              <a:t>Contract selectively and in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00"/>
                </a:solidFill>
              </a:rPr>
              <a:t>a differentiated way</a:t>
            </a:r>
          </a:p>
          <a:p>
            <a:pPr marL="285750" indent="-285750" eaLnBrk="0" hangingPunct="0">
              <a:buFont typeface="Arial" pitchFamily="34" charset="0"/>
              <a:buChar char="•"/>
            </a:pPr>
            <a:r>
              <a:rPr lang="en-GB" sz="1400" dirty="0" smtClean="0">
                <a:solidFill>
                  <a:srgbClr val="000000"/>
                </a:solidFill>
              </a:rPr>
              <a:t>Steer patients to quality providers</a:t>
            </a:r>
            <a:endParaRPr lang="en-GB" sz="1400" dirty="0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4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8600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97655078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0884" name="think-cell Slide" r:id="rId28" imgW="270" imgH="270" progId="TCLayout.ActiveDocument.1">
                  <p:embed/>
                </p:oleObj>
              </mc:Choice>
              <mc:Fallback>
                <p:oleObj name="think-cell Slide" r:id="rId28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/>
          <p:cNvSpPr/>
          <p:nvPr>
            <p:custDataLst>
              <p:tags r:id="rId4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eaLnBrk="0" hangingPunct="0"/>
            <a:endParaRPr kumimoji="0" lang="nl-NL" b="1" u="none" strike="noStrike" cap="none" normalizeH="0" smtClean="0">
              <a:ln>
                <a:noFill/>
              </a:ln>
              <a:solidFill>
                <a:schemeClr val="tx1"/>
              </a:solidFill>
              <a:effectLst/>
              <a:latin typeface="Arial"/>
              <a:sym typeface="Arial"/>
            </a:endParaRPr>
          </a:p>
        </p:txBody>
      </p:sp>
      <p:cxnSp>
        <p:nvCxnSpPr>
          <p:cNvPr id="25" name="Straight Connector 24"/>
          <p:cNvCxnSpPr/>
          <p:nvPr>
            <p:custDataLst>
              <p:tags r:id="rId5"/>
            </p:custDataLst>
          </p:nvPr>
        </p:nvCxnSpPr>
        <p:spPr bwMode="auto">
          <a:xfrm>
            <a:off x="2981325" y="5038725"/>
            <a:ext cx="495300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/>
          <p:nvPr>
            <p:custDataLst>
              <p:tags r:id="rId6"/>
            </p:custDataLst>
          </p:nvPr>
        </p:nvCxnSpPr>
        <p:spPr bwMode="auto">
          <a:xfrm>
            <a:off x="1847850" y="5067300"/>
            <a:ext cx="495300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19" name="Object 18"/>
          <p:cNvGraphicFramePr>
            <a:graphicFrameLocks/>
          </p:cNvGraphicFramePr>
          <p:nvPr>
            <p:custDataLst>
              <p:tags r:id="rId7"/>
            </p:custDataLst>
            <p:extLst>
              <p:ext uri="{D42A27DB-BD31-4B8C-83A1-F6EECF244321}">
                <p14:modId xmlns:p14="http://schemas.microsoft.com/office/powerpoint/2010/main" val="2607519044"/>
              </p:ext>
            </p:extLst>
          </p:nvPr>
        </p:nvGraphicFramePr>
        <p:xfrm>
          <a:off x="876300" y="4914900"/>
          <a:ext cx="3571968" cy="9144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0885" name="Chart" r:id="rId30" imgW="3571968" imgH="914490" progId="MSGraph.Chart.8">
                  <p:embed followColorScheme="full"/>
                </p:oleObj>
              </mc:Choice>
              <mc:Fallback>
                <p:oleObj name="Chart" r:id="rId30" imgW="3571968" imgH="91449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1"/>
                      <a:stretch>
                        <a:fillRect/>
                      </a:stretch>
                    </p:blipFill>
                    <p:spPr>
                      <a:xfrm>
                        <a:off x="876300" y="4914900"/>
                        <a:ext cx="3571968" cy="9144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Rectangle 20"/>
          <p:cNvSpPr>
            <a:spLocks noGrp="1" noChangeArrowheads="1"/>
          </p:cNvSpPr>
          <p:nvPr>
            <p:custDataLst>
              <p:tags r:id="rId8"/>
            </p:custDataLst>
          </p:nvPr>
        </p:nvSpPr>
        <p:spPr bwMode="auto">
          <a:xfrm>
            <a:off x="2246313" y="5645150"/>
            <a:ext cx="8334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182563" indent="-182563" algn="l" rtl="0" eaLnBrk="0" fontAlgn="base" hangingPunct="0">
              <a:spcBef>
                <a:spcPct val="10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5600" indent="-171450" algn="l" rtl="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2pPr>
            <a:lvl3pPr marL="2278063" indent="11113" algn="l" rtl="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lr>
                <a:srgbClr val="0B1F65"/>
              </a:buClr>
              <a:buFont typeface="Webdings" pitchFamily="18" charset="2"/>
              <a:defRPr sz="1600">
                <a:solidFill>
                  <a:schemeClr val="tx1"/>
                </a:solidFill>
                <a:latin typeface="+mj-lt"/>
              </a:defRPr>
            </a:lvl3pPr>
            <a:lvl4pPr marL="2403475" indent="-1031875" algn="l" rtl="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lr>
                <a:srgbClr val="0B1F65"/>
              </a:buClr>
              <a:defRPr sz="1600">
                <a:solidFill>
                  <a:schemeClr val="tx1"/>
                </a:solidFill>
                <a:latin typeface="+mj-lt"/>
              </a:defRPr>
            </a:lvl4pPr>
            <a:lvl5pPr marL="2517775" indent="-688975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Pct val="40000"/>
              <a:buFont typeface="Arial" charset="0"/>
              <a:defRPr sz="1600">
                <a:solidFill>
                  <a:schemeClr val="tx1"/>
                </a:solidFill>
                <a:latin typeface="+mj-lt"/>
              </a:defRPr>
            </a:lvl5pPr>
            <a:lvl6pPr marL="2974975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Pct val="40000"/>
              <a:buFont typeface="Arial" charset="0"/>
              <a:defRPr sz="1600">
                <a:solidFill>
                  <a:schemeClr val="tx1"/>
                </a:solidFill>
                <a:latin typeface="+mj-lt"/>
              </a:defRPr>
            </a:lvl6pPr>
            <a:lvl7pPr marL="3432175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Pct val="40000"/>
              <a:buFont typeface="Arial" charset="0"/>
              <a:defRPr sz="1600">
                <a:solidFill>
                  <a:schemeClr val="tx1"/>
                </a:solidFill>
                <a:latin typeface="+mj-lt"/>
              </a:defRPr>
            </a:lvl7pPr>
            <a:lvl8pPr marL="3889375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Pct val="40000"/>
              <a:buFont typeface="Arial" charset="0"/>
              <a:defRPr sz="1600">
                <a:solidFill>
                  <a:schemeClr val="tx1"/>
                </a:solidFill>
                <a:latin typeface="+mj-lt"/>
              </a:defRPr>
            </a:lvl8pPr>
            <a:lvl9pPr marL="4346575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Pct val="40000"/>
              <a:buFont typeface="Arial" charset="0"/>
              <a:defRPr sz="1600">
                <a:solidFill>
                  <a:schemeClr val="tx1"/>
                </a:solidFill>
                <a:latin typeface="+mj-lt"/>
              </a:defRPr>
            </a:lvl9pPr>
          </a:lstStyle>
          <a:p>
            <a:pPr marL="0" indent="0" algn="ctr">
              <a:spcBef>
                <a:spcPct val="0"/>
              </a:spcBef>
              <a:buNone/>
            </a:pPr>
            <a:fld id="{41B74937-F042-40EE-91A0-071650D74C02}" type="datetime'I''''''''''n''''''vestme''''''''''''n''''ts'''''''''''''''''">
              <a:rPr lang="en-GB" sz="1200" smtClean="0"/>
              <a:pPr/>
              <a:t>Investments</a:t>
            </a:fld>
            <a:endParaRPr lang="en-GB" sz="1200" dirty="0" smtClean="0">
              <a:latin typeface="Arial"/>
              <a:sym typeface="Arial"/>
            </a:endParaRPr>
          </a:p>
        </p:txBody>
      </p:sp>
      <p:sp useBgFill="1">
        <p:nvSpPr>
          <p:cNvPr id="23" name="Rectangle 22"/>
          <p:cNvSpPr>
            <a:spLocks noGrp="1" noChangeArrowheads="1"/>
          </p:cNvSpPr>
          <p:nvPr>
            <p:custDataLst>
              <p:tags r:id="rId9"/>
            </p:custDataLst>
          </p:nvPr>
        </p:nvSpPr>
        <p:spPr bwMode="auto">
          <a:xfrm>
            <a:off x="2511425" y="4962525"/>
            <a:ext cx="303213" cy="182563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 vert="horz" wrap="none" lIns="25400" tIns="0" rIns="25400" bIns="0" numCol="1" anchor="ctr" anchorCtr="0" compatLnSpc="1">
            <a:prstTxWarp prst="textNoShape">
              <a:avLst/>
            </a:prstTxWarp>
            <a:noAutofit/>
          </a:bodyPr>
          <a:lstStyle>
            <a:lvl1pPr marL="182563" indent="-182563" algn="l" rtl="0" eaLnBrk="0" fontAlgn="base" hangingPunct="0">
              <a:spcBef>
                <a:spcPct val="10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5600" indent="-171450" algn="l" rtl="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2pPr>
            <a:lvl3pPr marL="2278063" indent="11113" algn="l" rtl="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lr>
                <a:srgbClr val="0B1F65"/>
              </a:buClr>
              <a:buFont typeface="Webdings" pitchFamily="18" charset="2"/>
              <a:defRPr sz="1600">
                <a:solidFill>
                  <a:schemeClr val="tx1"/>
                </a:solidFill>
                <a:latin typeface="+mj-lt"/>
              </a:defRPr>
            </a:lvl3pPr>
            <a:lvl4pPr marL="2403475" indent="-1031875" algn="l" rtl="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lr>
                <a:srgbClr val="0B1F65"/>
              </a:buClr>
              <a:defRPr sz="1600">
                <a:solidFill>
                  <a:schemeClr val="tx1"/>
                </a:solidFill>
                <a:latin typeface="+mj-lt"/>
              </a:defRPr>
            </a:lvl4pPr>
            <a:lvl5pPr marL="2517775" indent="-688975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Pct val="40000"/>
              <a:buFont typeface="Arial" charset="0"/>
              <a:defRPr sz="1600">
                <a:solidFill>
                  <a:schemeClr val="tx1"/>
                </a:solidFill>
                <a:latin typeface="+mj-lt"/>
              </a:defRPr>
            </a:lvl5pPr>
            <a:lvl6pPr marL="2974975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Pct val="40000"/>
              <a:buFont typeface="Arial" charset="0"/>
              <a:defRPr sz="1600">
                <a:solidFill>
                  <a:schemeClr val="tx1"/>
                </a:solidFill>
                <a:latin typeface="+mj-lt"/>
              </a:defRPr>
            </a:lvl6pPr>
            <a:lvl7pPr marL="3432175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Pct val="40000"/>
              <a:buFont typeface="Arial" charset="0"/>
              <a:defRPr sz="1600">
                <a:solidFill>
                  <a:schemeClr val="tx1"/>
                </a:solidFill>
                <a:latin typeface="+mj-lt"/>
              </a:defRPr>
            </a:lvl7pPr>
            <a:lvl8pPr marL="3889375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Pct val="40000"/>
              <a:buFont typeface="Arial" charset="0"/>
              <a:defRPr sz="1600">
                <a:solidFill>
                  <a:schemeClr val="tx1"/>
                </a:solidFill>
                <a:latin typeface="+mj-lt"/>
              </a:defRPr>
            </a:lvl8pPr>
            <a:lvl9pPr marL="4346575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Pct val="40000"/>
              <a:buFont typeface="Arial" charset="0"/>
              <a:defRPr sz="1600">
                <a:solidFill>
                  <a:schemeClr val="tx1"/>
                </a:solidFill>
                <a:latin typeface="+mj-lt"/>
              </a:defRPr>
            </a:lvl9pPr>
          </a:lstStyle>
          <a:p>
            <a:pPr marL="0" indent="0" algn="ctr">
              <a:spcBef>
                <a:spcPct val="0"/>
              </a:spcBef>
              <a:buNone/>
            </a:pPr>
            <a:fld id="{369FDF5B-C09F-4FC6-A328-0BC242789044}" type="datetime'3''7''''5'''''''''''''''''''''''''''''''">
              <a:rPr lang="en-GB" sz="1200" smtClean="0"/>
              <a:pPr/>
              <a:t>375</a:t>
            </a:fld>
            <a:endParaRPr lang="en-GB" sz="1200" dirty="0" smtClean="0">
              <a:latin typeface="Arial"/>
              <a:sym typeface="Arial"/>
            </a:endParaRPr>
          </a:p>
        </p:txBody>
      </p:sp>
      <p:sp>
        <p:nvSpPr>
          <p:cNvPr id="20" name="Rectangle 19"/>
          <p:cNvSpPr>
            <a:spLocks noGrp="1" noChangeArrowheads="1"/>
          </p:cNvSpPr>
          <p:nvPr>
            <p:custDataLst>
              <p:tags r:id="rId10"/>
            </p:custDataLst>
          </p:nvPr>
        </p:nvSpPr>
        <p:spPr bwMode="auto">
          <a:xfrm>
            <a:off x="1109663" y="5645150"/>
            <a:ext cx="84931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182563" indent="-182563" algn="l" rtl="0" eaLnBrk="0" fontAlgn="base" hangingPunct="0">
              <a:spcBef>
                <a:spcPct val="10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5600" indent="-171450" algn="l" rtl="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2pPr>
            <a:lvl3pPr marL="2278063" indent="11113" algn="l" rtl="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lr>
                <a:srgbClr val="0B1F65"/>
              </a:buClr>
              <a:buFont typeface="Webdings" pitchFamily="18" charset="2"/>
              <a:defRPr sz="1600">
                <a:solidFill>
                  <a:schemeClr val="tx1"/>
                </a:solidFill>
                <a:latin typeface="+mj-lt"/>
              </a:defRPr>
            </a:lvl3pPr>
            <a:lvl4pPr marL="2403475" indent="-1031875" algn="l" rtl="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lr>
                <a:srgbClr val="0B1F65"/>
              </a:buClr>
              <a:defRPr sz="1600">
                <a:solidFill>
                  <a:schemeClr val="tx1"/>
                </a:solidFill>
                <a:latin typeface="+mj-lt"/>
              </a:defRPr>
            </a:lvl4pPr>
            <a:lvl5pPr marL="2517775" indent="-688975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Pct val="40000"/>
              <a:buFont typeface="Arial" charset="0"/>
              <a:defRPr sz="1600">
                <a:solidFill>
                  <a:schemeClr val="tx1"/>
                </a:solidFill>
                <a:latin typeface="+mj-lt"/>
              </a:defRPr>
            </a:lvl5pPr>
            <a:lvl6pPr marL="2974975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Pct val="40000"/>
              <a:buFont typeface="Arial" charset="0"/>
              <a:defRPr sz="1600">
                <a:solidFill>
                  <a:schemeClr val="tx1"/>
                </a:solidFill>
                <a:latin typeface="+mj-lt"/>
              </a:defRPr>
            </a:lvl6pPr>
            <a:lvl7pPr marL="3432175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Pct val="40000"/>
              <a:buFont typeface="Arial" charset="0"/>
              <a:defRPr sz="1600">
                <a:solidFill>
                  <a:schemeClr val="tx1"/>
                </a:solidFill>
                <a:latin typeface="+mj-lt"/>
              </a:defRPr>
            </a:lvl7pPr>
            <a:lvl8pPr marL="3889375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Pct val="40000"/>
              <a:buFont typeface="Arial" charset="0"/>
              <a:defRPr sz="1600">
                <a:solidFill>
                  <a:schemeClr val="tx1"/>
                </a:solidFill>
                <a:latin typeface="+mj-lt"/>
              </a:defRPr>
            </a:lvl8pPr>
            <a:lvl9pPr marL="4346575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Pct val="40000"/>
              <a:buFont typeface="Arial" charset="0"/>
              <a:defRPr sz="1600">
                <a:solidFill>
                  <a:schemeClr val="tx1"/>
                </a:solidFill>
                <a:latin typeface="+mj-lt"/>
              </a:defRPr>
            </a:lvl9pPr>
          </a:lstStyle>
          <a:p>
            <a:pPr marL="0" indent="0" algn="ctr">
              <a:spcBef>
                <a:spcPct val="0"/>
              </a:spcBef>
              <a:buNone/>
            </a:pPr>
            <a:fld id="{36160C5C-C553-4B3F-BAFF-53D4F1B0D1B2}" type="datetime'B''''''''''ud''g''''e''t'' Ph''''''''''a''rm''''ac''ist''''s'">
              <a:rPr lang="en-GB" sz="1200" smtClean="0"/>
              <a:pPr/>
              <a:t>Budget Pharmacists</a:t>
            </a:fld>
            <a:endParaRPr lang="en-GB" sz="1200" dirty="0" smtClean="0">
              <a:latin typeface="Arial"/>
              <a:sym typeface="Arial"/>
            </a:endParaRPr>
          </a:p>
        </p:txBody>
      </p:sp>
      <p:sp>
        <p:nvSpPr>
          <p:cNvPr id="22" name="Rectangle 21"/>
          <p:cNvSpPr>
            <a:spLocks noGrp="1" noChangeArrowheads="1"/>
          </p:cNvSpPr>
          <p:nvPr>
            <p:custDataLst>
              <p:tags r:id="rId11"/>
            </p:custDataLst>
          </p:nvPr>
        </p:nvSpPr>
        <p:spPr bwMode="auto">
          <a:xfrm>
            <a:off x="3367088" y="5645150"/>
            <a:ext cx="849313" cy="54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182563" indent="-182563" algn="l" rtl="0" eaLnBrk="0" fontAlgn="base" hangingPunct="0">
              <a:spcBef>
                <a:spcPct val="10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5600" indent="-171450" algn="l" rtl="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2pPr>
            <a:lvl3pPr marL="2278063" indent="11113" algn="l" rtl="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lr>
                <a:srgbClr val="0B1F65"/>
              </a:buClr>
              <a:buFont typeface="Webdings" pitchFamily="18" charset="2"/>
              <a:defRPr sz="1600">
                <a:solidFill>
                  <a:schemeClr val="tx1"/>
                </a:solidFill>
                <a:latin typeface="+mj-lt"/>
              </a:defRPr>
            </a:lvl3pPr>
            <a:lvl4pPr marL="2403475" indent="-1031875" algn="l" rtl="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lr>
                <a:srgbClr val="0B1F65"/>
              </a:buClr>
              <a:defRPr sz="1600">
                <a:solidFill>
                  <a:schemeClr val="tx1"/>
                </a:solidFill>
                <a:latin typeface="+mj-lt"/>
              </a:defRPr>
            </a:lvl4pPr>
            <a:lvl5pPr marL="2517775" indent="-688975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Pct val="40000"/>
              <a:buFont typeface="Arial" charset="0"/>
              <a:defRPr sz="1600">
                <a:solidFill>
                  <a:schemeClr val="tx1"/>
                </a:solidFill>
                <a:latin typeface="+mj-lt"/>
              </a:defRPr>
            </a:lvl5pPr>
            <a:lvl6pPr marL="2974975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Pct val="40000"/>
              <a:buFont typeface="Arial" charset="0"/>
              <a:defRPr sz="1600">
                <a:solidFill>
                  <a:schemeClr val="tx1"/>
                </a:solidFill>
                <a:latin typeface="+mj-lt"/>
              </a:defRPr>
            </a:lvl6pPr>
            <a:lvl7pPr marL="3432175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Pct val="40000"/>
              <a:buFont typeface="Arial" charset="0"/>
              <a:defRPr sz="1600">
                <a:solidFill>
                  <a:schemeClr val="tx1"/>
                </a:solidFill>
                <a:latin typeface="+mj-lt"/>
              </a:defRPr>
            </a:lvl7pPr>
            <a:lvl8pPr marL="3889375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Pct val="40000"/>
              <a:buFont typeface="Arial" charset="0"/>
              <a:defRPr sz="1600">
                <a:solidFill>
                  <a:schemeClr val="tx1"/>
                </a:solidFill>
                <a:latin typeface="+mj-lt"/>
              </a:defRPr>
            </a:lvl8pPr>
            <a:lvl9pPr marL="4346575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Pct val="40000"/>
              <a:buFont typeface="Arial" charset="0"/>
              <a:defRPr sz="1600">
                <a:solidFill>
                  <a:schemeClr val="tx1"/>
                </a:solidFill>
                <a:latin typeface="+mj-lt"/>
              </a:defRPr>
            </a:lvl9pPr>
          </a:lstStyle>
          <a:p>
            <a:pPr marL="0" indent="0" algn="ctr">
              <a:spcBef>
                <a:spcPct val="0"/>
              </a:spcBef>
              <a:buNone/>
            </a:pPr>
            <a:fld id="{09084BB4-2B67-48BA-974B-64774B384498}" type="datetime'New ''Bu''''d''''get ''Pha''''r''''''''maci''s''ts'''''''''">
              <a:rPr lang="en-GB" sz="1200" smtClean="0"/>
              <a:pPr/>
              <a:t>New Budget Pharmacists</a:t>
            </a:fld>
            <a:r>
              <a:rPr lang="en-GB" sz="1200" dirty="0" smtClean="0"/>
              <a:t/>
            </a:r>
            <a:br>
              <a:rPr lang="en-GB" sz="1200" dirty="0" smtClean="0"/>
            </a:br>
            <a:endParaRPr lang="en-GB" sz="1200" dirty="0" smtClean="0">
              <a:latin typeface="Arial"/>
              <a:sym typeface="Arial"/>
            </a:endParaRPr>
          </a:p>
        </p:txBody>
      </p:sp>
      <p:sp>
        <p:nvSpPr>
          <p:cNvPr id="49" name="Text Placeholder 2"/>
          <p:cNvSpPr txBox="1">
            <a:spLocks/>
          </p:cNvSpPr>
          <p:nvPr>
            <p:custDataLst>
              <p:tags r:id="rId12"/>
            </p:custDataLst>
          </p:nvPr>
        </p:nvSpPr>
        <p:spPr bwMode="auto">
          <a:xfrm>
            <a:off x="3602038" y="4830763"/>
            <a:ext cx="379413" cy="18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rtlCol="0" anchor="b" anchorCtr="0">
            <a:noAutofit/>
          </a:bodyPr>
          <a:lstStyle>
            <a:lvl1pPr marL="183600" indent="-183600" algn="l" defTabSz="914400" rtl="0" eaLnBrk="1" latinLnBrk="0" hangingPunct="1">
              <a:spcBef>
                <a:spcPts val="1920"/>
              </a:spcBef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356400" indent="-172800" algn="l" defTabSz="914400" rtl="0" eaLnBrk="1" latinLnBrk="0" hangingPunct="1">
              <a:lnSpc>
                <a:spcPct val="90000"/>
              </a:lnSpc>
              <a:spcBef>
                <a:spcPts val="768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38163" indent="-180975" algn="l" defTabSz="914400" rtl="0" eaLnBrk="1" latinLnBrk="0" hangingPunct="1">
              <a:lnSpc>
                <a:spcPct val="90000"/>
              </a:lnSpc>
              <a:spcBef>
                <a:spcPts val="768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719138" indent="-180975" algn="l" defTabSz="914400" rtl="0" eaLnBrk="1" latinLnBrk="0" hangingPunct="1">
              <a:lnSpc>
                <a:spcPct val="90000"/>
              </a:lnSpc>
              <a:spcBef>
                <a:spcPts val="768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900000" indent="-180000" algn="l" defTabSz="914400" rtl="0" eaLnBrk="1" latinLnBrk="0" hangingPunct="1">
              <a:lnSpc>
                <a:spcPct val="90000"/>
              </a:lnSpc>
              <a:spcBef>
                <a:spcPts val="768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buNone/>
            </a:pPr>
            <a:fld id="{169486D8-C168-4144-B54D-9720280012DD}" type="datetime'''''''''5'''''',3''''''''7''''''''''5'''">
              <a:rPr lang="en-GB" sz="1200" b="1" smtClean="0">
                <a:cs typeface="+mn-cs"/>
              </a:rPr>
              <a:pPr/>
              <a:t>5,375</a:t>
            </a:fld>
            <a:endParaRPr lang="en-GB" sz="1200" b="1" dirty="0" smtClean="0">
              <a:latin typeface="Arial"/>
              <a:cs typeface="+mn-cs"/>
              <a:sym typeface="Arial"/>
            </a:endParaRPr>
          </a:p>
        </p:txBody>
      </p:sp>
      <p:sp>
        <p:nvSpPr>
          <p:cNvPr id="48" name="Text Placeholder 2"/>
          <p:cNvSpPr txBox="1">
            <a:spLocks/>
          </p:cNvSpPr>
          <p:nvPr>
            <p:custDataLst>
              <p:tags r:id="rId13"/>
            </p:custDataLst>
          </p:nvPr>
        </p:nvSpPr>
        <p:spPr bwMode="auto">
          <a:xfrm>
            <a:off x="1344613" y="4859338"/>
            <a:ext cx="379413" cy="18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rtlCol="0" anchor="b" anchorCtr="0">
            <a:noAutofit/>
          </a:bodyPr>
          <a:lstStyle>
            <a:lvl1pPr marL="183600" indent="-183600" algn="l" defTabSz="914400" rtl="0" eaLnBrk="1" latinLnBrk="0" hangingPunct="1">
              <a:spcBef>
                <a:spcPts val="1920"/>
              </a:spcBef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356400" indent="-172800" algn="l" defTabSz="914400" rtl="0" eaLnBrk="1" latinLnBrk="0" hangingPunct="1">
              <a:lnSpc>
                <a:spcPct val="90000"/>
              </a:lnSpc>
              <a:spcBef>
                <a:spcPts val="768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38163" indent="-180975" algn="l" defTabSz="914400" rtl="0" eaLnBrk="1" latinLnBrk="0" hangingPunct="1">
              <a:lnSpc>
                <a:spcPct val="90000"/>
              </a:lnSpc>
              <a:spcBef>
                <a:spcPts val="768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719138" indent="-180975" algn="l" defTabSz="914400" rtl="0" eaLnBrk="1" latinLnBrk="0" hangingPunct="1">
              <a:lnSpc>
                <a:spcPct val="90000"/>
              </a:lnSpc>
              <a:spcBef>
                <a:spcPts val="768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900000" indent="-180000" algn="l" defTabSz="914400" rtl="0" eaLnBrk="1" latinLnBrk="0" hangingPunct="1">
              <a:lnSpc>
                <a:spcPct val="90000"/>
              </a:lnSpc>
              <a:spcBef>
                <a:spcPts val="768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buNone/>
            </a:pPr>
            <a:fld id="{E07D5167-FAE7-444E-936F-A7EC4DAFDB6C}" type="datetime'5'''''''',0''''''0''''''''''''''''''''0'">
              <a:rPr lang="en-GB" sz="1200" b="1" smtClean="0">
                <a:cs typeface="+mn-cs"/>
              </a:rPr>
              <a:pPr/>
              <a:t>5,000</a:t>
            </a:fld>
            <a:endParaRPr lang="en-GB" sz="1200" b="1" dirty="0" smtClean="0">
              <a:latin typeface="Arial"/>
              <a:cs typeface="+mn-cs"/>
              <a:sym typeface="Arial"/>
            </a:endParaRPr>
          </a:p>
        </p:txBody>
      </p:sp>
      <p:cxnSp>
        <p:nvCxnSpPr>
          <p:cNvPr id="36" name="Straight Connector 35"/>
          <p:cNvCxnSpPr/>
          <p:nvPr>
            <p:custDataLst>
              <p:tags r:id="rId14"/>
            </p:custDataLst>
          </p:nvPr>
        </p:nvCxnSpPr>
        <p:spPr bwMode="auto">
          <a:xfrm>
            <a:off x="7658100" y="2305050"/>
            <a:ext cx="457200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/>
          <p:nvPr>
            <p:custDataLst>
              <p:tags r:id="rId15"/>
            </p:custDataLst>
          </p:nvPr>
        </p:nvCxnSpPr>
        <p:spPr bwMode="auto">
          <a:xfrm>
            <a:off x="6619875" y="2428875"/>
            <a:ext cx="457200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/>
          <p:nvPr>
            <p:custDataLst>
              <p:tags r:id="rId16"/>
            </p:custDataLst>
          </p:nvPr>
        </p:nvCxnSpPr>
        <p:spPr bwMode="auto">
          <a:xfrm>
            <a:off x="5572125" y="2305050"/>
            <a:ext cx="457200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29" name="Object 28"/>
          <p:cNvGraphicFramePr>
            <a:graphicFrameLocks/>
          </p:cNvGraphicFramePr>
          <p:nvPr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1272486174"/>
              </p:ext>
            </p:extLst>
          </p:nvPr>
        </p:nvGraphicFramePr>
        <p:xfrm>
          <a:off x="4648199" y="2209799"/>
          <a:ext cx="4372102" cy="34576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0886" name="Chart" r:id="rId32" imgW="4372102" imgH="3457620" progId="MSGraph.Chart.8">
                  <p:embed followColorScheme="full"/>
                </p:oleObj>
              </mc:Choice>
              <mc:Fallback>
                <p:oleObj name="Chart" r:id="rId32" imgW="4372102" imgH="345762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3"/>
                      <a:stretch>
                        <a:fillRect/>
                      </a:stretch>
                    </p:blipFill>
                    <p:spPr>
                      <a:xfrm>
                        <a:off x="4648199" y="2209799"/>
                        <a:ext cx="4372102" cy="34576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Rectangle 31"/>
          <p:cNvSpPr>
            <a:spLocks noGrp="1" noChangeArrowheads="1"/>
          </p:cNvSpPr>
          <p:nvPr>
            <p:custDataLst>
              <p:tags r:id="rId18"/>
            </p:custDataLst>
          </p:nvPr>
        </p:nvSpPr>
        <p:spPr bwMode="auto">
          <a:xfrm>
            <a:off x="7065963" y="5645150"/>
            <a:ext cx="603250" cy="54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182563" indent="-182563" algn="l" rtl="0" eaLnBrk="0" fontAlgn="base" hangingPunct="0">
              <a:spcBef>
                <a:spcPct val="10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5600" indent="-171450" algn="l" rtl="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2pPr>
            <a:lvl3pPr marL="2278063" indent="11113" algn="l" rtl="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lr>
                <a:srgbClr val="0B1F65"/>
              </a:buClr>
              <a:buFont typeface="Webdings" pitchFamily="18" charset="2"/>
              <a:defRPr sz="1600">
                <a:solidFill>
                  <a:schemeClr val="tx1"/>
                </a:solidFill>
                <a:latin typeface="+mj-lt"/>
              </a:defRPr>
            </a:lvl3pPr>
            <a:lvl4pPr marL="2403475" indent="-1031875" algn="l" rtl="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lr>
                <a:srgbClr val="0B1F65"/>
              </a:buClr>
              <a:defRPr sz="1600">
                <a:solidFill>
                  <a:schemeClr val="tx1"/>
                </a:solidFill>
                <a:latin typeface="+mj-lt"/>
              </a:defRPr>
            </a:lvl4pPr>
            <a:lvl5pPr marL="2517775" indent="-688975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Pct val="40000"/>
              <a:buFont typeface="Arial" charset="0"/>
              <a:defRPr sz="1600">
                <a:solidFill>
                  <a:schemeClr val="tx1"/>
                </a:solidFill>
                <a:latin typeface="+mj-lt"/>
              </a:defRPr>
            </a:lvl5pPr>
            <a:lvl6pPr marL="2974975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Pct val="40000"/>
              <a:buFont typeface="Arial" charset="0"/>
              <a:defRPr sz="1600">
                <a:solidFill>
                  <a:schemeClr val="tx1"/>
                </a:solidFill>
                <a:latin typeface="+mj-lt"/>
              </a:defRPr>
            </a:lvl6pPr>
            <a:lvl7pPr marL="3432175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Pct val="40000"/>
              <a:buFont typeface="Arial" charset="0"/>
              <a:defRPr sz="1600">
                <a:solidFill>
                  <a:schemeClr val="tx1"/>
                </a:solidFill>
                <a:latin typeface="+mj-lt"/>
              </a:defRPr>
            </a:lvl7pPr>
            <a:lvl8pPr marL="3889375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Pct val="40000"/>
              <a:buFont typeface="Arial" charset="0"/>
              <a:defRPr sz="1600">
                <a:solidFill>
                  <a:schemeClr val="tx1"/>
                </a:solidFill>
                <a:latin typeface="+mj-lt"/>
              </a:defRPr>
            </a:lvl8pPr>
            <a:lvl9pPr marL="4346575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Pct val="40000"/>
              <a:buFont typeface="Arial" charset="0"/>
              <a:defRPr sz="1600">
                <a:solidFill>
                  <a:schemeClr val="tx1"/>
                </a:solidFill>
                <a:latin typeface="+mj-lt"/>
              </a:defRPr>
            </a:lvl9pPr>
          </a:lstStyle>
          <a:p>
            <a:pPr marL="0" indent="0" algn="ctr">
              <a:spcBef>
                <a:spcPct val="0"/>
              </a:spcBef>
              <a:buNone/>
            </a:pPr>
            <a:fld id="{E5ED474C-1466-4633-96E1-1443E1391284}" type="datetime'Ref''''il''led ''''Ca''p''''ac''''''''i''''''ty'''''''">
              <a:rPr lang="en-GB" sz="1200" smtClean="0"/>
              <a:pPr/>
              <a:t>Refilled Capacity</a:t>
            </a:fld>
            <a:r>
              <a:rPr lang="en-GB" sz="1200" dirty="0" smtClean="0"/>
              <a:t/>
            </a:r>
            <a:br>
              <a:rPr lang="en-GB" sz="1200" dirty="0" smtClean="0"/>
            </a:br>
            <a:endParaRPr lang="en-GB" sz="1200" dirty="0" smtClean="0">
              <a:latin typeface="Arial"/>
              <a:sym typeface="Arial"/>
            </a:endParaRPr>
          </a:p>
        </p:txBody>
      </p:sp>
      <p:sp>
        <p:nvSpPr>
          <p:cNvPr id="34" name="Rectangle 33"/>
          <p:cNvSpPr>
            <a:spLocks noGrp="1" noChangeArrowheads="1"/>
          </p:cNvSpPr>
          <p:nvPr>
            <p:custDataLst>
              <p:tags r:id="rId19"/>
            </p:custDataLst>
          </p:nvPr>
        </p:nvSpPr>
        <p:spPr bwMode="gray">
          <a:xfrm>
            <a:off x="7216775" y="2276475"/>
            <a:ext cx="303213" cy="182563"/>
          </a:xfrm>
          <a:prstGeom prst="rect">
            <a:avLst/>
          </a:prstGeom>
          <a:solidFill>
            <a:srgbClr val="066BB0"/>
          </a:solidFill>
          <a:ln w="9525">
            <a:noFill/>
            <a:miter lim="800000"/>
            <a:headEnd/>
            <a:tailEnd/>
          </a:ln>
        </p:spPr>
        <p:txBody>
          <a:bodyPr vert="horz" wrap="none" lIns="25400" tIns="0" rIns="25400" bIns="0" numCol="1" anchor="ctr" anchorCtr="0" compatLnSpc="1">
            <a:prstTxWarp prst="textNoShape">
              <a:avLst/>
            </a:prstTxWarp>
            <a:noAutofit/>
          </a:bodyPr>
          <a:lstStyle>
            <a:lvl1pPr marL="182563" indent="-182563" algn="l" rtl="0" eaLnBrk="0" fontAlgn="base" hangingPunct="0">
              <a:spcBef>
                <a:spcPct val="10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5600" indent="-171450" algn="l" rtl="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2pPr>
            <a:lvl3pPr marL="2278063" indent="11113" algn="l" rtl="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lr>
                <a:srgbClr val="0B1F65"/>
              </a:buClr>
              <a:buFont typeface="Webdings" pitchFamily="18" charset="2"/>
              <a:defRPr sz="1600">
                <a:solidFill>
                  <a:schemeClr val="tx1"/>
                </a:solidFill>
                <a:latin typeface="+mj-lt"/>
              </a:defRPr>
            </a:lvl3pPr>
            <a:lvl4pPr marL="2403475" indent="-1031875" algn="l" rtl="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lr>
                <a:srgbClr val="0B1F65"/>
              </a:buClr>
              <a:defRPr sz="1600">
                <a:solidFill>
                  <a:schemeClr val="tx1"/>
                </a:solidFill>
                <a:latin typeface="+mj-lt"/>
              </a:defRPr>
            </a:lvl4pPr>
            <a:lvl5pPr marL="2517775" indent="-688975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Pct val="40000"/>
              <a:buFont typeface="Arial" charset="0"/>
              <a:defRPr sz="1600">
                <a:solidFill>
                  <a:schemeClr val="tx1"/>
                </a:solidFill>
                <a:latin typeface="+mj-lt"/>
              </a:defRPr>
            </a:lvl5pPr>
            <a:lvl6pPr marL="2974975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Pct val="40000"/>
              <a:buFont typeface="Arial" charset="0"/>
              <a:defRPr sz="1600">
                <a:solidFill>
                  <a:schemeClr val="tx1"/>
                </a:solidFill>
                <a:latin typeface="+mj-lt"/>
              </a:defRPr>
            </a:lvl6pPr>
            <a:lvl7pPr marL="3432175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Pct val="40000"/>
              <a:buFont typeface="Arial" charset="0"/>
              <a:defRPr sz="1600">
                <a:solidFill>
                  <a:schemeClr val="tx1"/>
                </a:solidFill>
                <a:latin typeface="+mj-lt"/>
              </a:defRPr>
            </a:lvl7pPr>
            <a:lvl8pPr marL="3889375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Pct val="40000"/>
              <a:buFont typeface="Arial" charset="0"/>
              <a:defRPr sz="1600">
                <a:solidFill>
                  <a:schemeClr val="tx1"/>
                </a:solidFill>
                <a:latin typeface="+mj-lt"/>
              </a:defRPr>
            </a:lvl8pPr>
            <a:lvl9pPr marL="4346575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Pct val="40000"/>
              <a:buFont typeface="Arial" charset="0"/>
              <a:defRPr sz="1600">
                <a:solidFill>
                  <a:schemeClr val="tx1"/>
                </a:solidFill>
                <a:latin typeface="+mj-lt"/>
              </a:defRPr>
            </a:lvl9pPr>
          </a:lstStyle>
          <a:p>
            <a:pPr marL="0" indent="0" algn="ctr">
              <a:spcBef>
                <a:spcPct val="0"/>
              </a:spcBef>
              <a:buNone/>
            </a:pPr>
            <a:fld id="{9A0B1C25-78BF-4302-9299-700F2678B62C}" type="datetime'''''''''''''''''''''''''''''''''''75''''''''''''''0'''''">
              <a:rPr lang="en-GB" sz="1200" smtClean="0">
                <a:solidFill>
                  <a:schemeClr val="bg1"/>
                </a:solidFill>
              </a:rPr>
              <a:pPr/>
              <a:t>750</a:t>
            </a:fld>
            <a:endParaRPr lang="en-GB" sz="1200" dirty="0" smtClean="0">
              <a:solidFill>
                <a:schemeClr val="bg1"/>
              </a:solidFill>
              <a:latin typeface="Arial"/>
              <a:sym typeface="Arial"/>
            </a:endParaRPr>
          </a:p>
        </p:txBody>
      </p:sp>
      <p:sp>
        <p:nvSpPr>
          <p:cNvPr id="33" name="Rectangle 32"/>
          <p:cNvSpPr>
            <a:spLocks noGrp="1" noChangeArrowheads="1"/>
          </p:cNvSpPr>
          <p:nvPr>
            <p:custDataLst>
              <p:tags r:id="rId20"/>
            </p:custDataLst>
          </p:nvPr>
        </p:nvSpPr>
        <p:spPr bwMode="gray">
          <a:xfrm>
            <a:off x="6173788" y="2276475"/>
            <a:ext cx="303213" cy="182563"/>
          </a:xfrm>
          <a:prstGeom prst="rect">
            <a:avLst/>
          </a:prstGeom>
          <a:solidFill>
            <a:srgbClr val="066BB0"/>
          </a:solidFill>
          <a:ln w="9525">
            <a:noFill/>
            <a:miter lim="800000"/>
            <a:headEnd/>
            <a:tailEnd/>
          </a:ln>
        </p:spPr>
        <p:txBody>
          <a:bodyPr vert="horz" wrap="none" lIns="25400" tIns="0" rIns="25400" bIns="0" numCol="1" anchor="ctr" anchorCtr="0" compatLnSpc="1">
            <a:prstTxWarp prst="textNoShape">
              <a:avLst/>
            </a:prstTxWarp>
            <a:noAutofit/>
          </a:bodyPr>
          <a:lstStyle>
            <a:lvl1pPr marL="182563" indent="-182563" algn="l" rtl="0" eaLnBrk="0" fontAlgn="base" hangingPunct="0">
              <a:spcBef>
                <a:spcPct val="10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5600" indent="-171450" algn="l" rtl="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2pPr>
            <a:lvl3pPr marL="2278063" indent="11113" algn="l" rtl="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lr>
                <a:srgbClr val="0B1F65"/>
              </a:buClr>
              <a:buFont typeface="Webdings" pitchFamily="18" charset="2"/>
              <a:defRPr sz="1600">
                <a:solidFill>
                  <a:schemeClr val="tx1"/>
                </a:solidFill>
                <a:latin typeface="+mj-lt"/>
              </a:defRPr>
            </a:lvl3pPr>
            <a:lvl4pPr marL="2403475" indent="-1031875" algn="l" rtl="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lr>
                <a:srgbClr val="0B1F65"/>
              </a:buClr>
              <a:defRPr sz="1600">
                <a:solidFill>
                  <a:schemeClr val="tx1"/>
                </a:solidFill>
                <a:latin typeface="+mj-lt"/>
              </a:defRPr>
            </a:lvl4pPr>
            <a:lvl5pPr marL="2517775" indent="-688975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Pct val="40000"/>
              <a:buFont typeface="Arial" charset="0"/>
              <a:defRPr sz="1600">
                <a:solidFill>
                  <a:schemeClr val="tx1"/>
                </a:solidFill>
                <a:latin typeface="+mj-lt"/>
              </a:defRPr>
            </a:lvl5pPr>
            <a:lvl6pPr marL="2974975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Pct val="40000"/>
              <a:buFont typeface="Arial" charset="0"/>
              <a:defRPr sz="1600">
                <a:solidFill>
                  <a:schemeClr val="tx1"/>
                </a:solidFill>
                <a:latin typeface="+mj-lt"/>
              </a:defRPr>
            </a:lvl6pPr>
            <a:lvl7pPr marL="3432175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Pct val="40000"/>
              <a:buFont typeface="Arial" charset="0"/>
              <a:defRPr sz="1600">
                <a:solidFill>
                  <a:schemeClr val="tx1"/>
                </a:solidFill>
                <a:latin typeface="+mj-lt"/>
              </a:defRPr>
            </a:lvl7pPr>
            <a:lvl8pPr marL="3889375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Pct val="40000"/>
              <a:buFont typeface="Arial" charset="0"/>
              <a:defRPr sz="1600">
                <a:solidFill>
                  <a:schemeClr val="tx1"/>
                </a:solidFill>
                <a:latin typeface="+mj-lt"/>
              </a:defRPr>
            </a:lvl8pPr>
            <a:lvl9pPr marL="4346575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Pct val="40000"/>
              <a:buFont typeface="Arial" charset="0"/>
              <a:defRPr sz="1600">
                <a:solidFill>
                  <a:schemeClr val="tx1"/>
                </a:solidFill>
                <a:latin typeface="+mj-lt"/>
              </a:defRPr>
            </a:lvl9pPr>
          </a:lstStyle>
          <a:p>
            <a:pPr marL="0" indent="0" algn="ctr">
              <a:spcBef>
                <a:spcPct val="0"/>
              </a:spcBef>
              <a:buNone/>
            </a:pPr>
            <a:fld id="{490587DE-CE0F-4B16-9AE9-1219CEB8D45B}" type="datetime'7''5''''''''''0'''''''''''''''''''''''''''''''''''''''''''">
              <a:rPr lang="en-GB" sz="1200" smtClean="0">
                <a:solidFill>
                  <a:schemeClr val="bg1"/>
                </a:solidFill>
              </a:rPr>
              <a:pPr/>
              <a:t>750</a:t>
            </a:fld>
            <a:endParaRPr lang="en-GB" sz="1200" dirty="0" smtClean="0">
              <a:solidFill>
                <a:schemeClr val="bg1"/>
              </a:solidFill>
              <a:latin typeface="Arial"/>
              <a:sym typeface="Arial"/>
            </a:endParaRPr>
          </a:p>
        </p:txBody>
      </p:sp>
      <p:sp>
        <p:nvSpPr>
          <p:cNvPr id="35" name="Rectangle 34"/>
          <p:cNvSpPr>
            <a:spLocks noGrp="1" noChangeArrowheads="1"/>
          </p:cNvSpPr>
          <p:nvPr>
            <p:custDataLst>
              <p:tags r:id="rId21"/>
            </p:custDataLst>
          </p:nvPr>
        </p:nvSpPr>
        <p:spPr bwMode="auto">
          <a:xfrm>
            <a:off x="7956550" y="5645150"/>
            <a:ext cx="900113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182563" indent="-182563" algn="l" rtl="0" eaLnBrk="0" fontAlgn="base" hangingPunct="0">
              <a:spcBef>
                <a:spcPct val="10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5600" indent="-171450" algn="l" rtl="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2pPr>
            <a:lvl3pPr marL="2278063" indent="11113" algn="l" rtl="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lr>
                <a:srgbClr val="0B1F65"/>
              </a:buClr>
              <a:buFont typeface="Webdings" pitchFamily="18" charset="2"/>
              <a:defRPr sz="1600">
                <a:solidFill>
                  <a:schemeClr val="tx1"/>
                </a:solidFill>
                <a:latin typeface="+mj-lt"/>
              </a:defRPr>
            </a:lvl3pPr>
            <a:lvl4pPr marL="2403475" indent="-1031875" algn="l" rtl="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lr>
                <a:srgbClr val="0B1F65"/>
              </a:buClr>
              <a:defRPr sz="1600">
                <a:solidFill>
                  <a:schemeClr val="tx1"/>
                </a:solidFill>
                <a:latin typeface="+mj-lt"/>
              </a:defRPr>
            </a:lvl4pPr>
            <a:lvl5pPr marL="2517775" indent="-688975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Pct val="40000"/>
              <a:buFont typeface="Arial" charset="0"/>
              <a:defRPr sz="1600">
                <a:solidFill>
                  <a:schemeClr val="tx1"/>
                </a:solidFill>
                <a:latin typeface="+mj-lt"/>
              </a:defRPr>
            </a:lvl5pPr>
            <a:lvl6pPr marL="2974975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Pct val="40000"/>
              <a:buFont typeface="Arial" charset="0"/>
              <a:defRPr sz="1600">
                <a:solidFill>
                  <a:schemeClr val="tx1"/>
                </a:solidFill>
                <a:latin typeface="+mj-lt"/>
              </a:defRPr>
            </a:lvl6pPr>
            <a:lvl7pPr marL="3432175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Pct val="40000"/>
              <a:buFont typeface="Arial" charset="0"/>
              <a:defRPr sz="1600">
                <a:solidFill>
                  <a:schemeClr val="tx1"/>
                </a:solidFill>
                <a:latin typeface="+mj-lt"/>
              </a:defRPr>
            </a:lvl7pPr>
            <a:lvl8pPr marL="3889375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Pct val="40000"/>
              <a:buFont typeface="Arial" charset="0"/>
              <a:defRPr sz="1600">
                <a:solidFill>
                  <a:schemeClr val="tx1"/>
                </a:solidFill>
                <a:latin typeface="+mj-lt"/>
              </a:defRPr>
            </a:lvl8pPr>
            <a:lvl9pPr marL="4346575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Pct val="40000"/>
              <a:buFont typeface="Arial" charset="0"/>
              <a:defRPr sz="1600">
                <a:solidFill>
                  <a:schemeClr val="tx1"/>
                </a:solidFill>
                <a:latin typeface="+mj-lt"/>
              </a:defRPr>
            </a:lvl9pPr>
          </a:lstStyle>
          <a:p>
            <a:pPr marL="0" indent="0" algn="ctr">
              <a:spcBef>
                <a:spcPct val="0"/>
              </a:spcBef>
              <a:buNone/>
            </a:pPr>
            <a:fld id="{C6E7A832-2AE3-480F-8872-316D3E756953}" type="datetime'Bu''''dget'' Afte''r'' Quali''''ty Impr''o''v''eme''nt'">
              <a:rPr lang="en-GB" sz="1200" smtClean="0"/>
              <a:pPr/>
              <a:t>Budget After Quality Improvement</a:t>
            </a:fld>
            <a:r>
              <a:rPr lang="en-GB" sz="1200" dirty="0" smtClean="0">
                <a:sym typeface="Arial"/>
              </a:rPr>
              <a:t/>
            </a:r>
            <a:br>
              <a:rPr lang="en-GB" sz="1200" dirty="0" smtClean="0">
                <a:sym typeface="Arial"/>
              </a:rPr>
            </a:br>
            <a:endParaRPr lang="en-GB" sz="1200" dirty="0" smtClean="0">
              <a:latin typeface="Arial"/>
              <a:sym typeface="Arial"/>
            </a:endParaRPr>
          </a:p>
        </p:txBody>
      </p:sp>
      <p:sp>
        <p:nvSpPr>
          <p:cNvPr id="47" name="Text Placeholder 2"/>
          <p:cNvSpPr txBox="1">
            <a:spLocks/>
          </p:cNvSpPr>
          <p:nvPr>
            <p:custDataLst>
              <p:tags r:id="rId22"/>
            </p:custDataLst>
          </p:nvPr>
        </p:nvSpPr>
        <p:spPr bwMode="auto">
          <a:xfrm>
            <a:off x="8174038" y="2097088"/>
            <a:ext cx="463550" cy="18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rtlCol="0" anchor="b" anchorCtr="0">
            <a:noAutofit/>
          </a:bodyPr>
          <a:lstStyle>
            <a:lvl1pPr marL="183600" indent="-183600" algn="l" defTabSz="914400" rtl="0" eaLnBrk="1" latinLnBrk="0" hangingPunct="1">
              <a:spcBef>
                <a:spcPts val="1920"/>
              </a:spcBef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356400" indent="-172800" algn="l" defTabSz="914400" rtl="0" eaLnBrk="1" latinLnBrk="0" hangingPunct="1">
              <a:lnSpc>
                <a:spcPct val="90000"/>
              </a:lnSpc>
              <a:spcBef>
                <a:spcPts val="768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38163" indent="-180975" algn="l" defTabSz="914400" rtl="0" eaLnBrk="1" latinLnBrk="0" hangingPunct="1">
              <a:lnSpc>
                <a:spcPct val="90000"/>
              </a:lnSpc>
              <a:spcBef>
                <a:spcPts val="768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719138" indent="-180975" algn="l" defTabSz="914400" rtl="0" eaLnBrk="1" latinLnBrk="0" hangingPunct="1">
              <a:lnSpc>
                <a:spcPct val="90000"/>
              </a:lnSpc>
              <a:spcBef>
                <a:spcPts val="768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900000" indent="-180000" algn="l" defTabSz="914400" rtl="0" eaLnBrk="1" latinLnBrk="0" hangingPunct="1">
              <a:lnSpc>
                <a:spcPct val="90000"/>
              </a:lnSpc>
              <a:spcBef>
                <a:spcPts val="768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buNone/>
            </a:pPr>
            <a:fld id="{A20186BA-61EA-4310-8943-E2D65EFDDA60}" type="datetime'''''2''0'''''''''''''''''''''''',''''''''''''''0''0''0'''''''">
              <a:rPr lang="en-GB" sz="1200" b="1" smtClean="0">
                <a:cs typeface="+mn-cs"/>
              </a:rPr>
              <a:pPr/>
              <a:t>20,000</a:t>
            </a:fld>
            <a:endParaRPr lang="en-GB" sz="1200" b="1" dirty="0" smtClean="0">
              <a:latin typeface="Arial"/>
              <a:cs typeface="+mn-cs"/>
              <a:sym typeface="Arial"/>
            </a:endParaRPr>
          </a:p>
        </p:txBody>
      </p:sp>
      <p:sp>
        <p:nvSpPr>
          <p:cNvPr id="30" name="Rectangle 29"/>
          <p:cNvSpPr>
            <a:spLocks noGrp="1" noChangeArrowheads="1"/>
          </p:cNvSpPr>
          <p:nvPr>
            <p:custDataLst>
              <p:tags r:id="rId23"/>
            </p:custDataLst>
          </p:nvPr>
        </p:nvSpPr>
        <p:spPr bwMode="auto">
          <a:xfrm>
            <a:off x="6002338" y="5645150"/>
            <a:ext cx="646113" cy="54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182563" indent="-182563" algn="l" rtl="0" eaLnBrk="0" fontAlgn="base" hangingPunct="0">
              <a:spcBef>
                <a:spcPct val="10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5600" indent="-171450" algn="l" rtl="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2pPr>
            <a:lvl3pPr marL="2278063" indent="11113" algn="l" rtl="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lr>
                <a:srgbClr val="0B1F65"/>
              </a:buClr>
              <a:buFont typeface="Webdings" pitchFamily="18" charset="2"/>
              <a:defRPr sz="1600">
                <a:solidFill>
                  <a:schemeClr val="tx1"/>
                </a:solidFill>
                <a:latin typeface="+mj-lt"/>
              </a:defRPr>
            </a:lvl3pPr>
            <a:lvl4pPr marL="2403475" indent="-1031875" algn="l" rtl="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lr>
                <a:srgbClr val="0B1F65"/>
              </a:buClr>
              <a:defRPr sz="1600">
                <a:solidFill>
                  <a:schemeClr val="tx1"/>
                </a:solidFill>
                <a:latin typeface="+mj-lt"/>
              </a:defRPr>
            </a:lvl4pPr>
            <a:lvl5pPr marL="2517775" indent="-688975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Pct val="40000"/>
              <a:buFont typeface="Arial" charset="0"/>
              <a:defRPr sz="1600">
                <a:solidFill>
                  <a:schemeClr val="tx1"/>
                </a:solidFill>
                <a:latin typeface="+mj-lt"/>
              </a:defRPr>
            </a:lvl5pPr>
            <a:lvl6pPr marL="2974975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Pct val="40000"/>
              <a:buFont typeface="Arial" charset="0"/>
              <a:defRPr sz="1600">
                <a:solidFill>
                  <a:schemeClr val="tx1"/>
                </a:solidFill>
                <a:latin typeface="+mj-lt"/>
              </a:defRPr>
            </a:lvl6pPr>
            <a:lvl7pPr marL="3432175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Pct val="40000"/>
              <a:buFont typeface="Arial" charset="0"/>
              <a:defRPr sz="1600">
                <a:solidFill>
                  <a:schemeClr val="tx1"/>
                </a:solidFill>
                <a:latin typeface="+mj-lt"/>
              </a:defRPr>
            </a:lvl7pPr>
            <a:lvl8pPr marL="3889375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Pct val="40000"/>
              <a:buFont typeface="Arial" charset="0"/>
              <a:defRPr sz="1600">
                <a:solidFill>
                  <a:schemeClr val="tx1"/>
                </a:solidFill>
                <a:latin typeface="+mj-lt"/>
              </a:defRPr>
            </a:lvl8pPr>
            <a:lvl9pPr marL="4346575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Pct val="40000"/>
              <a:buFont typeface="Arial" charset="0"/>
              <a:defRPr sz="1600">
                <a:solidFill>
                  <a:schemeClr val="tx1"/>
                </a:solidFill>
                <a:latin typeface="+mj-lt"/>
              </a:defRPr>
            </a:lvl9pPr>
          </a:lstStyle>
          <a:p>
            <a:pPr marL="0" indent="0" algn="ctr">
              <a:spcBef>
                <a:spcPct val="0"/>
              </a:spcBef>
              <a:buNone/>
            </a:pPr>
            <a:fld id="{D26CA169-5ECF-44F9-AC74-61957B1AD518}" type="datetime'''T''''heo''''retic ''F''re''''''e''d Up ''''Ca''pa''city'">
              <a:rPr lang="en-GB" sz="1200" smtClean="0"/>
              <a:pPr/>
              <a:t>Theoretic Freed Up Capacity</a:t>
            </a:fld>
            <a:endParaRPr lang="en-GB" sz="1200" dirty="0" smtClean="0">
              <a:latin typeface="Arial"/>
              <a:sym typeface="Arial"/>
            </a:endParaRPr>
          </a:p>
        </p:txBody>
      </p:sp>
      <p:sp>
        <p:nvSpPr>
          <p:cNvPr id="31" name="Rectangle 30"/>
          <p:cNvSpPr>
            <a:spLocks noGrp="1" noChangeArrowheads="1"/>
          </p:cNvSpPr>
          <p:nvPr>
            <p:custDataLst>
              <p:tags r:id="rId24"/>
            </p:custDataLst>
          </p:nvPr>
        </p:nvSpPr>
        <p:spPr bwMode="auto">
          <a:xfrm>
            <a:off x="5002213" y="5645150"/>
            <a:ext cx="56038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182563" indent="-182563" algn="l" rtl="0" eaLnBrk="0" fontAlgn="base" hangingPunct="0">
              <a:spcBef>
                <a:spcPct val="10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5600" indent="-171450" algn="l" rtl="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2pPr>
            <a:lvl3pPr marL="2278063" indent="11113" algn="l" rtl="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lr>
                <a:srgbClr val="0B1F65"/>
              </a:buClr>
              <a:buFont typeface="Webdings" pitchFamily="18" charset="2"/>
              <a:defRPr sz="1600">
                <a:solidFill>
                  <a:schemeClr val="tx1"/>
                </a:solidFill>
                <a:latin typeface="+mj-lt"/>
              </a:defRPr>
            </a:lvl3pPr>
            <a:lvl4pPr marL="2403475" indent="-1031875" algn="l" rtl="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lr>
                <a:srgbClr val="0B1F65"/>
              </a:buClr>
              <a:defRPr sz="1600">
                <a:solidFill>
                  <a:schemeClr val="tx1"/>
                </a:solidFill>
                <a:latin typeface="+mj-lt"/>
              </a:defRPr>
            </a:lvl4pPr>
            <a:lvl5pPr marL="2517775" indent="-688975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Pct val="40000"/>
              <a:buFont typeface="Arial" charset="0"/>
              <a:defRPr sz="1600">
                <a:solidFill>
                  <a:schemeClr val="tx1"/>
                </a:solidFill>
                <a:latin typeface="+mj-lt"/>
              </a:defRPr>
            </a:lvl5pPr>
            <a:lvl6pPr marL="2974975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Pct val="40000"/>
              <a:buFont typeface="Arial" charset="0"/>
              <a:defRPr sz="1600">
                <a:solidFill>
                  <a:schemeClr val="tx1"/>
                </a:solidFill>
                <a:latin typeface="+mj-lt"/>
              </a:defRPr>
            </a:lvl6pPr>
            <a:lvl7pPr marL="3432175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Pct val="40000"/>
              <a:buFont typeface="Arial" charset="0"/>
              <a:defRPr sz="1600">
                <a:solidFill>
                  <a:schemeClr val="tx1"/>
                </a:solidFill>
                <a:latin typeface="+mj-lt"/>
              </a:defRPr>
            </a:lvl7pPr>
            <a:lvl8pPr marL="3889375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Pct val="40000"/>
              <a:buFont typeface="Arial" charset="0"/>
              <a:defRPr sz="1600">
                <a:solidFill>
                  <a:schemeClr val="tx1"/>
                </a:solidFill>
                <a:latin typeface="+mj-lt"/>
              </a:defRPr>
            </a:lvl8pPr>
            <a:lvl9pPr marL="4346575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Pct val="40000"/>
              <a:buFont typeface="Arial" charset="0"/>
              <a:defRPr sz="1600">
                <a:solidFill>
                  <a:schemeClr val="tx1"/>
                </a:solidFill>
                <a:latin typeface="+mj-lt"/>
              </a:defRPr>
            </a:lvl9pPr>
          </a:lstStyle>
          <a:p>
            <a:pPr marL="0" indent="0" algn="ctr">
              <a:spcBef>
                <a:spcPct val="0"/>
              </a:spcBef>
              <a:buNone/>
            </a:pPr>
            <a:fld id="{F0D64B96-083C-4714-B7B2-1CFB632A5110}" type="datetime'Hos''''''pi''ta''''''''''''''''''''l'' B''''u''''dg''''''''et'">
              <a:rPr lang="en-GB" sz="1200" smtClean="0"/>
              <a:pPr/>
              <a:t>Hospital Budget</a:t>
            </a:fld>
            <a:endParaRPr lang="en-GB" sz="1200" dirty="0" smtClean="0">
              <a:latin typeface="Arial"/>
              <a:sym typeface="Arial"/>
            </a:endParaRPr>
          </a:p>
        </p:txBody>
      </p:sp>
      <p:sp>
        <p:nvSpPr>
          <p:cNvPr id="46" name="Text Placeholder 2"/>
          <p:cNvSpPr txBox="1">
            <a:spLocks/>
          </p:cNvSpPr>
          <p:nvPr>
            <p:custDataLst>
              <p:tags r:id="rId25"/>
            </p:custDataLst>
          </p:nvPr>
        </p:nvSpPr>
        <p:spPr bwMode="auto">
          <a:xfrm>
            <a:off x="5049838" y="2097088"/>
            <a:ext cx="463550" cy="18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rtlCol="0" anchor="b" anchorCtr="0">
            <a:noAutofit/>
          </a:bodyPr>
          <a:lstStyle>
            <a:lvl1pPr marL="183600" indent="-183600" algn="l" defTabSz="914400" rtl="0" eaLnBrk="1" latinLnBrk="0" hangingPunct="1">
              <a:spcBef>
                <a:spcPts val="1920"/>
              </a:spcBef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356400" indent="-172800" algn="l" defTabSz="914400" rtl="0" eaLnBrk="1" latinLnBrk="0" hangingPunct="1">
              <a:lnSpc>
                <a:spcPct val="90000"/>
              </a:lnSpc>
              <a:spcBef>
                <a:spcPts val="768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38163" indent="-180975" algn="l" defTabSz="914400" rtl="0" eaLnBrk="1" latinLnBrk="0" hangingPunct="1">
              <a:lnSpc>
                <a:spcPct val="90000"/>
              </a:lnSpc>
              <a:spcBef>
                <a:spcPts val="768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719138" indent="-180975" algn="l" defTabSz="914400" rtl="0" eaLnBrk="1" latinLnBrk="0" hangingPunct="1">
              <a:lnSpc>
                <a:spcPct val="90000"/>
              </a:lnSpc>
              <a:spcBef>
                <a:spcPts val="768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900000" indent="-180000" algn="l" defTabSz="914400" rtl="0" eaLnBrk="1" latinLnBrk="0" hangingPunct="1">
              <a:lnSpc>
                <a:spcPct val="90000"/>
              </a:lnSpc>
              <a:spcBef>
                <a:spcPts val="768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buNone/>
            </a:pPr>
            <a:fld id="{9466FB21-5155-4F78-82CD-01B78BE240C7}" type="datetime'''''''''''''''20'''''',''''''''''''0''00'''''''''''''''''''">
              <a:rPr lang="en-GB" sz="1200" b="1" smtClean="0">
                <a:cs typeface="+mn-cs"/>
              </a:rPr>
              <a:pPr/>
              <a:t>20,000</a:t>
            </a:fld>
            <a:endParaRPr lang="en-GB" sz="1200" b="1" dirty="0" smtClean="0">
              <a:latin typeface="Arial"/>
              <a:cs typeface="+mn-cs"/>
              <a:sym typeface="Arial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2717322" y="3195638"/>
            <a:ext cx="2227053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b="1" dirty="0" smtClean="0"/>
              <a:t>The business case on paper</a:t>
            </a:r>
          </a:p>
          <a:p>
            <a:pPr marL="183600" indent="-183600">
              <a:buFont typeface="Wingdings"/>
              <a:buChar char="§"/>
            </a:pPr>
            <a:r>
              <a:rPr lang="en-GB" dirty="0" smtClean="0"/>
              <a:t>Invest in medication review and  therapy adherence, and reap rewards by lowering hospital admissions</a:t>
            </a:r>
            <a:endParaRPr lang="en-GB" dirty="0"/>
          </a:p>
        </p:txBody>
      </p:sp>
      <p:sp>
        <p:nvSpPr>
          <p:cNvPr id="75" name="TextBox 74"/>
          <p:cNvSpPr txBox="1"/>
          <p:nvPr/>
        </p:nvSpPr>
        <p:spPr>
          <a:xfrm>
            <a:off x="5634038" y="3195638"/>
            <a:ext cx="2414740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b="1" dirty="0" smtClean="0"/>
              <a:t>The business case in reality</a:t>
            </a:r>
          </a:p>
          <a:p>
            <a:pPr marL="183600" indent="-183600">
              <a:buFont typeface="Wingdings"/>
              <a:buChar char="§"/>
            </a:pPr>
            <a:r>
              <a:rPr lang="en-GB" dirty="0" smtClean="0"/>
              <a:t>Hospitals typically fill up freed up capacity in the grey zone of medication</a:t>
            </a:r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Fragmentation needs to be solved in order to capture the benefits of investing in quality</a:t>
            </a:r>
            <a:endParaRPr lang="en-GB" dirty="0"/>
          </a:p>
        </p:txBody>
      </p:sp>
      <p:sp>
        <p:nvSpPr>
          <p:cNvPr id="38" name="Rectangle 3"/>
          <p:cNvSpPr>
            <a:spLocks noChangeArrowheads="1"/>
          </p:cNvSpPr>
          <p:nvPr/>
        </p:nvSpPr>
        <p:spPr bwMode="auto">
          <a:xfrm>
            <a:off x="8682165" y="1322256"/>
            <a:ext cx="933323" cy="228288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21600" rIns="36000" bIns="21600" anchor="ctr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b="1" dirty="0" smtClean="0">
                <a:solidFill>
                  <a:srgbClr val="000000"/>
                </a:solidFill>
              </a:rPr>
              <a:t>INDICATIVE</a:t>
            </a:r>
            <a:endParaRPr lang="en-GB" sz="1200" b="1" dirty="0" smtClean="0">
              <a:solidFill>
                <a:srgbClr val="000000"/>
              </a:solidFill>
            </a:endParaRPr>
          </a:p>
        </p:txBody>
      </p:sp>
      <p:sp>
        <p:nvSpPr>
          <p:cNvPr id="45" name="Text Box 2"/>
          <p:cNvSpPr txBox="1">
            <a:spLocks noChangeArrowheads="1"/>
          </p:cNvSpPr>
          <p:nvPr/>
        </p:nvSpPr>
        <p:spPr bwMode="gray">
          <a:xfrm>
            <a:off x="1945896" y="1557338"/>
            <a:ext cx="601421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GB" sz="1400" b="1" dirty="0" smtClean="0">
                <a:solidFill>
                  <a:srgbClr val="000000"/>
                </a:solidFill>
              </a:rPr>
              <a:t>The Theoretical Business Case Versus the Fragmented Business Case</a:t>
            </a:r>
          </a:p>
          <a:p>
            <a:pPr algn="ctr" eaLnBrk="0" hangingPunct="0"/>
            <a:r>
              <a:rPr lang="en-GB" dirty="0" smtClean="0">
                <a:solidFill>
                  <a:srgbClr val="000000"/>
                </a:solidFill>
              </a:rPr>
              <a:t>Illustrative Money Flows</a:t>
            </a:r>
            <a:endParaRPr lang="en-GB" dirty="0">
              <a:solidFill>
                <a:srgbClr val="000000"/>
              </a:solidFill>
            </a:endParaRPr>
          </a:p>
        </p:txBody>
      </p:sp>
      <p:grpSp>
        <p:nvGrpSpPr>
          <p:cNvPr id="91" name="Group 90"/>
          <p:cNvGrpSpPr/>
          <p:nvPr/>
        </p:nvGrpSpPr>
        <p:grpSpPr>
          <a:xfrm>
            <a:off x="6325395" y="2459038"/>
            <a:ext cx="1042987" cy="446346"/>
            <a:chOff x="6325395" y="2459038"/>
            <a:chExt cx="1042987" cy="446346"/>
          </a:xfrm>
        </p:grpSpPr>
        <p:cxnSp>
          <p:nvCxnSpPr>
            <p:cNvPr id="66" name="Straight Connector 65"/>
            <p:cNvCxnSpPr>
              <a:endCxn id="33" idx="2"/>
            </p:cNvCxnSpPr>
            <p:nvPr/>
          </p:nvCxnSpPr>
          <p:spPr bwMode="auto">
            <a:xfrm flipV="1">
              <a:off x="6325395" y="2459038"/>
              <a:ext cx="0" cy="446346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rgbClr val="D90D3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" name="Elbow Connector 25"/>
            <p:cNvCxnSpPr>
              <a:endCxn id="34" idx="2"/>
            </p:cNvCxnSpPr>
            <p:nvPr/>
          </p:nvCxnSpPr>
          <p:spPr>
            <a:xfrm flipV="1">
              <a:off x="6325395" y="2459038"/>
              <a:ext cx="1042987" cy="446346"/>
            </a:xfrm>
            <a:prstGeom prst="bentConnector2">
              <a:avLst/>
            </a:prstGeom>
            <a:ln>
              <a:solidFill>
                <a:srgbClr val="D90D39"/>
              </a:solidFill>
              <a:headEnd type="none"/>
              <a:tailEnd type="triangl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0" name="Group 89"/>
          <p:cNvGrpSpPr/>
          <p:nvPr/>
        </p:nvGrpSpPr>
        <p:grpSpPr>
          <a:xfrm>
            <a:off x="2663031" y="2038350"/>
            <a:ext cx="3662364" cy="2924175"/>
            <a:chOff x="2663031" y="2038350"/>
            <a:chExt cx="3662364" cy="2924175"/>
          </a:xfrm>
        </p:grpSpPr>
        <p:cxnSp>
          <p:nvCxnSpPr>
            <p:cNvPr id="17" name="Elbow Connector 16"/>
            <p:cNvCxnSpPr>
              <a:endCxn id="33" idx="0"/>
            </p:cNvCxnSpPr>
            <p:nvPr/>
          </p:nvCxnSpPr>
          <p:spPr>
            <a:xfrm>
              <a:off x="2663031" y="2038350"/>
              <a:ext cx="3662364" cy="238125"/>
            </a:xfrm>
            <a:prstGeom prst="bentConnector2">
              <a:avLst/>
            </a:prstGeom>
            <a:ln>
              <a:solidFill>
                <a:srgbClr val="608B2D"/>
              </a:solidFill>
              <a:headEnd type="none"/>
              <a:tailEnd type="triangl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>
              <a:endCxn id="23" idx="0"/>
            </p:cNvCxnSpPr>
            <p:nvPr/>
          </p:nvCxnSpPr>
          <p:spPr>
            <a:xfrm>
              <a:off x="2663031" y="2038350"/>
              <a:ext cx="1" cy="2924175"/>
            </a:xfrm>
            <a:prstGeom prst="line">
              <a:avLst/>
            </a:prstGeom>
            <a:ln>
              <a:solidFill>
                <a:srgbClr val="608B2D"/>
              </a:solidFill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226F82DC-8985-4116-879E-2D3DA60BFD3D}" type="datetime3">
              <a:rPr lang="en-GB" smtClean="0"/>
              <a:t>6 May, 2014</a:t>
            </a:fld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998C7-1095-4F79-96A7-1CADFC383356}" type="slidenum">
              <a:rPr lang="en-GB" smtClean="0"/>
              <a:t>8</a:t>
            </a:fld>
            <a:endParaRPr lang="en-GB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4054425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21047&quot;&gt;&lt;version val=&quot;22085&quot;/&gt;&lt;CPresentation id=&quot;1&quot;&gt;&lt;m_precDefaultNumber&gt;&lt;m_chMinusSymbol&gt;-&lt;/m_chMinusSymbol&gt;&lt;m_chDecimalSymbol17909&gt;.&lt;/m_chDecimalSymbol17909&gt;&lt;m_nGroupingDigits17909 val=&quot;3&quot;/&gt;&lt;m_chGroupingSymbol17909&gt;,&lt;/m_chGroupingSymbol17909&gt;&lt;/m_precDefaultNumber&gt;&lt;m_precDefaultPercent&gt;&lt;m_chMinusSymbol&gt;-&lt;/m_chMinusSymbol&gt;&lt;m_chDecimalSymbol17909&gt;.&lt;/m_chDecimalSymbol17909&gt;&lt;m_nGroupingDigits17909 val=&quot;3&quot;/&gt;&lt;m_chGroupingSymbol17909&gt;,&lt;/m_chGroupingSymbol17909&gt;&lt;m_strSuffix17909&gt;%&lt;/m_strSuffix17909&gt;&lt;/m_precDefaultPercent&gt;&lt;m_precDefaultDate/&gt;&lt;m_precDefaultYear/&gt;&lt;m_precDefaultQuarter/&gt;&lt;m_precDefaultMonth/&gt;&lt;m_precDefaultWeek/&gt;&lt;m_precDefaultDay/&gt;&lt;m_mruColor&gt;&lt;m_vecMRU length=&quot;0&quot;/&gt;&lt;/m_mruColor&gt;&lt;m_eweekdayFirstOfWeek val=&quot;2&quot;/&gt;&lt;m_eweekdayFirstOfWorkweek val=&quot;2&quot;/&gt;&lt;m_eweekdayFirstOfWeekend val=&quot;7&quot;/&gt;&lt;/CPresentation&gt;&lt;/root&gt;"/>
  <p:tag name="PFPRODUCTIONADDIN_PFP1" val="79de3aee-c1eb-4910-8158-b92703c44cb7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5ygLssiI0WGMeqkG3T_Ow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FPRODUCTIONADDIN_PFS1" val="79de3aee-c1eb-4910-8158-b92703c44cb7"/>
  <p:tag name="PFPRODUCTIONADDIN_PFS2" val="40ff5d97-c476-4dd2-a098-c06cfb26993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u2CQghtX0qs1DBFSmlpzQ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5ygLssiI0WGMeqkG3T_Ow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TYDSRWGvEKMlYI4bzS_PQ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FPRODUCTIONADDIN_PFS1" val="79de3aee-c1eb-4910-8158-b92703c44cb7"/>
  <p:tag name="PFPRODUCTIONADDIN_PFS2" val="a9a9f8a7-2d6e-4606-afd3-4fbebe53a23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f6ow0gtC0iSw.IOlrjFXw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FPRODUCTIONADDIN_PFS1" val="79de3aee-c1eb-4910-8158-b92703c44cb7"/>
  <p:tag name="PFPRODUCTIONADDIN_PFS2" val="47caecc4-e9d6-4b1d-b500-882720fa7397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5ygLssiI0WGMeqkG3T_Ow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FPRODUCTIONADDIN_PFS1" val="79de3aee-c1eb-4910-8158-b92703c44cb7"/>
  <p:tag name="PFPRODUCTIONADDIN_PFS2" val="0827f9a0-bdae-4fea-b851-e46d1f6ddabc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bt8T7Hix0KDoaklZj6Iag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C4mS9lSXkafSYnawBDWPg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C4mS9lSXkafSYnawBDWPg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C4mS9lSXkafSYnawBDWPg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FPRODUCTIONADDIN_PFS1" val="79de3aee-c1eb-4910-8158-b92703c44cb7"/>
  <p:tag name="PFPRODUCTIONADDIN_PFS2" val="4517bd35-a4a8-47c8-b3fd-a27829034ad4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4av31b5QFkGNKj9qubXprQ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_Zd5AN3l0Wjn4RgALIp8A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ZbIB_6LbUaM60LzHNfGGA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5ygLssiI0WGMeqkG3T_Ow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zuKIwOjVEKRydHWGKUdFg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F0hDKNs_Eejd87dSmxgMA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Bwio10CbkSrkqIudM7PvQ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FPRODUCTIONADDIN_PFS1" val="79de3aee-c1eb-4910-8158-b92703c44cb7"/>
  <p:tag name="PFPRODUCTIONADDIN_PFS2" val="5757466f-975b-43bf-b0a9-910b5d04b3d8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TVDgzTuCkmhmzMqiavq0g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4t4hkkOTg02VBjEgmtaH4Q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4fkFfBanl0Cjt1OgzEqDZg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G3.7csM7k.UTwJ5KyH0HQ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lM.3oCJKUK1PrOWbFCHkA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5ygLssiI0WGMeqkG3T_Ow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.LRR57OBg0u7eK9KeWZt0w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8d.jszQdUe0TfjRDx8fKQ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Z4wOw_H1UOdLl2iwM96Ew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ZNedPoyB06QKgKjpkQinw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fIwfd2nf0aLI9V2eLXV.g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4j.KTOenr0CG6FNWihNNAQ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kJlyydJ2kqOmW0aNbyp9Q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yvQ9wAKh0..oJewPov4pQ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paxBjAYPUq_SvhQqszupg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l_JgOpHhkqqTQx9ygn5A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5ygLssiI0WGMeqkG3T_Ow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_ZDk1Ik60eRBV6PcGnTLg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RN3pXP6y0qtbYTTGPINFQ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IPvMoKVskimNIXGC5pK_w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ZDtNGTLuU6afaoUf42MBQ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AudyJ3VeUyAeNaqoeQ3eg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JhnMTVQTUCzMM8gggbG_w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8Nr_4wSykGI0.tgY2Ifrw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5ygLssiI0WGMeqkG3T_O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5ygLssiI0WGMeqkG3T_Ow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5ygLssiI0WGMeqkG3T_Ow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5ygLssiI0WGMeqkG3T_Ow"/>
</p:tagLst>
</file>

<file path=ppt/theme/theme1.xml><?xml version="1.0" encoding="utf-8"?>
<a:theme xmlns:a="http://schemas.openxmlformats.org/drawingml/2006/main" name="BoozTemplate">
  <a:themeElements>
    <a:clrScheme name="Booz">
      <a:dk1>
        <a:srgbClr val="000000"/>
      </a:dk1>
      <a:lt1>
        <a:srgbClr val="FFFFFF"/>
      </a:lt1>
      <a:dk2>
        <a:srgbClr val="939393"/>
      </a:dk2>
      <a:lt2>
        <a:srgbClr val="D90D39"/>
      </a:lt2>
      <a:accent1>
        <a:srgbClr val="4C9BDC"/>
      </a:accent1>
      <a:accent2>
        <a:srgbClr val="76B2E4"/>
      </a:accent2>
      <a:accent3>
        <a:srgbClr val="A5CCED"/>
      </a:accent3>
      <a:accent4>
        <a:srgbClr val="066BB0"/>
      </a:accent4>
      <a:accent5>
        <a:srgbClr val="DCDCDC"/>
      </a:accent5>
      <a:accent6>
        <a:srgbClr val="BFBFBF"/>
      </a:accent6>
      <a:hlink>
        <a:srgbClr val="4C9BDC"/>
      </a:hlink>
      <a:folHlink>
        <a:srgbClr val="066BB0"/>
      </a:folHlink>
    </a:clrScheme>
    <a:fontScheme name="nachsehen">
      <a:majorFont>
        <a:latin typeface="Book Antiqu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>
        <a:noAutofit/>
      </a:bodyPr>
      <a:lstStyle>
        <a:defPPr algn="ctr">
          <a:defRPr sz="1200" dirty="0">
            <a:latin typeface="+mn-lt"/>
          </a:defRPr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  <a:lnDef>
      <a:spPr>
        <a:ln>
          <a:solidFill>
            <a:srgbClr val="000000"/>
          </a:solidFill>
          <a:tailEnd type="none" w="med" len="sm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90000" tIns="46800" rIns="90000" bIns="46800" rtlCol="0">
        <a:spAutoFit/>
      </a:bodyPr>
      <a:lstStyle>
        <a:defPPr>
          <a:defRPr sz="1200" dirty="0" smtClean="0">
            <a:latin typeface="Arial" pitchFamily="34" charset="0"/>
            <a:cs typeface="Arial" pitchFamily="34" charset="0"/>
          </a:defRPr>
        </a:defPPr>
      </a:lstStyle>
    </a:txDef>
  </a:objectDefaults>
  <a:extraClrSchemeLst/>
  <a:custClrLst>
    <a:custClr name="Grey 3">
      <a:srgbClr val="939393"/>
    </a:custClr>
    <a:custClr name="Grey 4">
      <a:srgbClr val="696969"/>
    </a:custClr>
    <a:custClr name="Green 1">
      <a:srgbClr val="DAF0A8"/>
    </a:custClr>
    <a:custClr name="Green 2">
      <a:srgbClr val="AFE06E"/>
    </a:custClr>
    <a:custClr name="Green 3">
      <a:srgbClr val="7DB935"/>
    </a:custClr>
    <a:custClr name="Green 4">
      <a:srgbClr val="608B2D"/>
    </a:custClr>
    <a:custClr name="Orange 1">
      <a:srgbClr val="F3CF74"/>
    </a:custClr>
    <a:custClr name="Orange 2">
      <a:srgbClr val="EFB643"/>
    </a:custClr>
    <a:custClr name="Orange 3">
      <a:srgbClr val="F18917"/>
    </a:custClr>
    <a:custClr name="Orange 4">
      <a:srgbClr val="D26308"/>
    </a:custClr>
  </a:custClr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B69404"/>
      </a:dk2>
      <a:lt2>
        <a:srgbClr val="C0C0C0"/>
      </a:lt2>
      <a:accent1>
        <a:srgbClr val="0000FF"/>
      </a:accent1>
      <a:accent2>
        <a:srgbClr val="E2E1C0"/>
      </a:accent2>
      <a:accent3>
        <a:srgbClr val="FFFFFF"/>
      </a:accent3>
      <a:accent4>
        <a:srgbClr val="000000"/>
      </a:accent4>
      <a:accent5>
        <a:srgbClr val="AAAAFF"/>
      </a:accent5>
      <a:accent6>
        <a:srgbClr val="CDCCAE"/>
      </a:accent6>
      <a:hlink>
        <a:srgbClr val="3D97AF"/>
      </a:hlink>
      <a:folHlink>
        <a:srgbClr val="B72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B69404"/>
      </a:dk2>
      <a:lt2>
        <a:srgbClr val="C0C0C0"/>
      </a:lt2>
      <a:accent1>
        <a:srgbClr val="0000FF"/>
      </a:accent1>
      <a:accent2>
        <a:srgbClr val="E2E1C0"/>
      </a:accent2>
      <a:accent3>
        <a:srgbClr val="FFFFFF"/>
      </a:accent3>
      <a:accent4>
        <a:srgbClr val="000000"/>
      </a:accent4>
      <a:accent5>
        <a:srgbClr val="AAAAFF"/>
      </a:accent5>
      <a:accent6>
        <a:srgbClr val="CDCCAE"/>
      </a:accent6>
      <a:hlink>
        <a:srgbClr val="3D97AF"/>
      </a:hlink>
      <a:folHlink>
        <a:srgbClr val="B72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384</TotalTime>
  <Pages>8</Pages>
  <Words>552</Words>
  <Application>Microsoft Office PowerPoint</Application>
  <PresentationFormat>A4 Paper (210x297 mm)</PresentationFormat>
  <Paragraphs>136</Paragraphs>
  <Slides>9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BoozTemplate</vt:lpstr>
      <vt:lpstr>think-cell Slide</vt:lpstr>
      <vt:lpstr>Chart</vt:lpstr>
      <vt:lpstr>PowerPoint Presentation</vt:lpstr>
      <vt:lpstr>Key Findings for the Netherlands from 2013 Survey:</vt:lpstr>
      <vt:lpstr>The 2005–2006 reform intended to boost productivity in an inefficient health care system</vt:lpstr>
      <vt:lpstr>The price control cycle: cutting prices drives volume up</vt:lpstr>
      <vt:lpstr>We may be inclined to overestimate the effectiveness of medical care</vt:lpstr>
      <vt:lpstr>As a result, we see health care systems move continuously in between forms of budgeting and fee for service</vt:lpstr>
      <vt:lpstr>The challenge is to use contracting and reimbursement to create a flywheel for quality</vt:lpstr>
      <vt:lpstr>Three levers for reimbursement and contracting</vt:lpstr>
      <vt:lpstr>Fragmentation needs to be solved in order to capture the benefits of investing in quality</vt:lpstr>
    </vt:vector>
  </TitlesOfParts>
  <Company>Booz Allen Hamilton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0</dc:title>
  <dc:creator>Kees Cools</dc:creator>
  <cp:lastModifiedBy>Gabrielle Wuolo</cp:lastModifiedBy>
  <cp:revision>549</cp:revision>
  <cp:lastPrinted>2014-05-06T19:30:59Z</cp:lastPrinted>
  <dcterms:created xsi:type="dcterms:W3CDTF">2009-09-08T21:24:04Z</dcterms:created>
  <dcterms:modified xsi:type="dcterms:W3CDTF">2014-05-06T19:34:54Z</dcterms:modified>
</cp:coreProperties>
</file>