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80" r:id="rId3"/>
    <p:sldMasterId id="2147483692" r:id="rId4"/>
    <p:sldMasterId id="2147483704" r:id="rId5"/>
    <p:sldMasterId id="2147483720" r:id="rId6"/>
    <p:sldMasterId id="2147483732" r:id="rId7"/>
  </p:sldMasterIdLst>
  <p:notesMasterIdLst>
    <p:notesMasterId r:id="rId17"/>
  </p:notesMasterIdLst>
  <p:sldIdLst>
    <p:sldId id="280" r:id="rId8"/>
    <p:sldId id="378" r:id="rId9"/>
    <p:sldId id="379" r:id="rId10"/>
    <p:sldId id="380" r:id="rId11"/>
    <p:sldId id="381" r:id="rId12"/>
    <p:sldId id="371" r:id="rId13"/>
    <p:sldId id="376" r:id="rId14"/>
    <p:sldId id="377" r:id="rId15"/>
    <p:sldId id="382" r:id="rId16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." initials="." lastIdx="4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5EA1EA"/>
    <a:srgbClr val="D99B00"/>
    <a:srgbClr val="F0AB00"/>
    <a:srgbClr val="006699"/>
    <a:srgbClr val="DDF4FF"/>
    <a:srgbClr val="BBD9FD"/>
    <a:srgbClr val="D2EDFE"/>
    <a:srgbClr val="BBE4FD"/>
    <a:srgbClr val="D9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7" autoAdjust="0"/>
    <p:restoredTop sz="99172" autoAdjust="0"/>
  </p:normalViewPr>
  <p:slideViewPr>
    <p:cSldViewPr>
      <p:cViewPr varScale="1">
        <p:scale>
          <a:sx n="70" d="100"/>
          <a:sy n="70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799F5A-3A3D-4BD8-9AE6-A737292B52E3}" type="doc">
      <dgm:prSet loTypeId="urn:microsoft.com/office/officeart/2005/8/layout/matrix3" loCatId="matrix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1DEF5A9-6115-4C4B-B745-8FCF8406C557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350" dirty="0" smtClean="0"/>
            <a:t>Enhanced employee productivity</a:t>
          </a:r>
          <a:endParaRPr lang="en-US" sz="2350" dirty="0"/>
        </a:p>
      </dgm:t>
    </dgm:pt>
    <dgm:pt modelId="{D48CE8D7-4E5C-4588-A94F-22745A859941}" type="parTrans" cxnId="{C960F9D7-EEF2-4603-8F04-2FCDEE0AED48}">
      <dgm:prSet/>
      <dgm:spPr/>
      <dgm:t>
        <a:bodyPr/>
        <a:lstStyle/>
        <a:p>
          <a:endParaRPr lang="en-US"/>
        </a:p>
      </dgm:t>
    </dgm:pt>
    <dgm:pt modelId="{C12A3E4A-2427-4BBA-A731-E2A75B388A08}" type="sibTrans" cxnId="{C960F9D7-EEF2-4603-8F04-2FCDEE0AED48}">
      <dgm:prSet/>
      <dgm:spPr/>
      <dgm:t>
        <a:bodyPr/>
        <a:lstStyle/>
        <a:p>
          <a:endParaRPr lang="en-US"/>
        </a:p>
      </dgm:t>
    </dgm:pt>
    <dgm:pt modelId="{60722859-9397-475B-AFE0-069246D7A2E1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350" dirty="0" smtClean="0"/>
            <a:t>Increased provider satisfaction</a:t>
          </a:r>
          <a:endParaRPr lang="en-US" sz="2350" dirty="0"/>
        </a:p>
      </dgm:t>
    </dgm:pt>
    <dgm:pt modelId="{DFDCF3A3-0C76-4240-8BF5-9158BF389962}" type="parTrans" cxnId="{E1912AB4-2C90-4FDA-856C-3868AB867744}">
      <dgm:prSet/>
      <dgm:spPr/>
      <dgm:t>
        <a:bodyPr/>
        <a:lstStyle/>
        <a:p>
          <a:endParaRPr lang="en-US"/>
        </a:p>
      </dgm:t>
    </dgm:pt>
    <dgm:pt modelId="{DDFAACB4-4C20-485B-B804-1022056B7BE5}" type="sibTrans" cxnId="{E1912AB4-2C90-4FDA-856C-3868AB867744}">
      <dgm:prSet/>
      <dgm:spPr/>
      <dgm:t>
        <a:bodyPr/>
        <a:lstStyle/>
        <a:p>
          <a:endParaRPr lang="en-US"/>
        </a:p>
      </dgm:t>
    </dgm:pt>
    <dgm:pt modelId="{5EA2D505-4F2C-4DC8-8A0F-4097A63307DD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350" dirty="0" smtClean="0"/>
            <a:t>Improved patient satisfaction and loyalty</a:t>
          </a:r>
          <a:endParaRPr lang="en-US" sz="2350" dirty="0"/>
        </a:p>
      </dgm:t>
    </dgm:pt>
    <dgm:pt modelId="{6F145C2F-817F-48E0-9051-49E1BF793F65}" type="parTrans" cxnId="{064C1ACF-6078-488D-9B9F-BCC09FCC7866}">
      <dgm:prSet/>
      <dgm:spPr/>
      <dgm:t>
        <a:bodyPr/>
        <a:lstStyle/>
        <a:p>
          <a:endParaRPr lang="en-US"/>
        </a:p>
      </dgm:t>
    </dgm:pt>
    <dgm:pt modelId="{E069B3D9-C09F-4C52-B0FA-8D38EA38E21E}" type="sibTrans" cxnId="{064C1ACF-6078-488D-9B9F-BCC09FCC7866}">
      <dgm:prSet/>
      <dgm:spPr/>
      <dgm:t>
        <a:bodyPr/>
        <a:lstStyle/>
        <a:p>
          <a:endParaRPr lang="en-US"/>
        </a:p>
      </dgm:t>
    </dgm:pt>
    <dgm:pt modelId="{8BE88D05-A5E2-498A-A3DD-AEC5D37A4734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2350" dirty="0" smtClean="0"/>
            <a:t>Strengthened community health</a:t>
          </a:r>
          <a:endParaRPr lang="en-US" sz="2350" dirty="0"/>
        </a:p>
      </dgm:t>
    </dgm:pt>
    <dgm:pt modelId="{1332E8BA-349E-49EE-932F-E7D6545AC650}" type="parTrans" cxnId="{0EFF6E81-A094-4F4C-A825-B1F94391A43B}">
      <dgm:prSet/>
      <dgm:spPr/>
      <dgm:t>
        <a:bodyPr/>
        <a:lstStyle/>
        <a:p>
          <a:endParaRPr lang="en-US"/>
        </a:p>
      </dgm:t>
    </dgm:pt>
    <dgm:pt modelId="{0854BDD8-1B69-4F88-870A-D00849E0289B}" type="sibTrans" cxnId="{0EFF6E81-A094-4F4C-A825-B1F94391A43B}">
      <dgm:prSet/>
      <dgm:spPr/>
      <dgm:t>
        <a:bodyPr/>
        <a:lstStyle/>
        <a:p>
          <a:endParaRPr lang="en-US"/>
        </a:p>
      </dgm:t>
    </dgm:pt>
    <dgm:pt modelId="{8C9CD3F9-57FE-4440-8AB8-8BB8CD1CEBE1}" type="pres">
      <dgm:prSet presAssocID="{E4799F5A-3A3D-4BD8-9AE6-A737292B52E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A95877-DDEE-4738-B736-05215B27000C}" type="pres">
      <dgm:prSet presAssocID="{E4799F5A-3A3D-4BD8-9AE6-A737292B52E3}" presName="diamond" presStyleLbl="bgShp" presStyleIdx="0" presStyleCnt="1"/>
      <dgm:spPr/>
    </dgm:pt>
    <dgm:pt modelId="{B150FA02-9F2D-4414-B9CD-E29EF977FC71}" type="pres">
      <dgm:prSet presAssocID="{E4799F5A-3A3D-4BD8-9AE6-A737292B52E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998039-92E8-4998-B127-E985EB4AD32D}" type="pres">
      <dgm:prSet presAssocID="{E4799F5A-3A3D-4BD8-9AE6-A737292B52E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08AC72-1DB2-4F51-B157-7A6E581D4C52}" type="pres">
      <dgm:prSet presAssocID="{E4799F5A-3A3D-4BD8-9AE6-A737292B52E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CF7B0E-8163-409C-B213-18148B4FDDE9}" type="pres">
      <dgm:prSet presAssocID="{E4799F5A-3A3D-4BD8-9AE6-A737292B52E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FF6E81-A094-4F4C-A825-B1F94391A43B}" srcId="{E4799F5A-3A3D-4BD8-9AE6-A737292B52E3}" destId="{8BE88D05-A5E2-498A-A3DD-AEC5D37A4734}" srcOrd="3" destOrd="0" parTransId="{1332E8BA-349E-49EE-932F-E7D6545AC650}" sibTransId="{0854BDD8-1B69-4F88-870A-D00849E0289B}"/>
    <dgm:cxn modelId="{DC530EAC-29A7-1D40-AFA1-FA9D8271D39F}" type="presOf" srcId="{60722859-9397-475B-AFE0-069246D7A2E1}" destId="{71998039-92E8-4998-B127-E985EB4AD32D}" srcOrd="0" destOrd="0" presId="urn:microsoft.com/office/officeart/2005/8/layout/matrix3"/>
    <dgm:cxn modelId="{B428DC61-5047-BE43-B883-8C7CA95448B4}" type="presOf" srcId="{8BE88D05-A5E2-498A-A3DD-AEC5D37A4734}" destId="{89CF7B0E-8163-409C-B213-18148B4FDDE9}" srcOrd="0" destOrd="0" presId="urn:microsoft.com/office/officeart/2005/8/layout/matrix3"/>
    <dgm:cxn modelId="{295A52C1-60D1-114B-B957-2B68C184306E}" type="presOf" srcId="{5EA2D505-4F2C-4DC8-8A0F-4097A63307DD}" destId="{0A08AC72-1DB2-4F51-B157-7A6E581D4C52}" srcOrd="0" destOrd="0" presId="urn:microsoft.com/office/officeart/2005/8/layout/matrix3"/>
    <dgm:cxn modelId="{4173B764-5285-5440-9D93-EAD30DB022BB}" type="presOf" srcId="{41DEF5A9-6115-4C4B-B745-8FCF8406C557}" destId="{B150FA02-9F2D-4414-B9CD-E29EF977FC71}" srcOrd="0" destOrd="0" presId="urn:microsoft.com/office/officeart/2005/8/layout/matrix3"/>
    <dgm:cxn modelId="{F016EFB3-CD58-324C-9387-F946A789C128}" type="presOf" srcId="{E4799F5A-3A3D-4BD8-9AE6-A737292B52E3}" destId="{8C9CD3F9-57FE-4440-8AB8-8BB8CD1CEBE1}" srcOrd="0" destOrd="0" presId="urn:microsoft.com/office/officeart/2005/8/layout/matrix3"/>
    <dgm:cxn modelId="{064C1ACF-6078-488D-9B9F-BCC09FCC7866}" srcId="{E4799F5A-3A3D-4BD8-9AE6-A737292B52E3}" destId="{5EA2D505-4F2C-4DC8-8A0F-4097A63307DD}" srcOrd="2" destOrd="0" parTransId="{6F145C2F-817F-48E0-9051-49E1BF793F65}" sibTransId="{E069B3D9-C09F-4C52-B0FA-8D38EA38E21E}"/>
    <dgm:cxn modelId="{E1912AB4-2C90-4FDA-856C-3868AB867744}" srcId="{E4799F5A-3A3D-4BD8-9AE6-A737292B52E3}" destId="{60722859-9397-475B-AFE0-069246D7A2E1}" srcOrd="1" destOrd="0" parTransId="{DFDCF3A3-0C76-4240-8BF5-9158BF389962}" sibTransId="{DDFAACB4-4C20-485B-B804-1022056B7BE5}"/>
    <dgm:cxn modelId="{C960F9D7-EEF2-4603-8F04-2FCDEE0AED48}" srcId="{E4799F5A-3A3D-4BD8-9AE6-A737292B52E3}" destId="{41DEF5A9-6115-4C4B-B745-8FCF8406C557}" srcOrd="0" destOrd="0" parTransId="{D48CE8D7-4E5C-4588-A94F-22745A859941}" sibTransId="{C12A3E4A-2427-4BBA-A731-E2A75B388A08}"/>
    <dgm:cxn modelId="{27F44C7D-887C-E343-B806-1DD8D2A73566}" type="presParOf" srcId="{8C9CD3F9-57FE-4440-8AB8-8BB8CD1CEBE1}" destId="{D9A95877-DDEE-4738-B736-05215B27000C}" srcOrd="0" destOrd="0" presId="urn:microsoft.com/office/officeart/2005/8/layout/matrix3"/>
    <dgm:cxn modelId="{2058BC27-6C32-3F4F-8FB8-8F817F01DB58}" type="presParOf" srcId="{8C9CD3F9-57FE-4440-8AB8-8BB8CD1CEBE1}" destId="{B150FA02-9F2D-4414-B9CD-E29EF977FC71}" srcOrd="1" destOrd="0" presId="urn:microsoft.com/office/officeart/2005/8/layout/matrix3"/>
    <dgm:cxn modelId="{7EC3D9D3-7183-1548-8458-1B50E068028B}" type="presParOf" srcId="{8C9CD3F9-57FE-4440-8AB8-8BB8CD1CEBE1}" destId="{71998039-92E8-4998-B127-E985EB4AD32D}" srcOrd="2" destOrd="0" presId="urn:microsoft.com/office/officeart/2005/8/layout/matrix3"/>
    <dgm:cxn modelId="{ECC75E51-2EF4-1040-956B-F52787842336}" type="presParOf" srcId="{8C9CD3F9-57FE-4440-8AB8-8BB8CD1CEBE1}" destId="{0A08AC72-1DB2-4F51-B157-7A6E581D4C52}" srcOrd="3" destOrd="0" presId="urn:microsoft.com/office/officeart/2005/8/layout/matrix3"/>
    <dgm:cxn modelId="{6FAB7645-4A49-F04F-A4A0-E56283B3A55B}" type="presParOf" srcId="{8C9CD3F9-57FE-4440-8AB8-8BB8CD1CEBE1}" destId="{89CF7B0E-8163-409C-B213-18148B4FDDE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A95877-DDEE-4738-B736-05215B27000C}">
      <dsp:nvSpPr>
        <dsp:cNvPr id="0" name=""/>
        <dsp:cNvSpPr/>
      </dsp:nvSpPr>
      <dsp:spPr>
        <a:xfrm>
          <a:off x="1638299" y="0"/>
          <a:ext cx="5257800" cy="5257800"/>
        </a:xfrm>
        <a:prstGeom prst="diamond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50FA02-9F2D-4414-B9CD-E29EF977FC71}">
      <dsp:nvSpPr>
        <dsp:cNvPr id="0" name=""/>
        <dsp:cNvSpPr/>
      </dsp:nvSpPr>
      <dsp:spPr>
        <a:xfrm>
          <a:off x="2137790" y="499491"/>
          <a:ext cx="2050542" cy="205054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445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50" kern="1200" dirty="0" smtClean="0"/>
            <a:t>Enhanced employee productivity</a:t>
          </a:r>
          <a:endParaRPr lang="en-US" sz="2350" kern="1200" dirty="0"/>
        </a:p>
      </dsp:txBody>
      <dsp:txXfrm>
        <a:off x="2237889" y="599590"/>
        <a:ext cx="1850344" cy="1850344"/>
      </dsp:txXfrm>
    </dsp:sp>
    <dsp:sp modelId="{71998039-92E8-4998-B127-E985EB4AD32D}">
      <dsp:nvSpPr>
        <dsp:cNvPr id="0" name=""/>
        <dsp:cNvSpPr/>
      </dsp:nvSpPr>
      <dsp:spPr>
        <a:xfrm>
          <a:off x="4346067" y="499491"/>
          <a:ext cx="2050542" cy="205054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445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50" kern="1200" dirty="0" smtClean="0"/>
            <a:t>Increased provider satisfaction</a:t>
          </a:r>
          <a:endParaRPr lang="en-US" sz="2350" kern="1200" dirty="0"/>
        </a:p>
      </dsp:txBody>
      <dsp:txXfrm>
        <a:off x="4446166" y="599590"/>
        <a:ext cx="1850344" cy="1850344"/>
      </dsp:txXfrm>
    </dsp:sp>
    <dsp:sp modelId="{0A08AC72-1DB2-4F51-B157-7A6E581D4C52}">
      <dsp:nvSpPr>
        <dsp:cNvPr id="0" name=""/>
        <dsp:cNvSpPr/>
      </dsp:nvSpPr>
      <dsp:spPr>
        <a:xfrm>
          <a:off x="2137790" y="2707767"/>
          <a:ext cx="2050542" cy="205054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445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50" kern="1200" dirty="0" smtClean="0"/>
            <a:t>Improved patient satisfaction and loyalty</a:t>
          </a:r>
          <a:endParaRPr lang="en-US" sz="2350" kern="1200" dirty="0"/>
        </a:p>
      </dsp:txBody>
      <dsp:txXfrm>
        <a:off x="2237889" y="2807866"/>
        <a:ext cx="1850344" cy="1850344"/>
      </dsp:txXfrm>
    </dsp:sp>
    <dsp:sp modelId="{89CF7B0E-8163-409C-B213-18148B4FDDE9}">
      <dsp:nvSpPr>
        <dsp:cNvPr id="0" name=""/>
        <dsp:cNvSpPr/>
      </dsp:nvSpPr>
      <dsp:spPr>
        <a:xfrm>
          <a:off x="4346067" y="2707767"/>
          <a:ext cx="2050542" cy="205054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445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50" kern="1200" dirty="0" smtClean="0"/>
            <a:t>Strengthened community health</a:t>
          </a:r>
          <a:endParaRPr lang="en-US" sz="2350" kern="1200" dirty="0"/>
        </a:p>
      </dsp:txBody>
      <dsp:txXfrm>
        <a:off x="4446166" y="2807866"/>
        <a:ext cx="1850344" cy="1850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2AFC16AC-263C-430B-B31A-A6690DEF3F70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11CC617C-A7BC-40FF-A8A0-E9363AB1D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72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33C3C-DB1D-480F-8D28-6141515B6163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1688" cy="34575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722" y="4379902"/>
            <a:ext cx="5546758" cy="414817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C617C-A7BC-40FF-A8A0-E9363AB1DD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00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3069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8121268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7513" y="1344613"/>
            <a:ext cx="4079875" cy="4706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344613"/>
            <a:ext cx="4079875" cy="4706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65742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66430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13508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4118652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3896528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07237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91170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1625" y="342900"/>
            <a:ext cx="2078038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342900"/>
            <a:ext cx="6081712" cy="570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71051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2399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867" y="274638"/>
            <a:ext cx="8271933" cy="6905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13" y="1092201"/>
            <a:ext cx="8312150" cy="4959350"/>
          </a:xfrm>
        </p:spPr>
        <p:txBody>
          <a:bodyPr/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790236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86160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8121268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7513" y="1344613"/>
            <a:ext cx="4079875" cy="4706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344613"/>
            <a:ext cx="4079875" cy="4706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65742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66430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13508"/>
      </p:ext>
    </p:extLst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4118652"/>
      </p:ext>
    </p:extLst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3896528"/>
      </p:ext>
    </p:extLst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207237"/>
      </p:ext>
    </p:extLst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91170"/>
      </p:ext>
    </p:extLst>
  </p:cSld>
  <p:clrMapOvr>
    <a:masterClrMapping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1625" y="342900"/>
            <a:ext cx="2078038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342900"/>
            <a:ext cx="6081712" cy="570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71051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7056059"/>
      </p:ext>
    </p:extLst>
  </p:cSld>
  <p:clrMapOvr>
    <a:masterClrMapping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14760"/>
      </p:ext>
    </p:extLst>
  </p:cSld>
  <p:clrMapOvr>
    <a:masterClrMapping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94306"/>
      </p:ext>
    </p:extLst>
  </p:cSld>
  <p:clrMapOvr>
    <a:masterClrMapping/>
  </p:clrMapOvr>
  <p:transition spd="slow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647520"/>
      </p:ext>
    </p:extLst>
  </p:cSld>
  <p:clrMapOvr>
    <a:masterClrMapping/>
  </p:clrMapOvr>
  <p:transition spd="slow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7513" y="1344613"/>
            <a:ext cx="4079875" cy="4706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344613"/>
            <a:ext cx="4079875" cy="4706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21018"/>
      </p:ext>
    </p:extLst>
  </p:cSld>
  <p:clrMapOvr>
    <a:masterClrMapping/>
  </p:clrMapOvr>
  <p:transition spd="slow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01525"/>
      </p:ext>
    </p:extLst>
  </p:cSld>
  <p:clrMapOvr>
    <a:masterClrMapping/>
  </p:clrMapOvr>
  <p:transition spd="slow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72805"/>
      </p:ext>
    </p:extLst>
  </p:cSld>
  <p:clrMapOvr>
    <a:masterClrMapping/>
  </p:clrMapOvr>
  <p:transition spd="slow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7114095"/>
      </p:ext>
    </p:extLst>
  </p:cSld>
  <p:clrMapOvr>
    <a:masterClrMapping/>
  </p:clrMapOvr>
  <p:transition spd="slow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417737"/>
      </p:ext>
    </p:extLst>
  </p:cSld>
  <p:clrMapOvr>
    <a:masterClrMapping/>
  </p:clrMapOvr>
  <p:transition spd="slow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9264107"/>
      </p:ext>
    </p:extLst>
  </p:cSld>
  <p:clrMapOvr>
    <a:masterClrMapping/>
  </p:clrMapOvr>
  <p:transition spd="slow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3594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01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7513" y="1344613"/>
            <a:ext cx="4079875" cy="47069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344613"/>
            <a:ext cx="4079875" cy="47069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005879"/>
      </p:ext>
    </p:extLst>
  </p:cSld>
  <p:clrMapOvr>
    <a:masterClrMapping/>
  </p:clrMapOvr>
  <p:transition spd="slow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1625" y="342900"/>
            <a:ext cx="2078038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342900"/>
            <a:ext cx="6081712" cy="570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48215"/>
      </p:ext>
    </p:extLst>
  </p:cSld>
  <p:clrMapOvr>
    <a:masterClrMapping/>
  </p:clrMapOvr>
  <p:transition spd="slow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26627"/>
      </p:ext>
    </p:extLst>
  </p:cSld>
  <p:clrMapOvr>
    <a:masterClrMapping/>
  </p:clrMapOvr>
  <p:transition spd="slow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75939"/>
      </p:ext>
    </p:extLst>
  </p:cSld>
  <p:clrMapOvr>
    <a:masterClrMapping/>
  </p:clrMapOvr>
  <p:transition spd="slow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5488555"/>
      </p:ext>
    </p:extLst>
  </p:cSld>
  <p:clrMapOvr>
    <a:masterClrMapping/>
  </p:clrMapOvr>
  <p:transition spd="slow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7513" y="1344613"/>
            <a:ext cx="4079875" cy="4706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344613"/>
            <a:ext cx="4079875" cy="4706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25007"/>
      </p:ext>
    </p:extLst>
  </p:cSld>
  <p:clrMapOvr>
    <a:masterClrMapping/>
  </p:clrMapOvr>
  <p:transition spd="slow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01481"/>
      </p:ext>
    </p:extLst>
  </p:cSld>
  <p:clrMapOvr>
    <a:masterClrMapping/>
  </p:clrMapOvr>
  <p:transition spd="slow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95714"/>
      </p:ext>
    </p:extLst>
  </p:cSld>
  <p:clrMapOvr>
    <a:masterClrMapping/>
  </p:clrMapOvr>
  <p:transition spd="slow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6179371"/>
      </p:ext>
    </p:extLst>
  </p:cSld>
  <p:clrMapOvr>
    <a:masterClrMapping/>
  </p:clrMapOvr>
  <p:transition spd="slow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5747282"/>
      </p:ext>
    </p:extLst>
  </p:cSld>
  <p:clrMapOvr>
    <a:masterClrMapping/>
  </p:clrMapOvr>
  <p:transition spd="slow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085546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034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1000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sz="2400"/>
            </a:lvl1pPr>
            <a:lvl2pPr marL="635000" marR="0" indent="-212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10000"/>
              </a:spcAft>
              <a:buClr>
                <a:srgbClr val="000000"/>
              </a:buClr>
              <a:buSzTx/>
              <a:buFont typeface="Arial" pitchFamily="34" charset="0"/>
              <a:buChar char="−"/>
              <a:tabLst/>
              <a:defRPr sz="2000"/>
            </a:lvl2pPr>
            <a:lvl3pPr marL="1028700" marR="0" indent="-279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10000"/>
              </a:spcAft>
              <a:buClr>
                <a:srgbClr val="000000"/>
              </a:buClr>
              <a:buSzTx/>
              <a:buFontTx/>
              <a:buChar char="•"/>
              <a:tabLst/>
              <a:defRPr sz="1800"/>
            </a:lvl3pPr>
            <a:lvl4pPr marL="1300163" marR="0" indent="-1571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10000"/>
              </a:spcAft>
              <a:buClr>
                <a:srgbClr val="000000"/>
              </a:buClr>
              <a:buSzTx/>
              <a:buFont typeface="Arial" pitchFamily="34" charset="0"/>
              <a:buChar char="»"/>
              <a:tabLst/>
              <a:defRPr sz="1600"/>
            </a:lvl4pPr>
            <a:lvl5pPr marL="1570038" marR="0" indent="-1555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10000"/>
              </a:spcAft>
              <a:buClr>
                <a:srgbClr val="000000"/>
              </a:buClr>
              <a:buSzTx/>
              <a:buFont typeface="Arial" pitchFamily="34" charset="0"/>
              <a:buChar char="&gt;"/>
              <a:tabLst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1000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 sz="2400"/>
            </a:lvl1pPr>
            <a:lvl2pPr marL="635000" marR="0" indent="-212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10000"/>
              </a:spcAft>
              <a:buClr>
                <a:srgbClr val="000000"/>
              </a:buClr>
              <a:buSzTx/>
              <a:buFont typeface="Arial" pitchFamily="34" charset="0"/>
              <a:buChar char="−"/>
              <a:tabLst/>
              <a:defRPr sz="2000"/>
            </a:lvl2pPr>
            <a:lvl3pPr marL="1028700" marR="0" indent="-279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10000"/>
              </a:spcAft>
              <a:buClr>
                <a:srgbClr val="000000"/>
              </a:buClr>
              <a:buSzTx/>
              <a:buFontTx/>
              <a:buChar char="•"/>
              <a:tabLst/>
              <a:defRPr sz="1800"/>
            </a:lvl3pPr>
            <a:lvl4pPr marL="1300163" marR="0" indent="-1571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10000"/>
              </a:spcAft>
              <a:buClr>
                <a:srgbClr val="000000"/>
              </a:buClr>
              <a:buSzTx/>
              <a:buFont typeface="Arial" pitchFamily="34" charset="0"/>
              <a:buChar char="»"/>
              <a:tabLst/>
              <a:defRPr sz="1600"/>
            </a:lvl4pPr>
            <a:lvl5pPr marL="1570038" marR="0" indent="-1555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10000"/>
              </a:spcAft>
              <a:buClr>
                <a:srgbClr val="000000"/>
              </a:buClr>
              <a:buSzTx/>
              <a:buFont typeface="Arial" pitchFamily="34" charset="0"/>
              <a:buChar char="&gt;"/>
              <a:tabLst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00517"/>
      </p:ext>
    </p:extLst>
  </p:cSld>
  <p:clrMapOvr>
    <a:masterClrMapping/>
  </p:clrMapOvr>
  <p:transition spd="slow"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7649"/>
      </p:ext>
    </p:extLst>
  </p:cSld>
  <p:clrMapOvr>
    <a:masterClrMapping/>
  </p:clrMapOvr>
  <p:transition spd="slow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1625" y="342900"/>
            <a:ext cx="2078038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342900"/>
            <a:ext cx="6081712" cy="570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06305"/>
      </p:ext>
    </p:extLst>
  </p:cSld>
  <p:clrMapOvr>
    <a:masterClrMapping/>
  </p:clrMapOvr>
  <p:transition spd="slow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342900"/>
            <a:ext cx="7964487" cy="488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7513" y="1344613"/>
            <a:ext cx="4079875" cy="4706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9788" y="1344613"/>
            <a:ext cx="4079875" cy="470693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92796"/>
      </p:ext>
    </p:extLst>
  </p:cSld>
  <p:clrMapOvr>
    <a:masterClrMapping/>
  </p:clrMapOvr>
  <p:transition spd="slow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342900"/>
            <a:ext cx="7964487" cy="488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17513" y="1344613"/>
            <a:ext cx="8312150" cy="470693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57575"/>
      </p:ext>
    </p:extLst>
  </p:cSld>
  <p:clrMapOvr>
    <a:masterClrMapping/>
  </p:clrMapOvr>
  <p:transition spd="slow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342900"/>
            <a:ext cx="7964487" cy="488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17513" y="1344613"/>
            <a:ext cx="8312150" cy="470693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67062"/>
      </p:ext>
    </p:extLst>
  </p:cSld>
  <p:clrMapOvr>
    <a:masterClrMapping/>
  </p:clrMapOvr>
  <p:transition spd="slow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342900"/>
            <a:ext cx="7964487" cy="488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7513" y="1344613"/>
            <a:ext cx="4079875" cy="2276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9788" y="1344613"/>
            <a:ext cx="4079875" cy="2276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17513" y="3773488"/>
            <a:ext cx="8312150" cy="2278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498223"/>
      </p:ext>
    </p:extLst>
  </p:cSld>
  <p:clrMapOvr>
    <a:masterClrMapping/>
  </p:clrMapOvr>
  <p:transition spd="slow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09728"/>
      </p:ext>
    </p:extLst>
  </p:cSld>
  <p:clrMapOvr>
    <a:masterClrMapping/>
  </p:clrMapOvr>
  <p:transition spd="slow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67148"/>
      </p:ext>
    </p:extLst>
  </p:cSld>
  <p:clrMapOvr>
    <a:masterClrMapping/>
  </p:clrMapOvr>
  <p:transition spd="slow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989876"/>
      </p:ext>
    </p:extLst>
  </p:cSld>
  <p:clrMapOvr>
    <a:masterClrMapping/>
  </p:clrMapOvr>
  <p:transition spd="slow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7513" y="1344613"/>
            <a:ext cx="4079875" cy="4706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344613"/>
            <a:ext cx="4079875" cy="4706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7727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76723"/>
      </p:ext>
    </p:extLst>
  </p:cSld>
  <p:clrMapOvr>
    <a:masterClrMapping/>
  </p:clrMapOvr>
  <p:transition spd="slow"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23949"/>
      </p:ext>
    </p:extLst>
  </p:cSld>
  <p:clrMapOvr>
    <a:masterClrMapping/>
  </p:clrMapOvr>
  <p:transition spd="slow"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16657"/>
      </p:ext>
    </p:extLst>
  </p:cSld>
  <p:clrMapOvr>
    <a:masterClrMapping/>
  </p:clrMapOvr>
  <p:transition spd="slow"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35530"/>
      </p:ext>
    </p:extLst>
  </p:cSld>
  <p:clrMapOvr>
    <a:masterClrMapping/>
  </p:clrMapOvr>
  <p:transition spd="slow"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8427935"/>
      </p:ext>
    </p:extLst>
  </p:cSld>
  <p:clrMapOvr>
    <a:masterClrMapping/>
  </p:clrMapOvr>
  <p:transition spd="slow"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6292790"/>
      </p:ext>
    </p:extLst>
  </p:cSld>
  <p:clrMapOvr>
    <a:masterClrMapping/>
  </p:clrMapOvr>
  <p:transition spd="slow"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90308"/>
      </p:ext>
    </p:extLst>
  </p:cSld>
  <p:clrMapOvr>
    <a:masterClrMapping/>
  </p:clrMapOvr>
  <p:transition spd="slow"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1625" y="342900"/>
            <a:ext cx="2078038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342900"/>
            <a:ext cx="6081712" cy="570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3079"/>
      </p:ext>
    </p:extLst>
  </p:cSld>
  <p:clrMapOvr>
    <a:masterClrMapping/>
  </p:clrMapOvr>
  <p:transition spd="slow"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92613"/>
      </p:ext>
    </p:extLst>
  </p:cSld>
  <p:clrMapOvr>
    <a:masterClrMapping/>
  </p:clrMapOvr>
  <p:transition spd="slow"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92756"/>
      </p:ext>
    </p:extLst>
  </p:cSld>
  <p:clrMapOvr>
    <a:masterClrMapping/>
  </p:clrMapOvr>
  <p:transition spd="slow"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01302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0488795"/>
      </p:ext>
    </p:extLst>
  </p:cSld>
  <p:clrMapOvr>
    <a:masterClrMapping/>
  </p:clrMapOvr>
  <p:transition spd="slow"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7513" y="1344613"/>
            <a:ext cx="4079875" cy="4706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344613"/>
            <a:ext cx="4079875" cy="4706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08024"/>
      </p:ext>
    </p:extLst>
  </p:cSld>
  <p:clrMapOvr>
    <a:masterClrMapping/>
  </p:clrMapOvr>
  <p:transition spd="slow"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47690"/>
      </p:ext>
    </p:extLst>
  </p:cSld>
  <p:clrMapOvr>
    <a:masterClrMapping/>
  </p:clrMapOvr>
  <p:transition spd="slow"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921581"/>
      </p:ext>
    </p:extLst>
  </p:cSld>
  <p:clrMapOvr>
    <a:masterClrMapping/>
  </p:clrMapOvr>
  <p:transition spd="slow"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5078797"/>
      </p:ext>
    </p:extLst>
  </p:cSld>
  <p:clrMapOvr>
    <a:masterClrMapping/>
  </p:clrMapOvr>
  <p:transition spd="slow"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6565487"/>
      </p:ext>
    </p:extLst>
  </p:cSld>
  <p:clrMapOvr>
    <a:masterClrMapping/>
  </p:clrMapOvr>
  <p:transition spd="slow"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7487972"/>
      </p:ext>
    </p:extLst>
  </p:cSld>
  <p:clrMapOvr>
    <a:masterClrMapping/>
  </p:clrMapOvr>
  <p:transition spd="slow"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29146"/>
      </p:ext>
    </p:extLst>
  </p:cSld>
  <p:clrMapOvr>
    <a:masterClrMapping/>
  </p:clrMapOvr>
  <p:transition spd="slow"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1625" y="342900"/>
            <a:ext cx="2078038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342900"/>
            <a:ext cx="6081712" cy="570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62543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2399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8616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7513" y="1344613"/>
            <a:ext cx="8312150" cy="470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2" tIns="0" rIns="91382" bIns="45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892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slow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9pPr>
    </p:titleStyle>
    <p:bodyStyle>
      <a:lvl1pPr marL="307975" indent="-307975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35000" indent="-212725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Font typeface="Arial" charset="0"/>
        <a:buChar char="−"/>
        <a:defRPr>
          <a:solidFill>
            <a:schemeClr val="tx1"/>
          </a:solidFill>
          <a:latin typeface="+mn-lt"/>
        </a:defRPr>
      </a:lvl2pPr>
      <a:lvl3pPr marL="1028700" indent="-279400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300163" indent="-157163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4pPr>
      <a:lvl5pPr marL="1570038" indent="-155575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Font typeface="Arial" charset="0"/>
        <a:buChar char="&gt;"/>
        <a:defRPr sz="1400">
          <a:solidFill>
            <a:schemeClr val="tx1"/>
          </a:solidFill>
          <a:latin typeface="+mn-lt"/>
        </a:defRPr>
      </a:lvl5pPr>
      <a:lvl6pPr marL="20272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</a:defRPr>
      </a:lvl6pPr>
      <a:lvl7pPr marL="24844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</a:defRPr>
      </a:lvl7pPr>
      <a:lvl8pPr marL="29416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</a:defRPr>
      </a:lvl8pPr>
      <a:lvl9pPr marL="33988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7513" y="342900"/>
            <a:ext cx="796448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2" tIns="45692" rIns="91382" bIns="45692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7513" y="1344613"/>
            <a:ext cx="8312150" cy="470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2" tIns="0" rIns="91382" bIns="45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8564563" y="646113"/>
            <a:ext cx="165100" cy="160337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defTabSz="6461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6461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6461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6461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6461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646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646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646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646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90000"/>
              </a:spcAft>
              <a:buClr>
                <a:srgbClr val="B2B2B2"/>
              </a:buClr>
              <a:buSzPct val="80000"/>
              <a:buFont typeface="Arial" charset="0"/>
              <a:buNone/>
              <a:defRPr/>
            </a:pPr>
            <a:fld id="{F8B962E2-52D3-434A-9F12-97E1FD761FE9}" type="slidenum">
              <a:rPr lang="en-US" sz="900" smtClean="0">
                <a:solidFill>
                  <a:srgbClr val="FFFFFF"/>
                </a:solidFill>
                <a:latin typeface="Franklin Gothic Medium" pitchFamily="34" charset="0"/>
                <a:cs typeface="Times New Roman" pitchFamily="18" charset="0"/>
              </a:rPr>
              <a:pPr algn="ctr" fontAlgn="base">
                <a:spcBef>
                  <a:spcPct val="50000"/>
                </a:spcBef>
                <a:spcAft>
                  <a:spcPct val="90000"/>
                </a:spcAft>
                <a:buClr>
                  <a:srgbClr val="B2B2B2"/>
                </a:buClr>
                <a:buSzPct val="80000"/>
                <a:buFont typeface="Arial" charset="0"/>
                <a:buNone/>
                <a:defRPr/>
              </a:pPr>
              <a:t>‹#›</a:t>
            </a:fld>
            <a:endParaRPr lang="en-US" sz="900" smtClean="0">
              <a:solidFill>
                <a:srgbClr val="FFFFFF"/>
              </a:solidFill>
              <a:latin typeface="Franklin Gothic Medium" pitchFamily="34" charset="0"/>
              <a:cs typeface="Times New Roman" pitchFamily="18" charset="0"/>
            </a:endParaRPr>
          </a:p>
        </p:txBody>
      </p:sp>
      <p:sp>
        <p:nvSpPr>
          <p:cNvPr id="2053" name="Line 12"/>
          <p:cNvSpPr>
            <a:spLocks noChangeShapeType="1"/>
          </p:cNvSpPr>
          <p:nvPr/>
        </p:nvSpPr>
        <p:spPr bwMode="auto">
          <a:xfrm>
            <a:off x="417513" y="806450"/>
            <a:ext cx="831215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6661" tIns="48331" rIns="96661" bIns="4833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05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 spd="slow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9pPr>
    </p:titleStyle>
    <p:bodyStyle>
      <a:lvl1pPr marL="307975" indent="-307975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35000" indent="-212725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Font typeface="Arial" charset="0"/>
        <a:buChar char="−"/>
        <a:defRPr>
          <a:solidFill>
            <a:schemeClr val="tx1"/>
          </a:solidFill>
          <a:latin typeface="+mn-lt"/>
        </a:defRPr>
      </a:lvl2pPr>
      <a:lvl3pPr marL="1028700" indent="-279400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300163" indent="-157163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4pPr>
      <a:lvl5pPr marL="1570038" indent="-155575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Font typeface="Arial" charset="0"/>
        <a:buChar char="&gt;"/>
        <a:defRPr sz="1400">
          <a:solidFill>
            <a:schemeClr val="tx1"/>
          </a:solidFill>
          <a:latin typeface="+mn-lt"/>
        </a:defRPr>
      </a:lvl5pPr>
      <a:lvl6pPr marL="20272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</a:defRPr>
      </a:lvl6pPr>
      <a:lvl7pPr marL="24844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</a:defRPr>
      </a:lvl7pPr>
      <a:lvl8pPr marL="29416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</a:defRPr>
      </a:lvl8pPr>
      <a:lvl9pPr marL="33988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7513" y="342900"/>
            <a:ext cx="796448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2" tIns="45692" rIns="91382" bIns="45692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7513" y="1344613"/>
            <a:ext cx="8312150" cy="470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2" tIns="0" rIns="91382" bIns="45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8564563" y="646113"/>
            <a:ext cx="165100" cy="160337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defTabSz="6461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6461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6461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6461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6461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646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646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646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646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90000"/>
              </a:spcAft>
              <a:buClr>
                <a:srgbClr val="B2B2B2"/>
              </a:buClr>
              <a:buSzPct val="80000"/>
              <a:buFont typeface="Arial" charset="0"/>
              <a:buNone/>
              <a:defRPr/>
            </a:pPr>
            <a:fld id="{F8B962E2-52D3-434A-9F12-97E1FD761FE9}" type="slidenum">
              <a:rPr lang="en-US" sz="900" smtClean="0">
                <a:solidFill>
                  <a:srgbClr val="FFFFFF"/>
                </a:solidFill>
                <a:latin typeface="Franklin Gothic Medium" pitchFamily="34" charset="0"/>
                <a:cs typeface="Times New Roman" pitchFamily="18" charset="0"/>
              </a:rPr>
              <a:pPr algn="ctr" fontAlgn="base">
                <a:spcBef>
                  <a:spcPct val="50000"/>
                </a:spcBef>
                <a:spcAft>
                  <a:spcPct val="90000"/>
                </a:spcAft>
                <a:buClr>
                  <a:srgbClr val="B2B2B2"/>
                </a:buClr>
                <a:buSzPct val="80000"/>
                <a:buFont typeface="Arial" charset="0"/>
                <a:buNone/>
                <a:defRPr/>
              </a:pPr>
              <a:t>‹#›</a:t>
            </a:fld>
            <a:endParaRPr lang="en-US" sz="900" smtClean="0">
              <a:solidFill>
                <a:srgbClr val="FFFFFF"/>
              </a:solidFill>
              <a:latin typeface="Franklin Gothic Medium" pitchFamily="34" charset="0"/>
              <a:cs typeface="Times New Roman" pitchFamily="18" charset="0"/>
            </a:endParaRPr>
          </a:p>
        </p:txBody>
      </p:sp>
      <p:sp>
        <p:nvSpPr>
          <p:cNvPr id="2053" name="Line 12"/>
          <p:cNvSpPr>
            <a:spLocks noChangeShapeType="1"/>
          </p:cNvSpPr>
          <p:nvPr/>
        </p:nvSpPr>
        <p:spPr bwMode="auto">
          <a:xfrm>
            <a:off x="417513" y="806450"/>
            <a:ext cx="831215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6661" tIns="48331" rIns="96661" bIns="4833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05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slow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9pPr>
    </p:titleStyle>
    <p:bodyStyle>
      <a:lvl1pPr marL="307975" indent="-307975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35000" indent="-212725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Font typeface="Arial" charset="0"/>
        <a:buChar char="−"/>
        <a:defRPr>
          <a:solidFill>
            <a:schemeClr val="tx1"/>
          </a:solidFill>
          <a:latin typeface="+mn-lt"/>
        </a:defRPr>
      </a:lvl2pPr>
      <a:lvl3pPr marL="1028700" indent="-279400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300163" indent="-157163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4pPr>
      <a:lvl5pPr marL="1570038" indent="-155575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Font typeface="Arial" charset="0"/>
        <a:buChar char="&gt;"/>
        <a:defRPr sz="1400">
          <a:solidFill>
            <a:schemeClr val="tx1"/>
          </a:solidFill>
          <a:latin typeface="+mn-lt"/>
        </a:defRPr>
      </a:lvl5pPr>
      <a:lvl6pPr marL="20272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</a:defRPr>
      </a:lvl6pPr>
      <a:lvl7pPr marL="24844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</a:defRPr>
      </a:lvl7pPr>
      <a:lvl8pPr marL="29416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</a:defRPr>
      </a:lvl8pPr>
      <a:lvl9pPr marL="33988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7513" y="342900"/>
            <a:ext cx="796448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2" tIns="45692" rIns="91382" bIns="45692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7513" y="1344613"/>
            <a:ext cx="8312150" cy="470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2" tIns="0" rIns="91382" bIns="45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8564563" y="646113"/>
            <a:ext cx="165100" cy="160337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defTabSz="6461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6461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6461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6461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6461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646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646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646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646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90000"/>
              </a:spcAft>
              <a:buClr>
                <a:srgbClr val="B2B2B2"/>
              </a:buClr>
              <a:buSzPct val="80000"/>
              <a:buFont typeface="Arial" charset="0"/>
              <a:buNone/>
              <a:defRPr/>
            </a:pPr>
            <a:fld id="{F8B962E2-52D3-434A-9F12-97E1FD761FE9}" type="slidenum">
              <a:rPr lang="en-US" sz="900" smtClean="0">
                <a:solidFill>
                  <a:srgbClr val="FFFFFF"/>
                </a:solidFill>
                <a:latin typeface="Franklin Gothic Medium" pitchFamily="34" charset="0"/>
                <a:cs typeface="Times New Roman" pitchFamily="18" charset="0"/>
              </a:rPr>
              <a:pPr algn="ctr" fontAlgn="base">
                <a:spcBef>
                  <a:spcPct val="50000"/>
                </a:spcBef>
                <a:spcAft>
                  <a:spcPct val="90000"/>
                </a:spcAft>
                <a:buClr>
                  <a:srgbClr val="B2B2B2"/>
                </a:buClr>
                <a:buSzPct val="80000"/>
                <a:buFont typeface="Arial" charset="0"/>
                <a:buNone/>
                <a:defRPr/>
              </a:pPr>
              <a:t>‹#›</a:t>
            </a:fld>
            <a:endParaRPr lang="en-US" sz="900" smtClean="0">
              <a:solidFill>
                <a:srgbClr val="FFFFFF"/>
              </a:solidFill>
              <a:latin typeface="Franklin Gothic Medium" pitchFamily="34" charset="0"/>
              <a:cs typeface="Times New Roman" pitchFamily="18" charset="0"/>
            </a:endParaRPr>
          </a:p>
        </p:txBody>
      </p:sp>
      <p:sp>
        <p:nvSpPr>
          <p:cNvPr id="2053" name="Line 12"/>
          <p:cNvSpPr>
            <a:spLocks noChangeShapeType="1"/>
          </p:cNvSpPr>
          <p:nvPr/>
        </p:nvSpPr>
        <p:spPr bwMode="auto">
          <a:xfrm>
            <a:off x="417513" y="806450"/>
            <a:ext cx="831215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6661" tIns="48331" rIns="96661" bIns="4833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36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 spd="slow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9pPr>
    </p:titleStyle>
    <p:bodyStyle>
      <a:lvl1pPr marL="307975" indent="-307975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35000" indent="-212725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Font typeface="Arial" charset="0"/>
        <a:buChar char="−"/>
        <a:defRPr>
          <a:solidFill>
            <a:schemeClr val="tx1"/>
          </a:solidFill>
          <a:latin typeface="+mn-lt"/>
        </a:defRPr>
      </a:lvl2pPr>
      <a:lvl3pPr marL="1028700" indent="-279400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300163" indent="-157163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4pPr>
      <a:lvl5pPr marL="1570038" indent="-155575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Font typeface="Arial" charset="0"/>
        <a:buChar char="&gt;"/>
        <a:defRPr sz="1400">
          <a:solidFill>
            <a:schemeClr val="tx1"/>
          </a:solidFill>
          <a:latin typeface="+mn-lt"/>
        </a:defRPr>
      </a:lvl5pPr>
      <a:lvl6pPr marL="20272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</a:defRPr>
      </a:lvl6pPr>
      <a:lvl7pPr marL="24844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</a:defRPr>
      </a:lvl7pPr>
      <a:lvl8pPr marL="29416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</a:defRPr>
      </a:lvl8pPr>
      <a:lvl9pPr marL="33988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7513" y="342900"/>
            <a:ext cx="796448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2" tIns="45692" rIns="91382" bIns="45692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7513" y="1344613"/>
            <a:ext cx="8312150" cy="470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2" tIns="0" rIns="91382" bIns="45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8564563" y="646113"/>
            <a:ext cx="165100" cy="160337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algn="l" defTabSz="6461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 defTabSz="6461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 defTabSz="6461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 defTabSz="6461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 defTabSz="6461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646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646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646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646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90000"/>
              </a:spcAft>
              <a:buClr>
                <a:srgbClr val="B2B2B2"/>
              </a:buClr>
              <a:buSzPct val="80000"/>
              <a:buFont typeface="Arial" charset="0"/>
              <a:buNone/>
            </a:pPr>
            <a:fld id="{ED555CE4-2AF3-48D5-A886-10952C8FCFBC}" type="slidenum">
              <a:rPr lang="en-US" sz="900" smtClean="0"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pPr algn="ctr" fontAlgn="base">
                <a:spcBef>
                  <a:spcPct val="50000"/>
                </a:spcBef>
                <a:spcAft>
                  <a:spcPct val="90000"/>
                </a:spcAft>
                <a:buClr>
                  <a:srgbClr val="B2B2B2"/>
                </a:buClr>
                <a:buSzPct val="80000"/>
                <a:buFont typeface="Arial" charset="0"/>
                <a:buNone/>
              </a:pPr>
              <a:t>‹#›</a:t>
            </a:fld>
            <a:endParaRPr lang="en-US" sz="900" smtClean="0">
              <a:solidFill>
                <a:srgbClr val="FFFFFF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0245" name="Line 12"/>
          <p:cNvSpPr>
            <a:spLocks noChangeShapeType="1"/>
          </p:cNvSpPr>
          <p:nvPr/>
        </p:nvSpPr>
        <p:spPr bwMode="auto">
          <a:xfrm>
            <a:off x="417513" y="806450"/>
            <a:ext cx="831215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6661" tIns="48331" rIns="96661" bIns="48331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65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</p:sldLayoutIdLst>
  <p:transition spd="slow">
    <p:fade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9pPr>
    </p:titleStyle>
    <p:bodyStyle>
      <a:lvl1pPr marL="307975" indent="-3079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35000" indent="-21272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charset="0"/>
        <a:buChar char="−"/>
        <a:defRPr>
          <a:solidFill>
            <a:schemeClr val="tx1"/>
          </a:solidFill>
          <a:latin typeface="+mn-lt"/>
        </a:defRPr>
      </a:lvl2pPr>
      <a:lvl3pPr marL="1028700" indent="-279400" algn="l" rtl="0" fontAlgn="base">
        <a:spcBef>
          <a:spcPct val="0"/>
        </a:spcBef>
        <a:spcAft>
          <a:spcPct val="1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300163" indent="-157163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4pPr>
      <a:lvl5pPr marL="15700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charset="0"/>
        <a:buChar char="&gt;"/>
        <a:defRPr sz="1400">
          <a:solidFill>
            <a:schemeClr val="tx1"/>
          </a:solidFill>
          <a:latin typeface="+mn-lt"/>
        </a:defRPr>
      </a:lvl5pPr>
      <a:lvl6pPr marL="20272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charset="0"/>
        <a:buChar char="&gt;"/>
        <a:defRPr sz="1400">
          <a:solidFill>
            <a:schemeClr val="tx1"/>
          </a:solidFill>
          <a:latin typeface="+mn-lt"/>
        </a:defRPr>
      </a:lvl6pPr>
      <a:lvl7pPr marL="24844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charset="0"/>
        <a:buChar char="&gt;"/>
        <a:defRPr sz="1400">
          <a:solidFill>
            <a:schemeClr val="tx1"/>
          </a:solidFill>
          <a:latin typeface="+mn-lt"/>
        </a:defRPr>
      </a:lvl7pPr>
      <a:lvl8pPr marL="29416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charset="0"/>
        <a:buChar char="&gt;"/>
        <a:defRPr sz="1400">
          <a:solidFill>
            <a:schemeClr val="tx1"/>
          </a:solidFill>
          <a:latin typeface="+mn-lt"/>
        </a:defRPr>
      </a:lvl8pPr>
      <a:lvl9pPr marL="33988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charset="0"/>
        <a:buChar char="&gt;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7513" y="342900"/>
            <a:ext cx="796448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2" tIns="45692" rIns="91382" bIns="45692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7513" y="1344613"/>
            <a:ext cx="8312150" cy="470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2" tIns="0" rIns="91382" bIns="45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8564563" y="646113"/>
            <a:ext cx="165100" cy="160337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defTabSz="6461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6461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6461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6461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6461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646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646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646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646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90000"/>
              </a:spcAft>
              <a:buClr>
                <a:srgbClr val="B2B2B2"/>
              </a:buClr>
              <a:buSzPct val="80000"/>
              <a:buFont typeface="Arial" charset="0"/>
              <a:buNone/>
              <a:defRPr/>
            </a:pPr>
            <a:fld id="{F8B962E2-52D3-434A-9F12-97E1FD761FE9}" type="slidenum">
              <a:rPr lang="en-US" sz="900" smtClean="0">
                <a:solidFill>
                  <a:srgbClr val="FFFFFF"/>
                </a:solidFill>
                <a:latin typeface="Franklin Gothic Medium" pitchFamily="34" charset="0"/>
                <a:cs typeface="Times New Roman" pitchFamily="18" charset="0"/>
              </a:rPr>
              <a:pPr algn="ctr" fontAlgn="base">
                <a:spcBef>
                  <a:spcPct val="50000"/>
                </a:spcBef>
                <a:spcAft>
                  <a:spcPct val="90000"/>
                </a:spcAft>
                <a:buClr>
                  <a:srgbClr val="B2B2B2"/>
                </a:buClr>
                <a:buSzPct val="80000"/>
                <a:buFont typeface="Arial" charset="0"/>
                <a:buNone/>
                <a:defRPr/>
              </a:pPr>
              <a:t>‹#›</a:t>
            </a:fld>
            <a:endParaRPr lang="en-US" sz="900" smtClean="0">
              <a:solidFill>
                <a:srgbClr val="FFFFFF"/>
              </a:solidFill>
              <a:latin typeface="Franklin Gothic Medium" pitchFamily="34" charset="0"/>
              <a:cs typeface="Times New Roman" pitchFamily="18" charset="0"/>
            </a:endParaRPr>
          </a:p>
        </p:txBody>
      </p:sp>
      <p:sp>
        <p:nvSpPr>
          <p:cNvPr id="2053" name="Line 12"/>
          <p:cNvSpPr>
            <a:spLocks noChangeShapeType="1"/>
          </p:cNvSpPr>
          <p:nvPr/>
        </p:nvSpPr>
        <p:spPr bwMode="auto">
          <a:xfrm>
            <a:off x="417513" y="806450"/>
            <a:ext cx="831215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6661" tIns="48331" rIns="96661" bIns="4833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744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9pPr>
    </p:titleStyle>
    <p:bodyStyle>
      <a:lvl1pPr marL="307975" indent="-307975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35000" indent="-212725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Font typeface="Arial" charset="0"/>
        <a:buChar char="−"/>
        <a:defRPr>
          <a:solidFill>
            <a:schemeClr val="tx1"/>
          </a:solidFill>
          <a:latin typeface="+mn-lt"/>
        </a:defRPr>
      </a:lvl2pPr>
      <a:lvl3pPr marL="1028700" indent="-279400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300163" indent="-157163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4pPr>
      <a:lvl5pPr marL="1570038" indent="-155575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Font typeface="Arial" charset="0"/>
        <a:buChar char="&gt;"/>
        <a:defRPr sz="1400">
          <a:solidFill>
            <a:schemeClr val="tx1"/>
          </a:solidFill>
          <a:latin typeface="+mn-lt"/>
        </a:defRPr>
      </a:lvl5pPr>
      <a:lvl6pPr marL="20272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</a:defRPr>
      </a:lvl6pPr>
      <a:lvl7pPr marL="24844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</a:defRPr>
      </a:lvl7pPr>
      <a:lvl8pPr marL="29416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</a:defRPr>
      </a:lvl8pPr>
      <a:lvl9pPr marL="33988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7513" y="342900"/>
            <a:ext cx="796448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2" tIns="45692" rIns="91382" bIns="45692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7513" y="1344613"/>
            <a:ext cx="8312150" cy="470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2" tIns="0" rIns="91382" bIns="456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8564563" y="646113"/>
            <a:ext cx="165100" cy="160337"/>
          </a:xfrm>
          <a:prstGeom prst="rect">
            <a:avLst/>
          </a:prstGeom>
          <a:solidFill>
            <a:schemeClr val="tx2"/>
          </a:solidFill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defTabSz="6461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6461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6461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6461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6461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646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646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646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6461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90000"/>
              </a:spcAft>
              <a:buClr>
                <a:srgbClr val="B2B2B2"/>
              </a:buClr>
              <a:buSzPct val="80000"/>
              <a:buFont typeface="Arial" charset="0"/>
              <a:buNone/>
              <a:defRPr/>
            </a:pPr>
            <a:fld id="{F8B962E2-52D3-434A-9F12-97E1FD761FE9}" type="slidenum">
              <a:rPr lang="en-US" sz="900" smtClean="0">
                <a:solidFill>
                  <a:srgbClr val="FFFFFF"/>
                </a:solidFill>
                <a:latin typeface="Franklin Gothic Medium" pitchFamily="34" charset="0"/>
                <a:cs typeface="Times New Roman" pitchFamily="18" charset="0"/>
              </a:rPr>
              <a:pPr algn="ctr" fontAlgn="base">
                <a:spcBef>
                  <a:spcPct val="50000"/>
                </a:spcBef>
                <a:spcAft>
                  <a:spcPct val="90000"/>
                </a:spcAft>
                <a:buClr>
                  <a:srgbClr val="B2B2B2"/>
                </a:buClr>
                <a:buSzPct val="80000"/>
                <a:buFont typeface="Arial" charset="0"/>
                <a:buNone/>
                <a:defRPr/>
              </a:pPr>
              <a:t>‹#›</a:t>
            </a:fld>
            <a:endParaRPr lang="en-US" sz="900" smtClean="0">
              <a:solidFill>
                <a:srgbClr val="FFFFFF"/>
              </a:solidFill>
              <a:latin typeface="Franklin Gothic Medium" pitchFamily="34" charset="0"/>
              <a:cs typeface="Times New Roman" pitchFamily="18" charset="0"/>
            </a:endParaRPr>
          </a:p>
        </p:txBody>
      </p:sp>
      <p:sp>
        <p:nvSpPr>
          <p:cNvPr id="2053" name="Line 12"/>
          <p:cNvSpPr>
            <a:spLocks noChangeShapeType="1"/>
          </p:cNvSpPr>
          <p:nvPr/>
        </p:nvSpPr>
        <p:spPr bwMode="auto">
          <a:xfrm>
            <a:off x="417513" y="806450"/>
            <a:ext cx="831215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6661" tIns="48331" rIns="96661" bIns="4833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409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Calibri" pitchFamily="34" charset="0"/>
        </a:defRPr>
      </a:lvl9pPr>
    </p:titleStyle>
    <p:bodyStyle>
      <a:lvl1pPr marL="307975" indent="-307975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35000" indent="-212725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Font typeface="Arial" charset="0"/>
        <a:buChar char="−"/>
        <a:defRPr>
          <a:solidFill>
            <a:schemeClr val="tx1"/>
          </a:solidFill>
          <a:latin typeface="+mn-lt"/>
        </a:defRPr>
      </a:lvl2pPr>
      <a:lvl3pPr marL="1028700" indent="-279400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300163" indent="-157163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Font typeface="Arial" charset="0"/>
        <a:buChar char="»"/>
        <a:defRPr sz="1400">
          <a:solidFill>
            <a:schemeClr val="tx1"/>
          </a:solidFill>
          <a:latin typeface="+mn-lt"/>
        </a:defRPr>
      </a:lvl4pPr>
      <a:lvl5pPr marL="1570038" indent="-155575" algn="l" rtl="0" eaLnBrk="0" fontAlgn="base" hangingPunct="0">
        <a:spcBef>
          <a:spcPct val="0"/>
        </a:spcBef>
        <a:spcAft>
          <a:spcPct val="10000"/>
        </a:spcAft>
        <a:buClr>
          <a:schemeClr val="tx1"/>
        </a:buClr>
        <a:buFont typeface="Arial" charset="0"/>
        <a:buChar char="&gt;"/>
        <a:defRPr sz="1400">
          <a:solidFill>
            <a:schemeClr val="tx1"/>
          </a:solidFill>
          <a:latin typeface="+mn-lt"/>
        </a:defRPr>
      </a:lvl5pPr>
      <a:lvl6pPr marL="20272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</a:defRPr>
      </a:lvl6pPr>
      <a:lvl7pPr marL="24844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</a:defRPr>
      </a:lvl7pPr>
      <a:lvl8pPr marL="29416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</a:defRPr>
      </a:lvl8pPr>
      <a:lvl9pPr marL="3398838" indent="-155575" algn="l" rtl="0" fontAlgn="base">
        <a:spcBef>
          <a:spcPct val="0"/>
        </a:spcBef>
        <a:spcAft>
          <a:spcPct val="10000"/>
        </a:spcAft>
        <a:buClr>
          <a:schemeClr val="tx1"/>
        </a:buClr>
        <a:buFont typeface="Arial" pitchFamily="34" charset="0"/>
        <a:buChar char="&gt;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2.xml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2400" y="2625725"/>
            <a:ext cx="88392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1AC01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i="1" dirty="0" smtClean="0">
                <a:solidFill>
                  <a:srgbClr val="FFFFFF"/>
                </a:solidFill>
              </a:rPr>
              <a:t>Addressing Patients’ Social Needs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i="1" dirty="0" smtClean="0">
                <a:solidFill>
                  <a:srgbClr val="FFFFFF"/>
                </a:solidFill>
              </a:rPr>
              <a:t>An </a:t>
            </a:r>
            <a:r>
              <a:rPr lang="en-US" sz="3200" b="1" i="1" dirty="0">
                <a:solidFill>
                  <a:srgbClr val="FFFFFF"/>
                </a:solidFill>
              </a:rPr>
              <a:t>Emerging Business Case for Provider Investment</a:t>
            </a:r>
            <a:endParaRPr lang="en-US" sz="2000" i="1" dirty="0" smtClean="0">
              <a:solidFill>
                <a:srgbClr val="FFFFFF"/>
              </a:solidFill>
            </a:endParaRP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0" y="2514600"/>
            <a:ext cx="7772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1AC0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i="1" dirty="0" smtClean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002338"/>
            <a:ext cx="1371600" cy="62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0" name="Line 8"/>
          <p:cNvSpPr>
            <a:spLocks noChangeShapeType="1"/>
          </p:cNvSpPr>
          <p:nvPr/>
        </p:nvSpPr>
        <p:spPr bwMode="auto">
          <a:xfrm flipV="1">
            <a:off x="152400" y="3657600"/>
            <a:ext cx="8839200" cy="0"/>
          </a:xfrm>
          <a:prstGeom prst="line">
            <a:avLst/>
          </a:prstGeom>
          <a:noFill/>
          <a:ln w="50800">
            <a:solidFill>
              <a:srgbClr val="FFCF0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52400" y="3805535"/>
            <a:ext cx="6705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September 30, 2014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FFFF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Deborah Bachrach</a:t>
            </a:r>
            <a:br>
              <a:rPr lang="en-US" sz="2400" b="1" dirty="0" smtClean="0">
                <a:solidFill>
                  <a:srgbClr val="FFFFFF"/>
                </a:solidFill>
              </a:rPr>
            </a:br>
            <a:r>
              <a:rPr lang="en-US" sz="2400" b="1" dirty="0" smtClean="0">
                <a:solidFill>
                  <a:srgbClr val="FFFFFF"/>
                </a:solidFill>
              </a:rPr>
              <a:t>Manatt, Phelps &amp; Phillips, LLP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b="1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207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 Support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565754" y="2592207"/>
            <a:ext cx="6012492" cy="3883383"/>
            <a:chOff x="1565754" y="2592207"/>
            <a:chExt cx="6012492" cy="3883383"/>
          </a:xfrm>
        </p:grpSpPr>
        <p:sp>
          <p:nvSpPr>
            <p:cNvPr id="9" name="Freeform 8"/>
            <p:cNvSpPr/>
            <p:nvPr/>
          </p:nvSpPr>
          <p:spPr>
            <a:xfrm rot="21600000">
              <a:off x="2105561" y="2592207"/>
              <a:ext cx="5472684" cy="1079614"/>
            </a:xfrm>
            <a:custGeom>
              <a:avLst/>
              <a:gdLst>
                <a:gd name="connsiteX0" fmla="*/ 0 w 5472684"/>
                <a:gd name="connsiteY0" fmla="*/ 0 h 1079612"/>
                <a:gd name="connsiteX1" fmla="*/ 4932878 w 5472684"/>
                <a:gd name="connsiteY1" fmla="*/ 0 h 1079612"/>
                <a:gd name="connsiteX2" fmla="*/ 5472684 w 5472684"/>
                <a:gd name="connsiteY2" fmla="*/ 539806 h 1079612"/>
                <a:gd name="connsiteX3" fmla="*/ 4932878 w 5472684"/>
                <a:gd name="connsiteY3" fmla="*/ 1079612 h 1079612"/>
                <a:gd name="connsiteX4" fmla="*/ 0 w 5472684"/>
                <a:gd name="connsiteY4" fmla="*/ 1079612 h 1079612"/>
                <a:gd name="connsiteX5" fmla="*/ 0 w 5472684"/>
                <a:gd name="connsiteY5" fmla="*/ 0 h 1079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72684" h="1079612">
                  <a:moveTo>
                    <a:pt x="5472684" y="1079611"/>
                  </a:moveTo>
                  <a:lnTo>
                    <a:pt x="539806" y="1079611"/>
                  </a:lnTo>
                  <a:lnTo>
                    <a:pt x="0" y="539806"/>
                  </a:lnTo>
                  <a:lnTo>
                    <a:pt x="539806" y="1"/>
                  </a:lnTo>
                  <a:lnTo>
                    <a:pt x="5472684" y="1"/>
                  </a:lnTo>
                  <a:lnTo>
                    <a:pt x="5472684" y="1079611"/>
                  </a:lnTo>
                  <a:close/>
                </a:path>
              </a:pathLst>
            </a:custGeom>
            <a:ln>
              <a:solidFill>
                <a:srgbClr val="D99B00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5982" tIns="99061" rIns="184912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kern="1200" dirty="0" smtClean="0">
                  <a:solidFill>
                    <a:schemeClr val="tx1"/>
                  </a:solidFill>
                </a:rPr>
                <a:t>The Commonwealth Fund</a:t>
              </a:r>
              <a:endParaRPr lang="en-US" sz="2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565754" y="2592208"/>
              <a:ext cx="1079612" cy="1079612"/>
            </a:xfrm>
            <a:prstGeom prst="ellipse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 rot="21600000">
              <a:off x="2105561" y="3994092"/>
              <a:ext cx="5472684" cy="1079614"/>
            </a:xfrm>
            <a:custGeom>
              <a:avLst/>
              <a:gdLst>
                <a:gd name="connsiteX0" fmla="*/ 0 w 5472684"/>
                <a:gd name="connsiteY0" fmla="*/ 0 h 1079612"/>
                <a:gd name="connsiteX1" fmla="*/ 4932878 w 5472684"/>
                <a:gd name="connsiteY1" fmla="*/ 0 h 1079612"/>
                <a:gd name="connsiteX2" fmla="*/ 5472684 w 5472684"/>
                <a:gd name="connsiteY2" fmla="*/ 539806 h 1079612"/>
                <a:gd name="connsiteX3" fmla="*/ 4932878 w 5472684"/>
                <a:gd name="connsiteY3" fmla="*/ 1079612 h 1079612"/>
                <a:gd name="connsiteX4" fmla="*/ 0 w 5472684"/>
                <a:gd name="connsiteY4" fmla="*/ 1079612 h 1079612"/>
                <a:gd name="connsiteX5" fmla="*/ 0 w 5472684"/>
                <a:gd name="connsiteY5" fmla="*/ 0 h 1079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72684" h="1079612">
                  <a:moveTo>
                    <a:pt x="5472684" y="1079611"/>
                  </a:moveTo>
                  <a:lnTo>
                    <a:pt x="539806" y="1079611"/>
                  </a:lnTo>
                  <a:lnTo>
                    <a:pt x="0" y="539806"/>
                  </a:lnTo>
                  <a:lnTo>
                    <a:pt x="539806" y="1"/>
                  </a:lnTo>
                  <a:lnTo>
                    <a:pt x="5472684" y="1"/>
                  </a:lnTo>
                  <a:lnTo>
                    <a:pt x="5472684" y="1079611"/>
                  </a:lnTo>
                  <a:close/>
                </a:path>
              </a:pathLst>
            </a:cu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5982" tIns="99061" rIns="184912" bIns="99061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kern="1200" dirty="0" smtClean="0">
                  <a:solidFill>
                    <a:schemeClr val="tx1"/>
                  </a:solidFill>
                </a:rPr>
                <a:t>The Pershing Square Foundation</a:t>
              </a:r>
              <a:endParaRPr lang="en-US" sz="2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1565754" y="3994093"/>
              <a:ext cx="1079612" cy="1079612"/>
            </a:xfrm>
            <a:prstGeom prst="ellipse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 rot="21600000">
              <a:off x="2105561" y="5395977"/>
              <a:ext cx="5472685" cy="1079613"/>
            </a:xfrm>
            <a:custGeom>
              <a:avLst/>
              <a:gdLst>
                <a:gd name="connsiteX0" fmla="*/ 0 w 5472684"/>
                <a:gd name="connsiteY0" fmla="*/ 0 h 1079612"/>
                <a:gd name="connsiteX1" fmla="*/ 4932878 w 5472684"/>
                <a:gd name="connsiteY1" fmla="*/ 0 h 1079612"/>
                <a:gd name="connsiteX2" fmla="*/ 5472684 w 5472684"/>
                <a:gd name="connsiteY2" fmla="*/ 539806 h 1079612"/>
                <a:gd name="connsiteX3" fmla="*/ 4932878 w 5472684"/>
                <a:gd name="connsiteY3" fmla="*/ 1079612 h 1079612"/>
                <a:gd name="connsiteX4" fmla="*/ 0 w 5472684"/>
                <a:gd name="connsiteY4" fmla="*/ 1079612 h 1079612"/>
                <a:gd name="connsiteX5" fmla="*/ 0 w 5472684"/>
                <a:gd name="connsiteY5" fmla="*/ 0 h 1079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72684" h="1079612">
                  <a:moveTo>
                    <a:pt x="5472684" y="1079611"/>
                  </a:moveTo>
                  <a:lnTo>
                    <a:pt x="539806" y="1079611"/>
                  </a:lnTo>
                  <a:lnTo>
                    <a:pt x="0" y="539806"/>
                  </a:lnTo>
                  <a:lnTo>
                    <a:pt x="539806" y="1"/>
                  </a:lnTo>
                  <a:lnTo>
                    <a:pt x="5472684" y="1"/>
                  </a:lnTo>
                  <a:lnTo>
                    <a:pt x="5472684" y="1079611"/>
                  </a:lnTo>
                  <a:close/>
                </a:path>
              </a:pathLst>
            </a:cu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45982" tIns="99061" rIns="184913" bIns="99060" numCol="1" spcCol="1270" anchor="ctr" anchorCtr="0">
              <a:noAutofit/>
            </a:bodyPr>
            <a:lstStyle/>
            <a:p>
              <a:pPr lvl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kern="1200" dirty="0" smtClean="0">
                  <a:solidFill>
                    <a:schemeClr val="tx1"/>
                  </a:solidFill>
                </a:rPr>
                <a:t>The Skoll Foundation</a:t>
              </a:r>
              <a:endParaRPr lang="en-US" sz="26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1565754" y="5395978"/>
              <a:ext cx="1079612" cy="1079612"/>
            </a:xfrm>
            <a:prstGeom prst="ellipse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7" name="Rounded Rectangle 6"/>
          <p:cNvSpPr/>
          <p:nvPr/>
        </p:nvSpPr>
        <p:spPr bwMode="auto">
          <a:xfrm>
            <a:off x="342900" y="1359340"/>
            <a:ext cx="8458200" cy="926660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600" dirty="0"/>
              <a:t>The research reflected in this presentation was supported by</a:t>
            </a:r>
            <a:r>
              <a:rPr lang="en-US" sz="2600" dirty="0" smtClean="0"/>
              <a:t>:</a:t>
            </a:r>
            <a:endParaRPr lang="en-US" sz="2600" dirty="0"/>
          </a:p>
        </p:txBody>
      </p:sp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48400"/>
            <a:ext cx="1371600" cy="62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380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Address Social Needs Now? 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41479" y="1265191"/>
            <a:ext cx="8264217" cy="4238669"/>
            <a:chOff x="441479" y="1265191"/>
            <a:chExt cx="8264217" cy="4238669"/>
          </a:xfrm>
        </p:grpSpPr>
        <p:sp>
          <p:nvSpPr>
            <p:cNvPr id="7" name="Freeform 6"/>
            <p:cNvSpPr/>
            <p:nvPr/>
          </p:nvSpPr>
          <p:spPr>
            <a:xfrm>
              <a:off x="441479" y="1265191"/>
              <a:ext cx="8264217" cy="1203584"/>
            </a:xfrm>
            <a:custGeom>
              <a:avLst/>
              <a:gdLst>
                <a:gd name="connsiteX0" fmla="*/ 0 w 8264217"/>
                <a:gd name="connsiteY0" fmla="*/ 300896 h 1203584"/>
                <a:gd name="connsiteX1" fmla="*/ 7662425 w 8264217"/>
                <a:gd name="connsiteY1" fmla="*/ 300896 h 1203584"/>
                <a:gd name="connsiteX2" fmla="*/ 7662425 w 8264217"/>
                <a:gd name="connsiteY2" fmla="*/ 0 h 1203584"/>
                <a:gd name="connsiteX3" fmla="*/ 8264217 w 8264217"/>
                <a:gd name="connsiteY3" fmla="*/ 601792 h 1203584"/>
                <a:gd name="connsiteX4" fmla="*/ 7662425 w 8264217"/>
                <a:gd name="connsiteY4" fmla="*/ 1203584 h 1203584"/>
                <a:gd name="connsiteX5" fmla="*/ 7662425 w 8264217"/>
                <a:gd name="connsiteY5" fmla="*/ 902688 h 1203584"/>
                <a:gd name="connsiteX6" fmla="*/ 0 w 8264217"/>
                <a:gd name="connsiteY6" fmla="*/ 902688 h 1203584"/>
                <a:gd name="connsiteX7" fmla="*/ 0 w 8264217"/>
                <a:gd name="connsiteY7" fmla="*/ 300896 h 1203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64217" h="1203584">
                  <a:moveTo>
                    <a:pt x="0" y="300896"/>
                  </a:moveTo>
                  <a:lnTo>
                    <a:pt x="7662425" y="300896"/>
                  </a:lnTo>
                  <a:lnTo>
                    <a:pt x="7662425" y="0"/>
                  </a:lnTo>
                  <a:lnTo>
                    <a:pt x="8264217" y="601792"/>
                  </a:lnTo>
                  <a:lnTo>
                    <a:pt x="7662425" y="1203584"/>
                  </a:lnTo>
                  <a:lnTo>
                    <a:pt x="7662425" y="902688"/>
                  </a:lnTo>
                  <a:lnTo>
                    <a:pt x="0" y="902688"/>
                  </a:lnTo>
                  <a:lnTo>
                    <a:pt x="0" y="300896"/>
                  </a:lnTo>
                  <a:close/>
                </a:path>
              </a:pathLst>
            </a:custGeom>
            <a:solidFill>
              <a:srgbClr val="336699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7630" tIns="388526" rIns="554896" bIns="491965" numCol="1" spcCol="1270" anchor="ctr" anchorCtr="0">
              <a:noAutofit/>
            </a:bodyPr>
            <a:lstStyle/>
            <a:p>
              <a:pPr lvl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b="1" kern="1200" dirty="0" smtClean="0"/>
                <a:t>Triple Aim</a:t>
              </a:r>
              <a:endParaRPr lang="en-US" sz="2300" b="1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441479" y="2193328"/>
              <a:ext cx="2545379" cy="2318547"/>
            </a:xfrm>
            <a:custGeom>
              <a:avLst/>
              <a:gdLst>
                <a:gd name="connsiteX0" fmla="*/ 0 w 2545379"/>
                <a:gd name="connsiteY0" fmla="*/ 0 h 2318547"/>
                <a:gd name="connsiteX1" fmla="*/ 2545379 w 2545379"/>
                <a:gd name="connsiteY1" fmla="*/ 0 h 2318547"/>
                <a:gd name="connsiteX2" fmla="*/ 2545379 w 2545379"/>
                <a:gd name="connsiteY2" fmla="*/ 2318547 h 2318547"/>
                <a:gd name="connsiteX3" fmla="*/ 0 w 2545379"/>
                <a:gd name="connsiteY3" fmla="*/ 2318547 h 2318547"/>
                <a:gd name="connsiteX4" fmla="*/ 0 w 2545379"/>
                <a:gd name="connsiteY4" fmla="*/ 0 h 2318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5379" h="2318547">
                  <a:moveTo>
                    <a:pt x="0" y="0"/>
                  </a:moveTo>
                  <a:lnTo>
                    <a:pt x="2545379" y="0"/>
                  </a:lnTo>
                  <a:lnTo>
                    <a:pt x="2545379" y="2318547"/>
                  </a:lnTo>
                  <a:lnTo>
                    <a:pt x="0" y="2318547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t" anchorCtr="0">
              <a:noAutofit/>
            </a:bodyPr>
            <a:lstStyle/>
            <a:p>
              <a:pPr lvl="0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dirty="0">
                  <a:solidFill>
                    <a:schemeClr val="tx1"/>
                  </a:solidFill>
                </a:rPr>
                <a:t>The goals of improved health, improved care, and lower per capita cost of care have become the organizing framework for the U.S. health care </a:t>
              </a:r>
              <a:r>
                <a:rPr lang="en-US" sz="1500" dirty="0" smtClean="0">
                  <a:solidFill>
                    <a:schemeClr val="tx1"/>
                  </a:solidFill>
                </a:rPr>
                <a:t>system, injecting patients’ social needs into the health care continuum</a:t>
              </a:r>
              <a:endParaRPr lang="en-US" sz="1500" dirty="0">
                <a:solidFill>
                  <a:schemeClr val="tx1"/>
                </a:solidFill>
              </a:endParaRPr>
            </a:p>
            <a:p>
              <a:pPr lvl="0" algn="l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2986858" y="1666386"/>
              <a:ext cx="5718838" cy="1203584"/>
            </a:xfrm>
            <a:custGeom>
              <a:avLst/>
              <a:gdLst>
                <a:gd name="connsiteX0" fmla="*/ 0 w 5718838"/>
                <a:gd name="connsiteY0" fmla="*/ 300896 h 1203584"/>
                <a:gd name="connsiteX1" fmla="*/ 5117046 w 5718838"/>
                <a:gd name="connsiteY1" fmla="*/ 300896 h 1203584"/>
                <a:gd name="connsiteX2" fmla="*/ 5117046 w 5718838"/>
                <a:gd name="connsiteY2" fmla="*/ 0 h 1203584"/>
                <a:gd name="connsiteX3" fmla="*/ 5718838 w 5718838"/>
                <a:gd name="connsiteY3" fmla="*/ 601792 h 1203584"/>
                <a:gd name="connsiteX4" fmla="*/ 5117046 w 5718838"/>
                <a:gd name="connsiteY4" fmla="*/ 1203584 h 1203584"/>
                <a:gd name="connsiteX5" fmla="*/ 5117046 w 5718838"/>
                <a:gd name="connsiteY5" fmla="*/ 902688 h 1203584"/>
                <a:gd name="connsiteX6" fmla="*/ 0 w 5718838"/>
                <a:gd name="connsiteY6" fmla="*/ 902688 h 1203584"/>
                <a:gd name="connsiteX7" fmla="*/ 0 w 5718838"/>
                <a:gd name="connsiteY7" fmla="*/ 300896 h 1203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18838" h="1203584">
                  <a:moveTo>
                    <a:pt x="0" y="300896"/>
                  </a:moveTo>
                  <a:lnTo>
                    <a:pt x="5117046" y="300896"/>
                  </a:lnTo>
                  <a:lnTo>
                    <a:pt x="5117046" y="0"/>
                  </a:lnTo>
                  <a:lnTo>
                    <a:pt x="5718838" y="601792"/>
                  </a:lnTo>
                  <a:lnTo>
                    <a:pt x="5117046" y="1203584"/>
                  </a:lnTo>
                  <a:lnTo>
                    <a:pt x="5117046" y="902688"/>
                  </a:lnTo>
                  <a:lnTo>
                    <a:pt x="0" y="902688"/>
                  </a:lnTo>
                  <a:lnTo>
                    <a:pt x="0" y="300896"/>
                  </a:lnTo>
                  <a:close/>
                </a:path>
              </a:pathLst>
            </a:custGeom>
            <a:solidFill>
              <a:srgbClr val="5EA1EA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7630" tIns="388526" rIns="554896" bIns="491965" numCol="1" spcCol="1270" anchor="ctr" anchorCtr="0">
              <a:noAutofit/>
            </a:bodyPr>
            <a:lstStyle/>
            <a:p>
              <a:pPr lvl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b="1" kern="1200" dirty="0" smtClean="0"/>
                <a:t>Move to Value-Based Purchasing</a:t>
              </a:r>
              <a:endParaRPr lang="en-US" sz="2300" b="1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986858" y="2594523"/>
              <a:ext cx="2545379" cy="2318547"/>
            </a:xfrm>
            <a:custGeom>
              <a:avLst/>
              <a:gdLst>
                <a:gd name="connsiteX0" fmla="*/ 0 w 2545379"/>
                <a:gd name="connsiteY0" fmla="*/ 0 h 2318547"/>
                <a:gd name="connsiteX1" fmla="*/ 2545379 w 2545379"/>
                <a:gd name="connsiteY1" fmla="*/ 0 h 2318547"/>
                <a:gd name="connsiteX2" fmla="*/ 2545379 w 2545379"/>
                <a:gd name="connsiteY2" fmla="*/ 2318547 h 2318547"/>
                <a:gd name="connsiteX3" fmla="*/ 0 w 2545379"/>
                <a:gd name="connsiteY3" fmla="*/ 2318547 h 2318547"/>
                <a:gd name="connsiteX4" fmla="*/ 0 w 2545379"/>
                <a:gd name="connsiteY4" fmla="*/ 0 h 2318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5379" h="2318547">
                  <a:moveTo>
                    <a:pt x="0" y="0"/>
                  </a:moveTo>
                  <a:lnTo>
                    <a:pt x="2545379" y="0"/>
                  </a:lnTo>
                  <a:lnTo>
                    <a:pt x="2545379" y="2318547"/>
                  </a:lnTo>
                  <a:lnTo>
                    <a:pt x="0" y="2318547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t" anchorCtr="0">
              <a:noAutofit/>
            </a:bodyPr>
            <a:lstStyle/>
            <a:p>
              <a:pPr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dirty="0">
                  <a:solidFill>
                    <a:schemeClr val="tx1"/>
                  </a:solidFill>
                </a:rPr>
                <a:t>New public and private payment models are holding providers accountable for health care quality and costs; almost two-thirds of providers report they are signing value-based contracts with commercial </a:t>
              </a:r>
              <a:r>
                <a:rPr lang="en-US" sz="1500" dirty="0" err="1">
                  <a:solidFill>
                    <a:schemeClr val="tx1"/>
                  </a:solidFill>
                </a:rPr>
                <a:t>payers</a:t>
              </a:r>
              <a:r>
                <a:rPr lang="en-US" sz="1500" baseline="30000" dirty="0" err="1">
                  <a:solidFill>
                    <a:schemeClr val="tx1"/>
                  </a:solidFill>
                </a:rPr>
                <a:t>1</a:t>
              </a:r>
              <a:endParaRPr lang="en-US" sz="1500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5532237" y="2067580"/>
              <a:ext cx="3173459" cy="1203584"/>
            </a:xfrm>
            <a:custGeom>
              <a:avLst/>
              <a:gdLst>
                <a:gd name="connsiteX0" fmla="*/ 0 w 3173459"/>
                <a:gd name="connsiteY0" fmla="*/ 300896 h 1203584"/>
                <a:gd name="connsiteX1" fmla="*/ 2571667 w 3173459"/>
                <a:gd name="connsiteY1" fmla="*/ 300896 h 1203584"/>
                <a:gd name="connsiteX2" fmla="*/ 2571667 w 3173459"/>
                <a:gd name="connsiteY2" fmla="*/ 0 h 1203584"/>
                <a:gd name="connsiteX3" fmla="*/ 3173459 w 3173459"/>
                <a:gd name="connsiteY3" fmla="*/ 601792 h 1203584"/>
                <a:gd name="connsiteX4" fmla="*/ 2571667 w 3173459"/>
                <a:gd name="connsiteY4" fmla="*/ 1203584 h 1203584"/>
                <a:gd name="connsiteX5" fmla="*/ 2571667 w 3173459"/>
                <a:gd name="connsiteY5" fmla="*/ 902688 h 1203584"/>
                <a:gd name="connsiteX6" fmla="*/ 0 w 3173459"/>
                <a:gd name="connsiteY6" fmla="*/ 902688 h 1203584"/>
                <a:gd name="connsiteX7" fmla="*/ 0 w 3173459"/>
                <a:gd name="connsiteY7" fmla="*/ 300896 h 1203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73459" h="1203584">
                  <a:moveTo>
                    <a:pt x="0" y="300896"/>
                  </a:moveTo>
                  <a:lnTo>
                    <a:pt x="2571667" y="300896"/>
                  </a:lnTo>
                  <a:lnTo>
                    <a:pt x="2571667" y="0"/>
                  </a:lnTo>
                  <a:lnTo>
                    <a:pt x="3173459" y="601792"/>
                  </a:lnTo>
                  <a:lnTo>
                    <a:pt x="2571667" y="1203584"/>
                  </a:lnTo>
                  <a:lnTo>
                    <a:pt x="2571667" y="902688"/>
                  </a:lnTo>
                  <a:lnTo>
                    <a:pt x="0" y="902688"/>
                  </a:lnTo>
                  <a:lnTo>
                    <a:pt x="0" y="300896"/>
                  </a:lnTo>
                  <a:close/>
                </a:path>
              </a:pathLst>
            </a:custGeom>
            <a:solidFill>
              <a:srgbClr val="BBD9FD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7630" tIns="388526" rIns="554896" bIns="491965" numCol="1" spcCol="1270" anchor="ctr" anchorCtr="0">
              <a:noAutofit/>
            </a:bodyPr>
            <a:lstStyle/>
            <a:p>
              <a:pPr lvl="0" algn="l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300" b="1" kern="1200" dirty="0" smtClean="0">
                  <a:solidFill>
                    <a:schemeClr val="tx1"/>
                  </a:solidFill>
                </a:rPr>
                <a:t>Increased Coverage</a:t>
              </a:r>
              <a:endParaRPr lang="en-US" sz="23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5532237" y="2864170"/>
              <a:ext cx="2545379" cy="2639690"/>
            </a:xfrm>
            <a:custGeom>
              <a:avLst/>
              <a:gdLst>
                <a:gd name="connsiteX0" fmla="*/ 0 w 2545379"/>
                <a:gd name="connsiteY0" fmla="*/ 0 h 2639690"/>
                <a:gd name="connsiteX1" fmla="*/ 2545379 w 2545379"/>
                <a:gd name="connsiteY1" fmla="*/ 0 h 2639690"/>
                <a:gd name="connsiteX2" fmla="*/ 2545379 w 2545379"/>
                <a:gd name="connsiteY2" fmla="*/ 2639690 h 2639690"/>
                <a:gd name="connsiteX3" fmla="*/ 0 w 2545379"/>
                <a:gd name="connsiteY3" fmla="*/ 2639690 h 2639690"/>
                <a:gd name="connsiteX4" fmla="*/ 0 w 2545379"/>
                <a:gd name="connsiteY4" fmla="*/ 0 h 2639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5379" h="2639690">
                  <a:moveTo>
                    <a:pt x="0" y="0"/>
                  </a:moveTo>
                  <a:lnTo>
                    <a:pt x="2545379" y="0"/>
                  </a:lnTo>
                  <a:lnTo>
                    <a:pt x="2545379" y="2639690"/>
                  </a:lnTo>
                  <a:lnTo>
                    <a:pt x="0" y="263969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0" tIns="57150" rIns="57150" bIns="57150" numCol="1" spcCol="1270" anchor="t" anchorCtr="0">
              <a:noAutofit/>
            </a:bodyPr>
            <a:lstStyle/>
            <a:p>
              <a:pPr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dirty="0">
                  <a:solidFill>
                    <a:schemeClr val="tx1"/>
                  </a:solidFill>
                </a:rPr>
                <a:t>With Medicaid expansion for adults with incomes up to 133% FPL and the availability of subsidized coverage for individuals and families with incomes up to 400% FPL, more than 32 million individuals could gain coverage under the ACA—the vast majority of whom will have low and modest incomes and unmet social needs</a:t>
              </a:r>
            </a:p>
          </p:txBody>
        </p:sp>
      </p:grp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48400"/>
            <a:ext cx="1371600" cy="62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1232" y="6166919"/>
            <a:ext cx="7558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aseline="30000" dirty="0" smtClean="0"/>
              <a:t>1 </a:t>
            </a:r>
            <a:r>
              <a:rPr lang="en-US" sz="900" dirty="0" smtClean="0"/>
              <a:t>J. Stone, “Survey Results: Percentage of Providers Taking on </a:t>
            </a:r>
          </a:p>
          <a:p>
            <a:r>
              <a:rPr lang="en-US" sz="900" dirty="0" smtClean="0"/>
              <a:t>Risk Doubled Since 2011” (New York: The Advisory Board </a:t>
            </a:r>
          </a:p>
          <a:p>
            <a:r>
              <a:rPr lang="en-US" sz="900" dirty="0" smtClean="0"/>
              <a:t>Company, June 5, 2013), http://</a:t>
            </a:r>
            <a:r>
              <a:rPr lang="en-US" sz="900" dirty="0" err="1" smtClean="0"/>
              <a:t>www.advisory.com</a:t>
            </a:r>
            <a:r>
              <a:rPr lang="en-US" sz="900" dirty="0" smtClean="0"/>
              <a:t>/Research/Health-Care-Advisory-Board/Blogs/Toward-Accountable-Payment/2013/05/Accountable-payment-survey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690213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339464"/>
            <a:ext cx="7964487" cy="492386"/>
          </a:xfrm>
        </p:spPr>
        <p:txBody>
          <a:bodyPr/>
          <a:lstStyle/>
          <a:p>
            <a:r>
              <a:rPr lang="en-US" dirty="0" smtClean="0"/>
              <a:t>Business Case: Direct Economic Benefits for Providers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20132" y="896938"/>
            <a:ext cx="8771468" cy="1752600"/>
            <a:chOff x="228600" y="853597"/>
            <a:chExt cx="8763000" cy="1584802"/>
          </a:xfrm>
        </p:grpSpPr>
        <p:sp>
          <p:nvSpPr>
            <p:cNvPr id="5" name="Freeform 4"/>
            <p:cNvSpPr/>
            <p:nvPr/>
          </p:nvSpPr>
          <p:spPr>
            <a:xfrm>
              <a:off x="2362200" y="853597"/>
              <a:ext cx="6629400" cy="1584802"/>
            </a:xfrm>
            <a:custGeom>
              <a:avLst/>
              <a:gdLst>
                <a:gd name="connsiteX0" fmla="*/ 127438 w 764614"/>
                <a:gd name="connsiteY0" fmla="*/ 0 h 5319776"/>
                <a:gd name="connsiteX1" fmla="*/ 637176 w 764614"/>
                <a:gd name="connsiteY1" fmla="*/ 0 h 5319776"/>
                <a:gd name="connsiteX2" fmla="*/ 764614 w 764614"/>
                <a:gd name="connsiteY2" fmla="*/ 127438 h 5319776"/>
                <a:gd name="connsiteX3" fmla="*/ 764614 w 764614"/>
                <a:gd name="connsiteY3" fmla="*/ 5319776 h 5319776"/>
                <a:gd name="connsiteX4" fmla="*/ 764614 w 764614"/>
                <a:gd name="connsiteY4" fmla="*/ 5319776 h 5319776"/>
                <a:gd name="connsiteX5" fmla="*/ 0 w 764614"/>
                <a:gd name="connsiteY5" fmla="*/ 5319776 h 5319776"/>
                <a:gd name="connsiteX6" fmla="*/ 0 w 764614"/>
                <a:gd name="connsiteY6" fmla="*/ 5319776 h 5319776"/>
                <a:gd name="connsiteX7" fmla="*/ 0 w 764614"/>
                <a:gd name="connsiteY7" fmla="*/ 127438 h 5319776"/>
                <a:gd name="connsiteX8" fmla="*/ 127438 w 764614"/>
                <a:gd name="connsiteY8" fmla="*/ 0 h 5319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4614" h="5319776">
                  <a:moveTo>
                    <a:pt x="764614" y="886648"/>
                  </a:moveTo>
                  <a:lnTo>
                    <a:pt x="764614" y="4433128"/>
                  </a:lnTo>
                  <a:cubicBezTo>
                    <a:pt x="764614" y="4922808"/>
                    <a:pt x="756413" y="5319773"/>
                    <a:pt x="746297" y="5319773"/>
                  </a:cubicBezTo>
                  <a:lnTo>
                    <a:pt x="0" y="5319773"/>
                  </a:lnTo>
                  <a:lnTo>
                    <a:pt x="0" y="531977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46297" y="3"/>
                  </a:lnTo>
                  <a:cubicBezTo>
                    <a:pt x="756413" y="3"/>
                    <a:pt x="764614" y="396968"/>
                    <a:pt x="764614" y="886648"/>
                  </a:cubicBezTo>
                  <a:close/>
                </a:path>
              </a:pathLst>
            </a:custGeom>
            <a:solidFill>
              <a:srgbClr val="F0AB00">
                <a:alpha val="30000"/>
              </a:srgbClr>
            </a:solidFill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1150" rIns="284974" bIns="161152" numCol="1" spcCol="1270" anchor="ctr" anchorCtr="0">
              <a:noAutofit/>
            </a:bodyPr>
            <a:lstStyle/>
            <a:p>
              <a:pPr marL="0" lvl="1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200" dirty="0"/>
                <a:t>D</a:t>
              </a:r>
              <a:r>
                <a:rPr lang="en-US" sz="1200" dirty="0" smtClean="0"/>
                <a:t>elivery models that incorporate interventions addressing  patients’ social needs may be eligible for enhanced reimbursement, such as through:</a:t>
              </a:r>
            </a:p>
            <a:p>
              <a:pPr marL="628650" lvl="2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§"/>
              </a:pPr>
              <a:r>
                <a:rPr lang="en-US" sz="1200" dirty="0" smtClean="0"/>
                <a:t>Payment incentives for Patient-Centered </a:t>
              </a:r>
              <a:r>
                <a:rPr lang="en-US" sz="1200" dirty="0"/>
                <a:t>M</a:t>
              </a:r>
              <a:r>
                <a:rPr lang="en-US" sz="1200" dirty="0" smtClean="0"/>
                <a:t>edical Home (PCMH)-recognized providers, that are required to deploy care coordination and self-care supports with linkages to community social service agencies</a:t>
              </a:r>
              <a:endParaRPr lang="en-US" sz="1200" dirty="0"/>
            </a:p>
            <a:p>
              <a:pPr marL="628650" lvl="2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§"/>
              </a:pPr>
              <a:r>
                <a:rPr lang="en-US" sz="1200" dirty="0" smtClean="0"/>
                <a:t>Health home provisions under the Affordable Care Act (ACA), which allow for reimbursement for social interventions targeted towards complex, chronically ill patients</a:t>
              </a:r>
            </a:p>
            <a:p>
              <a:pPr marL="628650" lvl="2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§"/>
              </a:pPr>
              <a:r>
                <a:rPr lang="en-US" sz="1200" dirty="0" smtClean="0">
                  <a:solidFill>
                    <a:schemeClr val="tx1"/>
                  </a:solidFill>
                </a:rPr>
                <a:t>New Medicare payment codes for complex care management services that assess and address patients’ psychosocial needs</a:t>
              </a:r>
            </a:p>
          </p:txBody>
        </p:sp>
        <p:sp>
          <p:nvSpPr>
            <p:cNvPr id="6" name="Freeform 5"/>
            <p:cNvSpPr/>
            <p:nvPr/>
          </p:nvSpPr>
          <p:spPr>
            <a:xfrm>
              <a:off x="228600" y="853597"/>
              <a:ext cx="2286000" cy="1584802"/>
            </a:xfrm>
            <a:custGeom>
              <a:avLst/>
              <a:gdLst>
                <a:gd name="connsiteX0" fmla="*/ 0 w 2992374"/>
                <a:gd name="connsiteY0" fmla="*/ 159301 h 955785"/>
                <a:gd name="connsiteX1" fmla="*/ 159301 w 2992374"/>
                <a:gd name="connsiteY1" fmla="*/ 0 h 955785"/>
                <a:gd name="connsiteX2" fmla="*/ 2833073 w 2992374"/>
                <a:gd name="connsiteY2" fmla="*/ 0 h 955785"/>
                <a:gd name="connsiteX3" fmla="*/ 2992374 w 2992374"/>
                <a:gd name="connsiteY3" fmla="*/ 159301 h 955785"/>
                <a:gd name="connsiteX4" fmla="*/ 2992374 w 2992374"/>
                <a:gd name="connsiteY4" fmla="*/ 796484 h 955785"/>
                <a:gd name="connsiteX5" fmla="*/ 2833073 w 2992374"/>
                <a:gd name="connsiteY5" fmla="*/ 955785 h 955785"/>
                <a:gd name="connsiteX6" fmla="*/ 159301 w 2992374"/>
                <a:gd name="connsiteY6" fmla="*/ 955785 h 955785"/>
                <a:gd name="connsiteX7" fmla="*/ 0 w 2992374"/>
                <a:gd name="connsiteY7" fmla="*/ 796484 h 955785"/>
                <a:gd name="connsiteX8" fmla="*/ 0 w 2992374"/>
                <a:gd name="connsiteY8" fmla="*/ 159301 h 955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92374" h="955785">
                  <a:moveTo>
                    <a:pt x="0" y="159301"/>
                  </a:moveTo>
                  <a:cubicBezTo>
                    <a:pt x="0" y="71321"/>
                    <a:pt x="71321" y="0"/>
                    <a:pt x="159301" y="0"/>
                  </a:cubicBezTo>
                  <a:lnTo>
                    <a:pt x="2833073" y="0"/>
                  </a:lnTo>
                  <a:cubicBezTo>
                    <a:pt x="2921053" y="0"/>
                    <a:pt x="2992374" y="71321"/>
                    <a:pt x="2992374" y="159301"/>
                  </a:cubicBezTo>
                  <a:lnTo>
                    <a:pt x="2992374" y="796484"/>
                  </a:lnTo>
                  <a:cubicBezTo>
                    <a:pt x="2992374" y="884464"/>
                    <a:pt x="2921053" y="955785"/>
                    <a:pt x="2833073" y="955785"/>
                  </a:cubicBezTo>
                  <a:lnTo>
                    <a:pt x="159301" y="955785"/>
                  </a:lnTo>
                  <a:cubicBezTo>
                    <a:pt x="71321" y="955785"/>
                    <a:pt x="0" y="884464"/>
                    <a:pt x="0" y="796484"/>
                  </a:cubicBezTo>
                  <a:lnTo>
                    <a:pt x="0" y="159301"/>
                  </a:lnTo>
                  <a:close/>
                </a:path>
              </a:pathLst>
            </a:custGeom>
            <a:solidFill>
              <a:srgbClr val="336699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7618" tIns="77138" rIns="107618" bIns="77138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 smtClean="0"/>
                <a:t>Enhanced Reimbursement</a:t>
              </a:r>
              <a:endParaRPr lang="en-US" sz="1600" b="1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11667" y="2900628"/>
            <a:ext cx="8763000" cy="1288169"/>
            <a:chOff x="228600" y="2599166"/>
            <a:chExt cx="8763000" cy="1288169"/>
          </a:xfrm>
        </p:grpSpPr>
        <p:sp>
          <p:nvSpPr>
            <p:cNvPr id="7" name="Freeform 6"/>
            <p:cNvSpPr/>
            <p:nvPr/>
          </p:nvSpPr>
          <p:spPr>
            <a:xfrm>
              <a:off x="2362200" y="2599167"/>
              <a:ext cx="6629400" cy="1288168"/>
            </a:xfrm>
            <a:custGeom>
              <a:avLst/>
              <a:gdLst>
                <a:gd name="connsiteX0" fmla="*/ 140272 w 841613"/>
                <a:gd name="connsiteY0" fmla="*/ 0 h 5319776"/>
                <a:gd name="connsiteX1" fmla="*/ 701341 w 841613"/>
                <a:gd name="connsiteY1" fmla="*/ 0 h 5319776"/>
                <a:gd name="connsiteX2" fmla="*/ 841613 w 841613"/>
                <a:gd name="connsiteY2" fmla="*/ 140272 h 5319776"/>
                <a:gd name="connsiteX3" fmla="*/ 841613 w 841613"/>
                <a:gd name="connsiteY3" fmla="*/ 5319776 h 5319776"/>
                <a:gd name="connsiteX4" fmla="*/ 841613 w 841613"/>
                <a:gd name="connsiteY4" fmla="*/ 5319776 h 5319776"/>
                <a:gd name="connsiteX5" fmla="*/ 0 w 841613"/>
                <a:gd name="connsiteY5" fmla="*/ 5319776 h 5319776"/>
                <a:gd name="connsiteX6" fmla="*/ 0 w 841613"/>
                <a:gd name="connsiteY6" fmla="*/ 5319776 h 5319776"/>
                <a:gd name="connsiteX7" fmla="*/ 0 w 841613"/>
                <a:gd name="connsiteY7" fmla="*/ 140272 h 5319776"/>
                <a:gd name="connsiteX8" fmla="*/ 140272 w 841613"/>
                <a:gd name="connsiteY8" fmla="*/ 0 h 5319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1613" h="5319776">
                  <a:moveTo>
                    <a:pt x="841613" y="886651"/>
                  </a:moveTo>
                  <a:lnTo>
                    <a:pt x="841613" y="4433125"/>
                  </a:lnTo>
                  <a:cubicBezTo>
                    <a:pt x="841613" y="4922806"/>
                    <a:pt x="831677" y="5319773"/>
                    <a:pt x="819421" y="5319773"/>
                  </a:cubicBezTo>
                  <a:lnTo>
                    <a:pt x="0" y="5319773"/>
                  </a:lnTo>
                  <a:lnTo>
                    <a:pt x="0" y="5319773"/>
                  </a:lnTo>
                  <a:lnTo>
                    <a:pt x="0" y="3"/>
                  </a:lnTo>
                  <a:lnTo>
                    <a:pt x="0" y="3"/>
                  </a:lnTo>
                  <a:lnTo>
                    <a:pt x="819421" y="3"/>
                  </a:lnTo>
                  <a:cubicBezTo>
                    <a:pt x="831677" y="3"/>
                    <a:pt x="841613" y="396970"/>
                    <a:pt x="841613" y="886651"/>
                  </a:cubicBezTo>
                  <a:close/>
                </a:path>
              </a:pathLst>
            </a:custGeom>
            <a:solidFill>
              <a:srgbClr val="F0AB00">
                <a:alpha val="30000"/>
              </a:srgbClr>
            </a:solidFill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4909" rIns="288734" bIns="164910" numCol="1" spcCol="1270" anchor="ctr" anchorCtr="0">
              <a:noAutofit/>
            </a:bodyPr>
            <a:lstStyle/>
            <a:p>
              <a:pPr marL="0" lvl="1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200" kern="1200" dirty="0" smtClean="0"/>
                <a:t>Shared savings </a:t>
              </a:r>
              <a:r>
                <a:rPr lang="en-US" sz="1200" dirty="0" smtClean="0"/>
                <a:t>programs incentives  providers to reduce spending on a defined patient populations. by sharing savings. Providers who are successful in shared savings programs  address their patients’ social needs. Examples can be found in:</a:t>
              </a:r>
            </a:p>
            <a:p>
              <a:pPr marL="628650" lvl="2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§"/>
              </a:pPr>
              <a:r>
                <a:rPr lang="en-US" sz="1200" kern="1200" dirty="0" smtClean="0"/>
                <a:t>Medicare Shared Savings Program and Pioneer ACO Program</a:t>
              </a:r>
            </a:p>
            <a:p>
              <a:pPr marL="628650" lvl="2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§"/>
              </a:pPr>
              <a:r>
                <a:rPr lang="en-US" sz="1200" dirty="0" smtClean="0"/>
                <a:t>Medicaid ACO pilots</a:t>
              </a:r>
              <a:endParaRPr lang="en-US" sz="1200" kern="1200" dirty="0" smtClean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228600" y="2599166"/>
              <a:ext cx="2286000" cy="1288168"/>
            </a:xfrm>
            <a:custGeom>
              <a:avLst/>
              <a:gdLst>
                <a:gd name="connsiteX0" fmla="*/ 0 w 2992374"/>
                <a:gd name="connsiteY0" fmla="*/ 175340 h 1052017"/>
                <a:gd name="connsiteX1" fmla="*/ 175340 w 2992374"/>
                <a:gd name="connsiteY1" fmla="*/ 0 h 1052017"/>
                <a:gd name="connsiteX2" fmla="*/ 2817034 w 2992374"/>
                <a:gd name="connsiteY2" fmla="*/ 0 h 1052017"/>
                <a:gd name="connsiteX3" fmla="*/ 2992374 w 2992374"/>
                <a:gd name="connsiteY3" fmla="*/ 175340 h 1052017"/>
                <a:gd name="connsiteX4" fmla="*/ 2992374 w 2992374"/>
                <a:gd name="connsiteY4" fmla="*/ 876677 h 1052017"/>
                <a:gd name="connsiteX5" fmla="*/ 2817034 w 2992374"/>
                <a:gd name="connsiteY5" fmla="*/ 1052017 h 1052017"/>
                <a:gd name="connsiteX6" fmla="*/ 175340 w 2992374"/>
                <a:gd name="connsiteY6" fmla="*/ 1052017 h 1052017"/>
                <a:gd name="connsiteX7" fmla="*/ 0 w 2992374"/>
                <a:gd name="connsiteY7" fmla="*/ 876677 h 1052017"/>
                <a:gd name="connsiteX8" fmla="*/ 0 w 2992374"/>
                <a:gd name="connsiteY8" fmla="*/ 175340 h 1052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92374" h="1052017">
                  <a:moveTo>
                    <a:pt x="0" y="175340"/>
                  </a:moveTo>
                  <a:cubicBezTo>
                    <a:pt x="0" y="78502"/>
                    <a:pt x="78502" y="0"/>
                    <a:pt x="175340" y="0"/>
                  </a:cubicBezTo>
                  <a:lnTo>
                    <a:pt x="2817034" y="0"/>
                  </a:lnTo>
                  <a:cubicBezTo>
                    <a:pt x="2913872" y="0"/>
                    <a:pt x="2992374" y="78502"/>
                    <a:pt x="2992374" y="175340"/>
                  </a:cubicBezTo>
                  <a:lnTo>
                    <a:pt x="2992374" y="876677"/>
                  </a:lnTo>
                  <a:cubicBezTo>
                    <a:pt x="2992374" y="973515"/>
                    <a:pt x="2913872" y="1052017"/>
                    <a:pt x="2817034" y="1052017"/>
                  </a:cubicBezTo>
                  <a:lnTo>
                    <a:pt x="175340" y="1052017"/>
                  </a:lnTo>
                  <a:cubicBezTo>
                    <a:pt x="78502" y="1052017"/>
                    <a:pt x="0" y="973515"/>
                    <a:pt x="0" y="876677"/>
                  </a:cubicBezTo>
                  <a:lnTo>
                    <a:pt x="0" y="175340"/>
                  </a:lnTo>
                  <a:close/>
                </a:path>
              </a:pathLst>
            </a:custGeom>
            <a:solidFill>
              <a:srgbClr val="336699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2315" tIns="81835" rIns="112315" bIns="81835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 smtClean="0"/>
                <a:t>Shared Savings</a:t>
              </a:r>
              <a:endParaRPr lang="en-US" sz="1600" b="1" kern="12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20133" y="4439887"/>
            <a:ext cx="8763000" cy="1082762"/>
            <a:chOff x="228600" y="3946438"/>
            <a:chExt cx="8763000" cy="1082762"/>
          </a:xfrm>
        </p:grpSpPr>
        <p:sp>
          <p:nvSpPr>
            <p:cNvPr id="9" name="Freeform 8"/>
            <p:cNvSpPr/>
            <p:nvPr/>
          </p:nvSpPr>
          <p:spPr>
            <a:xfrm>
              <a:off x="2438401" y="3946439"/>
              <a:ext cx="6553199" cy="1082761"/>
            </a:xfrm>
            <a:custGeom>
              <a:avLst/>
              <a:gdLst>
                <a:gd name="connsiteX0" fmla="*/ 131976 w 791841"/>
                <a:gd name="connsiteY0" fmla="*/ 0 h 5319776"/>
                <a:gd name="connsiteX1" fmla="*/ 659865 w 791841"/>
                <a:gd name="connsiteY1" fmla="*/ 0 h 5319776"/>
                <a:gd name="connsiteX2" fmla="*/ 791841 w 791841"/>
                <a:gd name="connsiteY2" fmla="*/ 131976 h 5319776"/>
                <a:gd name="connsiteX3" fmla="*/ 791841 w 791841"/>
                <a:gd name="connsiteY3" fmla="*/ 5319776 h 5319776"/>
                <a:gd name="connsiteX4" fmla="*/ 791841 w 791841"/>
                <a:gd name="connsiteY4" fmla="*/ 5319776 h 5319776"/>
                <a:gd name="connsiteX5" fmla="*/ 0 w 791841"/>
                <a:gd name="connsiteY5" fmla="*/ 5319776 h 5319776"/>
                <a:gd name="connsiteX6" fmla="*/ 0 w 791841"/>
                <a:gd name="connsiteY6" fmla="*/ 5319776 h 5319776"/>
                <a:gd name="connsiteX7" fmla="*/ 0 w 791841"/>
                <a:gd name="connsiteY7" fmla="*/ 131976 h 5319776"/>
                <a:gd name="connsiteX8" fmla="*/ 131976 w 791841"/>
                <a:gd name="connsiteY8" fmla="*/ 0 h 5319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1841" h="5319776">
                  <a:moveTo>
                    <a:pt x="791841" y="886648"/>
                  </a:moveTo>
                  <a:lnTo>
                    <a:pt x="791841" y="4433128"/>
                  </a:lnTo>
                  <a:cubicBezTo>
                    <a:pt x="791841" y="4922806"/>
                    <a:pt x="783046" y="5319773"/>
                    <a:pt x="772196" y="5319773"/>
                  </a:cubicBezTo>
                  <a:lnTo>
                    <a:pt x="0" y="5319773"/>
                  </a:lnTo>
                  <a:lnTo>
                    <a:pt x="0" y="5319773"/>
                  </a:lnTo>
                  <a:lnTo>
                    <a:pt x="0" y="3"/>
                  </a:lnTo>
                  <a:lnTo>
                    <a:pt x="0" y="3"/>
                  </a:lnTo>
                  <a:lnTo>
                    <a:pt x="772196" y="3"/>
                  </a:lnTo>
                  <a:cubicBezTo>
                    <a:pt x="783046" y="3"/>
                    <a:pt x="791841" y="396970"/>
                    <a:pt x="791841" y="886648"/>
                  </a:cubicBezTo>
                  <a:close/>
                </a:path>
              </a:pathLst>
            </a:custGeom>
            <a:solidFill>
              <a:srgbClr val="F0AB00">
                <a:alpha val="30000"/>
              </a:srgbClr>
            </a:solidFill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62479" rIns="286304" bIns="162480" numCol="1" spcCol="1270" anchor="ctr" anchorCtr="0">
              <a:noAutofit/>
            </a:bodyPr>
            <a:lstStyle/>
            <a:p>
              <a:pPr marL="0" lvl="1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200" dirty="0" smtClean="0"/>
                <a:t>New  capitated payment models require providers and provider </a:t>
              </a:r>
              <a:r>
                <a:rPr lang="en-US" sz="1200" dirty="0" err="1" smtClean="0"/>
                <a:t>systmes</a:t>
              </a:r>
              <a:r>
                <a:rPr lang="en-US" sz="1200" dirty="0" smtClean="0"/>
                <a:t> to take risk for managing covered services within a fixed budget, implicating patients’ social needs. Examples include:</a:t>
              </a:r>
            </a:p>
            <a:p>
              <a:pPr marL="628650" lvl="2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§"/>
              </a:pPr>
              <a:r>
                <a:rPr lang="en-US" sz="1200" dirty="0" smtClean="0"/>
                <a:t>Medicare Bundled Payments for Care Improvement Initiative</a:t>
              </a:r>
            </a:p>
            <a:p>
              <a:pPr marL="628650" lvl="2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§"/>
              </a:pPr>
              <a:r>
                <a:rPr lang="en-US" sz="1200" dirty="0" smtClean="0"/>
                <a:t>Oregon Coordinated Care Organizations </a:t>
              </a:r>
            </a:p>
            <a:p>
              <a:pPr marL="628650" lvl="2" indent="-17145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itchFamily="2" charset="2"/>
                <a:buChar char="§"/>
              </a:pPr>
              <a:r>
                <a:rPr lang="en-US" sz="1200" dirty="0" smtClean="0"/>
                <a:t>Medicaid managed care organizations, including emerging programs for dual </a:t>
              </a:r>
              <a:r>
                <a:rPr lang="en-US" sz="1200" dirty="0" err="1" smtClean="0"/>
                <a:t>eligibles</a:t>
              </a:r>
              <a:endParaRPr lang="en-US" sz="1200" dirty="0" smtClean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28600" y="3946438"/>
              <a:ext cx="2286000" cy="1082762"/>
            </a:xfrm>
            <a:custGeom>
              <a:avLst/>
              <a:gdLst>
                <a:gd name="connsiteX0" fmla="*/ 0 w 2992374"/>
                <a:gd name="connsiteY0" fmla="*/ 164970 h 989802"/>
                <a:gd name="connsiteX1" fmla="*/ 164970 w 2992374"/>
                <a:gd name="connsiteY1" fmla="*/ 0 h 989802"/>
                <a:gd name="connsiteX2" fmla="*/ 2827404 w 2992374"/>
                <a:gd name="connsiteY2" fmla="*/ 0 h 989802"/>
                <a:gd name="connsiteX3" fmla="*/ 2992374 w 2992374"/>
                <a:gd name="connsiteY3" fmla="*/ 164970 h 989802"/>
                <a:gd name="connsiteX4" fmla="*/ 2992374 w 2992374"/>
                <a:gd name="connsiteY4" fmla="*/ 824832 h 989802"/>
                <a:gd name="connsiteX5" fmla="*/ 2827404 w 2992374"/>
                <a:gd name="connsiteY5" fmla="*/ 989802 h 989802"/>
                <a:gd name="connsiteX6" fmla="*/ 164970 w 2992374"/>
                <a:gd name="connsiteY6" fmla="*/ 989802 h 989802"/>
                <a:gd name="connsiteX7" fmla="*/ 0 w 2992374"/>
                <a:gd name="connsiteY7" fmla="*/ 824832 h 989802"/>
                <a:gd name="connsiteX8" fmla="*/ 0 w 2992374"/>
                <a:gd name="connsiteY8" fmla="*/ 164970 h 989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92374" h="989802">
                  <a:moveTo>
                    <a:pt x="0" y="164970"/>
                  </a:moveTo>
                  <a:cubicBezTo>
                    <a:pt x="0" y="73860"/>
                    <a:pt x="73860" y="0"/>
                    <a:pt x="164970" y="0"/>
                  </a:cubicBezTo>
                  <a:lnTo>
                    <a:pt x="2827404" y="0"/>
                  </a:lnTo>
                  <a:cubicBezTo>
                    <a:pt x="2918514" y="0"/>
                    <a:pt x="2992374" y="73860"/>
                    <a:pt x="2992374" y="164970"/>
                  </a:cubicBezTo>
                  <a:lnTo>
                    <a:pt x="2992374" y="824832"/>
                  </a:lnTo>
                  <a:cubicBezTo>
                    <a:pt x="2992374" y="915942"/>
                    <a:pt x="2918514" y="989802"/>
                    <a:pt x="2827404" y="989802"/>
                  </a:cubicBezTo>
                  <a:lnTo>
                    <a:pt x="164970" y="989802"/>
                  </a:lnTo>
                  <a:cubicBezTo>
                    <a:pt x="73860" y="989802"/>
                    <a:pt x="0" y="915942"/>
                    <a:pt x="0" y="824832"/>
                  </a:cubicBezTo>
                  <a:lnTo>
                    <a:pt x="0" y="164970"/>
                  </a:lnTo>
                  <a:close/>
                </a:path>
              </a:pathLst>
            </a:custGeom>
            <a:solidFill>
              <a:srgbClr val="336699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9278" tIns="78798" rIns="109278" bIns="78798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/>
                <a:t>Capitated, Global, and Bundled Payments</a:t>
              </a:r>
              <a:endParaRPr lang="en-US" sz="1600" b="1" kern="1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28600" y="5773738"/>
            <a:ext cx="8763000" cy="838200"/>
            <a:chOff x="228600" y="5341230"/>
            <a:chExt cx="8763000" cy="1288168"/>
          </a:xfrm>
        </p:grpSpPr>
        <p:sp>
          <p:nvSpPr>
            <p:cNvPr id="11" name="Freeform 10"/>
            <p:cNvSpPr/>
            <p:nvPr/>
          </p:nvSpPr>
          <p:spPr>
            <a:xfrm>
              <a:off x="2362200" y="5341230"/>
              <a:ext cx="6629400" cy="1288168"/>
            </a:xfrm>
            <a:custGeom>
              <a:avLst/>
              <a:gdLst>
                <a:gd name="connsiteX0" fmla="*/ 222339 w 1334010"/>
                <a:gd name="connsiteY0" fmla="*/ 0 h 5314580"/>
                <a:gd name="connsiteX1" fmla="*/ 1111671 w 1334010"/>
                <a:gd name="connsiteY1" fmla="*/ 0 h 5314580"/>
                <a:gd name="connsiteX2" fmla="*/ 1334010 w 1334010"/>
                <a:gd name="connsiteY2" fmla="*/ 222339 h 5314580"/>
                <a:gd name="connsiteX3" fmla="*/ 1334010 w 1334010"/>
                <a:gd name="connsiteY3" fmla="*/ 5314580 h 5314580"/>
                <a:gd name="connsiteX4" fmla="*/ 1334010 w 1334010"/>
                <a:gd name="connsiteY4" fmla="*/ 5314580 h 5314580"/>
                <a:gd name="connsiteX5" fmla="*/ 0 w 1334010"/>
                <a:gd name="connsiteY5" fmla="*/ 5314580 h 5314580"/>
                <a:gd name="connsiteX6" fmla="*/ 0 w 1334010"/>
                <a:gd name="connsiteY6" fmla="*/ 5314580 h 5314580"/>
                <a:gd name="connsiteX7" fmla="*/ 0 w 1334010"/>
                <a:gd name="connsiteY7" fmla="*/ 222339 h 5314580"/>
                <a:gd name="connsiteX8" fmla="*/ 222339 w 1334010"/>
                <a:gd name="connsiteY8" fmla="*/ 0 h 5314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4010" h="5314580">
                  <a:moveTo>
                    <a:pt x="1334010" y="885781"/>
                  </a:moveTo>
                  <a:lnTo>
                    <a:pt x="1334010" y="4428799"/>
                  </a:lnTo>
                  <a:cubicBezTo>
                    <a:pt x="1334010" y="4918000"/>
                    <a:pt x="1309023" y="5314578"/>
                    <a:pt x="1278201" y="5314578"/>
                  </a:cubicBezTo>
                  <a:lnTo>
                    <a:pt x="0" y="5314578"/>
                  </a:lnTo>
                  <a:lnTo>
                    <a:pt x="0" y="5314578"/>
                  </a:lnTo>
                  <a:lnTo>
                    <a:pt x="0" y="2"/>
                  </a:lnTo>
                  <a:lnTo>
                    <a:pt x="0" y="2"/>
                  </a:lnTo>
                  <a:lnTo>
                    <a:pt x="1278201" y="2"/>
                  </a:lnTo>
                  <a:cubicBezTo>
                    <a:pt x="1309023" y="2"/>
                    <a:pt x="1334010" y="396580"/>
                    <a:pt x="1334010" y="885781"/>
                  </a:cubicBezTo>
                  <a:close/>
                </a:path>
              </a:pathLst>
            </a:custGeom>
            <a:solidFill>
              <a:srgbClr val="F0AB00">
                <a:alpha val="30000"/>
              </a:srgbClr>
            </a:solidFill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1" tIns="188946" rIns="312770" bIns="188946" numCol="1" spcCol="1270" anchor="ctr" anchorCtr="0">
              <a:noAutofit/>
            </a:bodyPr>
            <a:lstStyle/>
            <a:p>
              <a:pPr marL="0" lvl="1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sz="1200" dirty="0" smtClean="0"/>
                <a:t>Social factors are linked to readmissions risk. Providers are now financially penalized for excess 30-day readmissions under the ACA’s Medicare Hospital Readmission and Reduction Program, incentivizing hospitals to address social needs as part of their efforts to reduce readmissions.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228600" y="5341230"/>
              <a:ext cx="2286000" cy="1288168"/>
            </a:xfrm>
            <a:custGeom>
              <a:avLst/>
              <a:gdLst>
                <a:gd name="connsiteX0" fmla="*/ 0 w 2989451"/>
                <a:gd name="connsiteY0" fmla="*/ 293191 h 1759109"/>
                <a:gd name="connsiteX1" fmla="*/ 293191 w 2989451"/>
                <a:gd name="connsiteY1" fmla="*/ 0 h 1759109"/>
                <a:gd name="connsiteX2" fmla="*/ 2696260 w 2989451"/>
                <a:gd name="connsiteY2" fmla="*/ 0 h 1759109"/>
                <a:gd name="connsiteX3" fmla="*/ 2989451 w 2989451"/>
                <a:gd name="connsiteY3" fmla="*/ 293191 h 1759109"/>
                <a:gd name="connsiteX4" fmla="*/ 2989451 w 2989451"/>
                <a:gd name="connsiteY4" fmla="*/ 1465918 h 1759109"/>
                <a:gd name="connsiteX5" fmla="*/ 2696260 w 2989451"/>
                <a:gd name="connsiteY5" fmla="*/ 1759109 h 1759109"/>
                <a:gd name="connsiteX6" fmla="*/ 293191 w 2989451"/>
                <a:gd name="connsiteY6" fmla="*/ 1759109 h 1759109"/>
                <a:gd name="connsiteX7" fmla="*/ 0 w 2989451"/>
                <a:gd name="connsiteY7" fmla="*/ 1465918 h 1759109"/>
                <a:gd name="connsiteX8" fmla="*/ 0 w 2989451"/>
                <a:gd name="connsiteY8" fmla="*/ 293191 h 1759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89451" h="1759109">
                  <a:moveTo>
                    <a:pt x="0" y="293191"/>
                  </a:moveTo>
                  <a:cubicBezTo>
                    <a:pt x="0" y="131266"/>
                    <a:pt x="131266" y="0"/>
                    <a:pt x="293191" y="0"/>
                  </a:cubicBezTo>
                  <a:lnTo>
                    <a:pt x="2696260" y="0"/>
                  </a:lnTo>
                  <a:cubicBezTo>
                    <a:pt x="2858185" y="0"/>
                    <a:pt x="2989451" y="131266"/>
                    <a:pt x="2989451" y="293191"/>
                  </a:cubicBezTo>
                  <a:lnTo>
                    <a:pt x="2989451" y="1465918"/>
                  </a:lnTo>
                  <a:cubicBezTo>
                    <a:pt x="2989451" y="1627843"/>
                    <a:pt x="2858185" y="1759109"/>
                    <a:pt x="2696260" y="1759109"/>
                  </a:cubicBezTo>
                  <a:lnTo>
                    <a:pt x="293191" y="1759109"/>
                  </a:lnTo>
                  <a:cubicBezTo>
                    <a:pt x="131266" y="1759109"/>
                    <a:pt x="0" y="1627843"/>
                    <a:pt x="0" y="1465918"/>
                  </a:cubicBezTo>
                  <a:lnTo>
                    <a:pt x="0" y="293191"/>
                  </a:lnTo>
                  <a:close/>
                </a:path>
              </a:pathLst>
            </a:custGeom>
            <a:solidFill>
              <a:srgbClr val="336699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6833" tIns="116353" rIns="146833" bIns="11635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 smtClean="0"/>
                <a:t>Readmission Penalties</a:t>
              </a:r>
              <a:endParaRPr lang="en-US" sz="16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098397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339464"/>
            <a:ext cx="7964487" cy="492386"/>
          </a:xfrm>
        </p:spPr>
        <p:txBody>
          <a:bodyPr/>
          <a:lstStyle/>
          <a:p>
            <a:r>
              <a:rPr lang="en-US" dirty="0" smtClean="0"/>
              <a:t>Business Case: Indirect Economic Benefits for Providers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63079183"/>
              </p:ext>
            </p:extLst>
          </p:nvPr>
        </p:nvGraphicFramePr>
        <p:xfrm>
          <a:off x="381000" y="1219200"/>
          <a:ext cx="8534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48400"/>
            <a:ext cx="1371600" cy="62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8711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4"/>
          <p:cNvSpPr txBox="1">
            <a:spLocks/>
          </p:cNvSpPr>
          <p:nvPr/>
        </p:nvSpPr>
        <p:spPr bwMode="auto">
          <a:xfrm>
            <a:off x="143822" y="1469741"/>
            <a:ext cx="8312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2" tIns="0" rIns="91382" bIns="45692" numCol="1" anchor="t" anchorCtr="0" compatLnSpc="1">
            <a:prstTxWarp prst="textNoShape">
              <a:avLst/>
            </a:prstTxWarp>
          </a:bodyPr>
          <a:lstStyle>
            <a:lvl1pPr marL="307975" indent="-307975" algn="l" rtl="0" eaLnBrk="0" fontAlgn="base" hangingPunct="0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00" indent="-212725" algn="l" rtl="0" eaLnBrk="0" fontAlgn="base" hangingPunct="0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+mn-lt"/>
              </a:defRPr>
            </a:lvl2pPr>
            <a:lvl3pPr marL="1028700" indent="-279400" algn="l" rtl="0" eaLnBrk="0" fontAlgn="base" hangingPunct="0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300163" indent="-157163" algn="l" rtl="0" eaLnBrk="0" fontAlgn="base" hangingPunct="0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4pPr>
            <a:lvl5pPr marL="1570038" indent="-155575" algn="l" rtl="0" eaLnBrk="0" fontAlgn="base" hangingPunct="0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+mn-lt"/>
              </a:defRPr>
            </a:lvl5pPr>
            <a:lvl6pPr marL="2027238" indent="-155575" algn="l" rtl="0" fontAlgn="base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Font typeface="Arial" pitchFamily="34" charset="0"/>
              <a:buChar char="&gt;"/>
              <a:defRPr sz="1400">
                <a:solidFill>
                  <a:schemeClr val="tx1"/>
                </a:solidFill>
                <a:latin typeface="+mn-lt"/>
              </a:defRPr>
            </a:lvl6pPr>
            <a:lvl7pPr marL="2484438" indent="-155575" algn="l" rtl="0" fontAlgn="base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Font typeface="Arial" pitchFamily="34" charset="0"/>
              <a:buChar char="&gt;"/>
              <a:defRPr sz="1400">
                <a:solidFill>
                  <a:schemeClr val="tx1"/>
                </a:solidFill>
                <a:latin typeface="+mn-lt"/>
              </a:defRPr>
            </a:lvl7pPr>
            <a:lvl8pPr marL="2941638" indent="-155575" algn="l" rtl="0" fontAlgn="base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Font typeface="Arial" pitchFamily="34" charset="0"/>
              <a:buChar char="&gt;"/>
              <a:defRPr sz="1400">
                <a:solidFill>
                  <a:schemeClr val="tx1"/>
                </a:solidFill>
                <a:latin typeface="+mn-lt"/>
              </a:defRPr>
            </a:lvl8pPr>
            <a:lvl9pPr marL="3398838" indent="-155575" algn="l" rtl="0" fontAlgn="base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Font typeface="Arial" pitchFamily="34" charset="0"/>
              <a:buChar char="&gt;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 smtClean="0"/>
              <a:t>Link individuals with housing assistance</a:t>
            </a:r>
          </a:p>
          <a:p>
            <a:r>
              <a:rPr lang="en-US" sz="1800" dirty="0" smtClean="0"/>
              <a:t>Provide assistance with managing legal aspects utility-related issues and housing code violations</a:t>
            </a:r>
            <a:endParaRPr lang="en-US" sz="1800" dirty="0"/>
          </a:p>
          <a:p>
            <a:r>
              <a:rPr lang="en-US" sz="1800" dirty="0" smtClean="0"/>
              <a:t>Connect individuals to food supports, such as SNAP, WIC, or a food bank</a:t>
            </a:r>
          </a:p>
          <a:p>
            <a:r>
              <a:rPr lang="en-US" sz="1800" dirty="0" smtClean="0"/>
              <a:t>Assist individuals in applying for and obtaining Medicaid, SSI, and SSDI</a:t>
            </a:r>
          </a:p>
          <a:p>
            <a:r>
              <a:rPr lang="en-US" sz="1800" dirty="0" smtClean="0"/>
              <a:t>Offer workshops to improve professional qualifications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5" name="Rectangle 64"/>
          <p:cNvSpPr>
            <a:spLocks noChangeArrowheads="1"/>
          </p:cNvSpPr>
          <p:nvPr/>
        </p:nvSpPr>
        <p:spPr bwMode="auto">
          <a:xfrm>
            <a:off x="-8466" y="1015798"/>
            <a:ext cx="9135533" cy="441480"/>
          </a:xfrm>
          <a:prstGeom prst="rect">
            <a:avLst/>
          </a:prstGeom>
          <a:solidFill>
            <a:schemeClr val="tx2">
              <a:alpha val="41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1036528"/>
            <a:ext cx="7050087" cy="400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0" tIns="45676" rIns="91350" bIns="45676" anchor="b">
            <a:spAutoFit/>
          </a:bodyPr>
          <a:lstStyle/>
          <a:p>
            <a:pPr>
              <a:spcAft>
                <a:spcPct val="0"/>
              </a:spcAft>
              <a:buFontTx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alibri" pitchFamily="34" charset="0"/>
              </a:rPr>
              <a:t>Sample Techniques for Addressing Social Needs</a:t>
            </a:r>
            <a:endParaRPr lang="en-US" sz="20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7" name="Oval 9"/>
          <p:cNvSpPr>
            <a:spLocks noChangeAspect="1" noChangeArrowheads="1"/>
          </p:cNvSpPr>
          <p:nvPr/>
        </p:nvSpPr>
        <p:spPr bwMode="auto">
          <a:xfrm>
            <a:off x="8031654" y="891197"/>
            <a:ext cx="681403" cy="690682"/>
          </a:xfrm>
          <a:prstGeom prst="ellipse">
            <a:avLst/>
          </a:prstGeom>
          <a:solidFill>
            <a:schemeClr val="bg1">
              <a:alpha val="39999"/>
            </a:schemeClr>
          </a:solidFill>
          <a:ln w="114300">
            <a:solidFill>
              <a:schemeClr val="tx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6669" y="304800"/>
            <a:ext cx="793568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Addressing Patients’ Social Needs</a:t>
            </a:r>
            <a:endParaRPr lang="en-US" sz="2600" b="1" dirty="0"/>
          </a:p>
        </p:txBody>
      </p:sp>
      <p:pic>
        <p:nvPicPr>
          <p:cNvPr id="1026" name="Picture 2" descr="blue hom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172" y="1015355"/>
            <a:ext cx="442366" cy="44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ontent Placeholder 4"/>
          <p:cNvSpPr txBox="1">
            <a:spLocks/>
          </p:cNvSpPr>
          <p:nvPr/>
        </p:nvSpPr>
        <p:spPr bwMode="auto">
          <a:xfrm>
            <a:off x="143822" y="3912268"/>
            <a:ext cx="8007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2" tIns="0" rIns="91382" bIns="45692" numCol="1" anchor="t" anchorCtr="0" compatLnSpc="1">
            <a:prstTxWarp prst="textNoShape">
              <a:avLst/>
            </a:prstTxWarp>
          </a:bodyPr>
          <a:lstStyle>
            <a:lvl1pPr marL="307975" indent="-307975" algn="l" rtl="0" eaLnBrk="0" fontAlgn="base" hangingPunct="0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00" indent="-212725" algn="l" rtl="0" eaLnBrk="0" fontAlgn="base" hangingPunct="0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+mn-lt"/>
              </a:defRPr>
            </a:lvl2pPr>
            <a:lvl3pPr marL="1028700" indent="-279400" algn="l" rtl="0" eaLnBrk="0" fontAlgn="base" hangingPunct="0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300163" indent="-157163" algn="l" rtl="0" eaLnBrk="0" fontAlgn="base" hangingPunct="0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4pPr>
            <a:lvl5pPr marL="1570038" indent="-155575" algn="l" rtl="0" eaLnBrk="0" fontAlgn="base" hangingPunct="0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+mn-lt"/>
              </a:defRPr>
            </a:lvl5pPr>
            <a:lvl6pPr marL="2027238" indent="-155575" algn="l" rtl="0" fontAlgn="base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Font typeface="Arial" pitchFamily="34" charset="0"/>
              <a:buChar char="&gt;"/>
              <a:defRPr sz="1400">
                <a:solidFill>
                  <a:schemeClr val="tx1"/>
                </a:solidFill>
                <a:latin typeface="+mn-lt"/>
              </a:defRPr>
            </a:lvl6pPr>
            <a:lvl7pPr marL="2484438" indent="-155575" algn="l" rtl="0" fontAlgn="base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Font typeface="Arial" pitchFamily="34" charset="0"/>
              <a:buChar char="&gt;"/>
              <a:defRPr sz="1400">
                <a:solidFill>
                  <a:schemeClr val="tx1"/>
                </a:solidFill>
                <a:latin typeface="+mn-lt"/>
              </a:defRPr>
            </a:lvl7pPr>
            <a:lvl8pPr marL="2941638" indent="-155575" algn="l" rtl="0" fontAlgn="base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Font typeface="Arial" pitchFamily="34" charset="0"/>
              <a:buChar char="&gt;"/>
              <a:defRPr sz="1400">
                <a:solidFill>
                  <a:schemeClr val="tx1"/>
                </a:solidFill>
                <a:latin typeface="+mn-lt"/>
              </a:defRPr>
            </a:lvl8pPr>
            <a:lvl9pPr marL="3398838" indent="-155575" algn="l" rtl="0" fontAlgn="base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Font typeface="Arial" pitchFamily="34" charset="0"/>
              <a:buChar char="&gt;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 smtClean="0"/>
              <a:t>Focus broadly on low- and modest-income patients by having a clinician screen for social needs and then connecting the patients to appropriate social support services</a:t>
            </a:r>
          </a:p>
          <a:p>
            <a:r>
              <a:rPr lang="en-US" sz="1800" dirty="0" smtClean="0"/>
              <a:t>Target medically complicated, high-cost patients through strategies that integrate social supports into larger care management initiatives</a:t>
            </a:r>
            <a:endParaRPr lang="en-US" sz="1800" dirty="0"/>
          </a:p>
        </p:txBody>
      </p:sp>
      <p:grpSp>
        <p:nvGrpSpPr>
          <p:cNvPr id="3" name="Group 2"/>
          <p:cNvGrpSpPr/>
          <p:nvPr/>
        </p:nvGrpSpPr>
        <p:grpSpPr>
          <a:xfrm>
            <a:off x="-16933" y="3200400"/>
            <a:ext cx="9144000" cy="694944"/>
            <a:chOff x="0" y="4191000"/>
            <a:chExt cx="9144000" cy="694944"/>
          </a:xfrm>
        </p:grpSpPr>
        <p:sp>
          <p:nvSpPr>
            <p:cNvPr id="20" name="Rectangle 64"/>
            <p:cNvSpPr>
              <a:spLocks noChangeArrowheads="1"/>
            </p:cNvSpPr>
            <p:nvPr/>
          </p:nvSpPr>
          <p:spPr bwMode="auto">
            <a:xfrm>
              <a:off x="0" y="4338461"/>
              <a:ext cx="9144000" cy="438912"/>
            </a:xfrm>
            <a:prstGeom prst="rect">
              <a:avLst/>
            </a:prstGeom>
            <a:solidFill>
              <a:schemeClr val="tx2">
                <a:alpha val="41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2" name="Oval 9"/>
            <p:cNvSpPr>
              <a:spLocks noChangeAspect="1" noChangeArrowheads="1"/>
            </p:cNvSpPr>
            <p:nvPr/>
          </p:nvSpPr>
          <p:spPr bwMode="auto">
            <a:xfrm>
              <a:off x="8031654" y="4191000"/>
              <a:ext cx="685607" cy="694944"/>
            </a:xfrm>
            <a:prstGeom prst="ellipse">
              <a:avLst/>
            </a:prstGeom>
            <a:solidFill>
              <a:schemeClr val="bg1">
                <a:alpha val="39999"/>
              </a:schemeClr>
            </a:solidFill>
            <a:ln w="114300">
              <a:solidFill>
                <a:schemeClr val="tx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pic>
          <p:nvPicPr>
            <p:cNvPr id="1028" name="Picture 4" descr="Very Basic Link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0955" y="4309217"/>
              <a:ext cx="458510" cy="4585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16934" y="4338461"/>
              <a:ext cx="7050087" cy="4000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350" tIns="45676" rIns="91350" bIns="45676" anchor="b">
              <a:spAutoFit/>
            </a:bodyPr>
            <a:lstStyle/>
            <a:p>
              <a:pPr>
                <a:spcAft>
                  <a:spcPct val="0"/>
                </a:spcAft>
                <a:buFontTx/>
                <a:buNone/>
              </a:pPr>
              <a:r>
                <a:rPr lang="en-US" sz="2000" b="1" dirty="0" smtClean="0">
                  <a:solidFill>
                    <a:srgbClr val="000000"/>
                  </a:solidFill>
                  <a:latin typeface="Calibri" pitchFamily="34" charset="0"/>
                </a:rPr>
                <a:t>Range of Strategies to Link Patients to Social Supports</a:t>
              </a:r>
              <a:endParaRPr lang="en-US" sz="2000" b="1" dirty="0">
                <a:solidFill>
                  <a:srgbClr val="000000"/>
                </a:solidFill>
                <a:latin typeface="Calibri" pitchFamily="34" charset="0"/>
              </a:endParaRPr>
            </a:p>
          </p:txBody>
        </p:sp>
      </p:grpSp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48400"/>
            <a:ext cx="1371600" cy="62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3654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4"/>
          <p:cNvSpPr txBox="1">
            <a:spLocks/>
          </p:cNvSpPr>
          <p:nvPr/>
        </p:nvSpPr>
        <p:spPr bwMode="auto">
          <a:xfrm>
            <a:off x="289855" y="4856081"/>
            <a:ext cx="8312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2" tIns="0" rIns="91382" bIns="45692" numCol="1" anchor="t" anchorCtr="0" compatLnSpc="1">
            <a:prstTxWarp prst="textNoShape">
              <a:avLst/>
            </a:prstTxWarp>
          </a:bodyPr>
          <a:lstStyle>
            <a:lvl1pPr marL="307975" indent="-307975" algn="l" rtl="0" eaLnBrk="0" fontAlgn="base" hangingPunct="0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00" indent="-212725" algn="l" rtl="0" eaLnBrk="0" fontAlgn="base" hangingPunct="0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Char char="−"/>
              <a:defRPr>
                <a:solidFill>
                  <a:schemeClr val="tx1"/>
                </a:solidFill>
                <a:latin typeface="+mn-lt"/>
              </a:defRPr>
            </a:lvl2pPr>
            <a:lvl3pPr marL="1028700" indent="-279400" algn="l" rtl="0" eaLnBrk="0" fontAlgn="base" hangingPunct="0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300163" indent="-157163" algn="l" rtl="0" eaLnBrk="0" fontAlgn="base" hangingPunct="0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Char char="»"/>
              <a:defRPr sz="1400">
                <a:solidFill>
                  <a:schemeClr val="tx1"/>
                </a:solidFill>
                <a:latin typeface="+mn-lt"/>
              </a:defRPr>
            </a:lvl4pPr>
            <a:lvl5pPr marL="1570038" indent="-155575" algn="l" rtl="0" eaLnBrk="0" fontAlgn="base" hangingPunct="0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Font typeface="Arial" charset="0"/>
              <a:buChar char="&gt;"/>
              <a:defRPr sz="1400">
                <a:solidFill>
                  <a:schemeClr val="tx1"/>
                </a:solidFill>
                <a:latin typeface="+mn-lt"/>
              </a:defRPr>
            </a:lvl5pPr>
            <a:lvl6pPr marL="2027238" indent="-155575" algn="l" rtl="0" fontAlgn="base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Font typeface="Arial" pitchFamily="34" charset="0"/>
              <a:buChar char="&gt;"/>
              <a:defRPr sz="1400">
                <a:solidFill>
                  <a:schemeClr val="tx1"/>
                </a:solidFill>
                <a:latin typeface="+mn-lt"/>
              </a:defRPr>
            </a:lvl6pPr>
            <a:lvl7pPr marL="2484438" indent="-155575" algn="l" rtl="0" fontAlgn="base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Font typeface="Arial" pitchFamily="34" charset="0"/>
              <a:buChar char="&gt;"/>
              <a:defRPr sz="1400">
                <a:solidFill>
                  <a:schemeClr val="tx1"/>
                </a:solidFill>
                <a:latin typeface="+mn-lt"/>
              </a:defRPr>
            </a:lvl7pPr>
            <a:lvl8pPr marL="2941638" indent="-155575" algn="l" rtl="0" fontAlgn="base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Font typeface="Arial" pitchFamily="34" charset="0"/>
              <a:buChar char="&gt;"/>
              <a:defRPr sz="1400">
                <a:solidFill>
                  <a:schemeClr val="tx1"/>
                </a:solidFill>
                <a:latin typeface="+mn-lt"/>
              </a:defRPr>
            </a:lvl8pPr>
            <a:lvl9pPr marL="3398838" indent="-155575" algn="l" rtl="0" fontAlgn="base">
              <a:spcBef>
                <a:spcPct val="0"/>
              </a:spcBef>
              <a:spcAft>
                <a:spcPct val="10000"/>
              </a:spcAft>
              <a:buClr>
                <a:schemeClr val="tx1"/>
              </a:buClr>
              <a:buFont typeface="Arial" pitchFamily="34" charset="0"/>
              <a:buChar char="&gt;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6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389181" y="0"/>
            <a:ext cx="7935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600" b="1" dirty="0" smtClean="0"/>
          </a:p>
          <a:p>
            <a:r>
              <a:rPr lang="en-US" sz="2800" b="1" dirty="0" smtClean="0"/>
              <a:t>Evidence on the Effectiveness of Social Interventions</a:t>
            </a:r>
            <a:endParaRPr lang="en-US" sz="28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421838" y="1676401"/>
            <a:ext cx="8264962" cy="3733799"/>
            <a:chOff x="421838" y="1676401"/>
            <a:chExt cx="8264962" cy="3733799"/>
          </a:xfrm>
        </p:grpSpPr>
        <p:sp>
          <p:nvSpPr>
            <p:cNvPr id="5" name="Freeform 4"/>
            <p:cNvSpPr/>
            <p:nvPr/>
          </p:nvSpPr>
          <p:spPr>
            <a:xfrm>
              <a:off x="421838" y="1676401"/>
              <a:ext cx="6969562" cy="685799"/>
            </a:xfrm>
            <a:custGeom>
              <a:avLst/>
              <a:gdLst>
                <a:gd name="connsiteX0" fmla="*/ 0 w 7059930"/>
                <a:gd name="connsiteY0" fmla="*/ 132588 h 1325879"/>
                <a:gd name="connsiteX1" fmla="*/ 132588 w 7059930"/>
                <a:gd name="connsiteY1" fmla="*/ 0 h 1325879"/>
                <a:gd name="connsiteX2" fmla="*/ 6927342 w 7059930"/>
                <a:gd name="connsiteY2" fmla="*/ 0 h 1325879"/>
                <a:gd name="connsiteX3" fmla="*/ 7059930 w 7059930"/>
                <a:gd name="connsiteY3" fmla="*/ 132588 h 1325879"/>
                <a:gd name="connsiteX4" fmla="*/ 7059930 w 7059930"/>
                <a:gd name="connsiteY4" fmla="*/ 1193291 h 1325879"/>
                <a:gd name="connsiteX5" fmla="*/ 6927342 w 7059930"/>
                <a:gd name="connsiteY5" fmla="*/ 1325879 h 1325879"/>
                <a:gd name="connsiteX6" fmla="*/ 132588 w 7059930"/>
                <a:gd name="connsiteY6" fmla="*/ 1325879 h 1325879"/>
                <a:gd name="connsiteX7" fmla="*/ 0 w 7059930"/>
                <a:gd name="connsiteY7" fmla="*/ 1193291 h 1325879"/>
                <a:gd name="connsiteX8" fmla="*/ 0 w 7059930"/>
                <a:gd name="connsiteY8" fmla="*/ 132588 h 1325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59930" h="1325879">
                  <a:moveTo>
                    <a:pt x="0" y="132588"/>
                  </a:moveTo>
                  <a:cubicBezTo>
                    <a:pt x="0" y="59362"/>
                    <a:pt x="59362" y="0"/>
                    <a:pt x="132588" y="0"/>
                  </a:cubicBezTo>
                  <a:lnTo>
                    <a:pt x="6927342" y="0"/>
                  </a:lnTo>
                  <a:cubicBezTo>
                    <a:pt x="7000568" y="0"/>
                    <a:pt x="7059930" y="59362"/>
                    <a:pt x="7059930" y="132588"/>
                  </a:cubicBezTo>
                  <a:lnTo>
                    <a:pt x="7059930" y="1193291"/>
                  </a:lnTo>
                  <a:cubicBezTo>
                    <a:pt x="7059930" y="1266517"/>
                    <a:pt x="7000568" y="1325879"/>
                    <a:pt x="6927342" y="1325879"/>
                  </a:cubicBezTo>
                  <a:lnTo>
                    <a:pt x="132588" y="1325879"/>
                  </a:lnTo>
                  <a:cubicBezTo>
                    <a:pt x="59362" y="1325879"/>
                    <a:pt x="0" y="1266517"/>
                    <a:pt x="0" y="1193291"/>
                  </a:cubicBezTo>
                  <a:lnTo>
                    <a:pt x="0" y="132588"/>
                  </a:lnTo>
                  <a:close/>
                </a:path>
              </a:pathLst>
            </a:custGeom>
            <a:solidFill>
              <a:srgbClr val="F0AB00">
                <a:alpha val="27000"/>
              </a:srgbClr>
            </a:solidFill>
            <a:ln>
              <a:solidFill>
                <a:srgbClr val="F0AB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364" tIns="88364" rIns="1441425" bIns="88364" numCol="1" spcCol="1270" anchor="ctr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tx1"/>
                  </a:solidFill>
                </a:rPr>
                <a:t>Interventions can connect individuals to social support services</a:t>
              </a:r>
              <a:endParaRPr lang="en-US" kern="1200" dirty="0">
                <a:solidFill>
                  <a:schemeClr val="tx1"/>
                </a:solidFill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1044772" y="2590800"/>
              <a:ext cx="7032428" cy="685800"/>
            </a:xfrm>
            <a:custGeom>
              <a:avLst/>
              <a:gdLst>
                <a:gd name="connsiteX0" fmla="*/ 0 w 7059930"/>
                <a:gd name="connsiteY0" fmla="*/ 132588 h 1325879"/>
                <a:gd name="connsiteX1" fmla="*/ 132588 w 7059930"/>
                <a:gd name="connsiteY1" fmla="*/ 0 h 1325879"/>
                <a:gd name="connsiteX2" fmla="*/ 6927342 w 7059930"/>
                <a:gd name="connsiteY2" fmla="*/ 0 h 1325879"/>
                <a:gd name="connsiteX3" fmla="*/ 7059930 w 7059930"/>
                <a:gd name="connsiteY3" fmla="*/ 132588 h 1325879"/>
                <a:gd name="connsiteX4" fmla="*/ 7059930 w 7059930"/>
                <a:gd name="connsiteY4" fmla="*/ 1193291 h 1325879"/>
                <a:gd name="connsiteX5" fmla="*/ 6927342 w 7059930"/>
                <a:gd name="connsiteY5" fmla="*/ 1325879 h 1325879"/>
                <a:gd name="connsiteX6" fmla="*/ 132588 w 7059930"/>
                <a:gd name="connsiteY6" fmla="*/ 1325879 h 1325879"/>
                <a:gd name="connsiteX7" fmla="*/ 0 w 7059930"/>
                <a:gd name="connsiteY7" fmla="*/ 1193291 h 1325879"/>
                <a:gd name="connsiteX8" fmla="*/ 0 w 7059930"/>
                <a:gd name="connsiteY8" fmla="*/ 132588 h 1325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59930" h="1325879">
                  <a:moveTo>
                    <a:pt x="0" y="132588"/>
                  </a:moveTo>
                  <a:cubicBezTo>
                    <a:pt x="0" y="59362"/>
                    <a:pt x="59362" y="0"/>
                    <a:pt x="132588" y="0"/>
                  </a:cubicBezTo>
                  <a:lnTo>
                    <a:pt x="6927342" y="0"/>
                  </a:lnTo>
                  <a:cubicBezTo>
                    <a:pt x="7000568" y="0"/>
                    <a:pt x="7059930" y="59362"/>
                    <a:pt x="7059930" y="132588"/>
                  </a:cubicBezTo>
                  <a:lnTo>
                    <a:pt x="7059930" y="1193291"/>
                  </a:lnTo>
                  <a:cubicBezTo>
                    <a:pt x="7059930" y="1266517"/>
                    <a:pt x="7000568" y="1325879"/>
                    <a:pt x="6927342" y="1325879"/>
                  </a:cubicBezTo>
                  <a:lnTo>
                    <a:pt x="132588" y="1325879"/>
                  </a:lnTo>
                  <a:cubicBezTo>
                    <a:pt x="59362" y="1325879"/>
                    <a:pt x="0" y="1266517"/>
                    <a:pt x="0" y="1193291"/>
                  </a:cubicBezTo>
                  <a:lnTo>
                    <a:pt x="0" y="132588"/>
                  </a:lnTo>
                  <a:close/>
                </a:path>
              </a:pathLst>
            </a:custGeom>
            <a:solidFill>
              <a:srgbClr val="F0AB00">
                <a:alpha val="27000"/>
              </a:srgbClr>
            </a:solidFill>
            <a:ln>
              <a:solidFill>
                <a:srgbClr val="F0AB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364" tIns="88364" rIns="1573121" bIns="88364" numCol="1" spcCol="1270" anchor="ctr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>
                  <a:solidFill>
                    <a:schemeClr val="tx1"/>
                  </a:solidFill>
                </a:rPr>
                <a:t>Interventions can ameliorate individuals’ unmet social needs</a:t>
              </a:r>
              <a:endParaRPr lang="en-US" kern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1667707" y="3507340"/>
              <a:ext cx="7019093" cy="1902860"/>
            </a:xfrm>
            <a:custGeom>
              <a:avLst/>
              <a:gdLst>
                <a:gd name="connsiteX0" fmla="*/ 0 w 7059930"/>
                <a:gd name="connsiteY0" fmla="*/ 132588 h 1325879"/>
                <a:gd name="connsiteX1" fmla="*/ 132588 w 7059930"/>
                <a:gd name="connsiteY1" fmla="*/ 0 h 1325879"/>
                <a:gd name="connsiteX2" fmla="*/ 6927342 w 7059930"/>
                <a:gd name="connsiteY2" fmla="*/ 0 h 1325879"/>
                <a:gd name="connsiteX3" fmla="*/ 7059930 w 7059930"/>
                <a:gd name="connsiteY3" fmla="*/ 132588 h 1325879"/>
                <a:gd name="connsiteX4" fmla="*/ 7059930 w 7059930"/>
                <a:gd name="connsiteY4" fmla="*/ 1193291 h 1325879"/>
                <a:gd name="connsiteX5" fmla="*/ 6927342 w 7059930"/>
                <a:gd name="connsiteY5" fmla="*/ 1325879 h 1325879"/>
                <a:gd name="connsiteX6" fmla="*/ 132588 w 7059930"/>
                <a:gd name="connsiteY6" fmla="*/ 1325879 h 1325879"/>
                <a:gd name="connsiteX7" fmla="*/ 0 w 7059930"/>
                <a:gd name="connsiteY7" fmla="*/ 1193291 h 1325879"/>
                <a:gd name="connsiteX8" fmla="*/ 0 w 7059930"/>
                <a:gd name="connsiteY8" fmla="*/ 132588 h 1325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59930" h="1325879">
                  <a:moveTo>
                    <a:pt x="0" y="132588"/>
                  </a:moveTo>
                  <a:cubicBezTo>
                    <a:pt x="0" y="59362"/>
                    <a:pt x="59362" y="0"/>
                    <a:pt x="132588" y="0"/>
                  </a:cubicBezTo>
                  <a:lnTo>
                    <a:pt x="6927342" y="0"/>
                  </a:lnTo>
                  <a:cubicBezTo>
                    <a:pt x="7000568" y="0"/>
                    <a:pt x="7059930" y="59362"/>
                    <a:pt x="7059930" y="132588"/>
                  </a:cubicBezTo>
                  <a:lnTo>
                    <a:pt x="7059930" y="1193291"/>
                  </a:lnTo>
                  <a:cubicBezTo>
                    <a:pt x="7059930" y="1266517"/>
                    <a:pt x="7000568" y="1325879"/>
                    <a:pt x="6927342" y="1325879"/>
                  </a:cubicBezTo>
                  <a:lnTo>
                    <a:pt x="132588" y="1325879"/>
                  </a:lnTo>
                  <a:cubicBezTo>
                    <a:pt x="59362" y="1325879"/>
                    <a:pt x="0" y="1266517"/>
                    <a:pt x="0" y="1193291"/>
                  </a:cubicBezTo>
                  <a:lnTo>
                    <a:pt x="0" y="132588"/>
                  </a:lnTo>
                  <a:close/>
                </a:path>
              </a:pathLst>
            </a:custGeom>
            <a:solidFill>
              <a:srgbClr val="F0AB00">
                <a:alpha val="27000"/>
              </a:srgbClr>
            </a:solidFill>
            <a:ln>
              <a:solidFill>
                <a:srgbClr val="F0AB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364" tIns="88364" rIns="1573121" bIns="88364" numCol="1" spcCol="1270" anchor="ctr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000" kern="12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6619947" y="2057400"/>
              <a:ext cx="861821" cy="861821"/>
            </a:xfrm>
            <a:custGeom>
              <a:avLst/>
              <a:gdLst>
                <a:gd name="connsiteX0" fmla="*/ 0 w 861821"/>
                <a:gd name="connsiteY0" fmla="*/ 474002 h 861821"/>
                <a:gd name="connsiteX1" fmla="*/ 193910 w 861821"/>
                <a:gd name="connsiteY1" fmla="*/ 474002 h 861821"/>
                <a:gd name="connsiteX2" fmla="*/ 193910 w 861821"/>
                <a:gd name="connsiteY2" fmla="*/ 0 h 861821"/>
                <a:gd name="connsiteX3" fmla="*/ 667911 w 861821"/>
                <a:gd name="connsiteY3" fmla="*/ 0 h 861821"/>
                <a:gd name="connsiteX4" fmla="*/ 667911 w 861821"/>
                <a:gd name="connsiteY4" fmla="*/ 474002 h 861821"/>
                <a:gd name="connsiteX5" fmla="*/ 861821 w 861821"/>
                <a:gd name="connsiteY5" fmla="*/ 474002 h 861821"/>
                <a:gd name="connsiteX6" fmla="*/ 430911 w 861821"/>
                <a:gd name="connsiteY6" fmla="*/ 861821 h 861821"/>
                <a:gd name="connsiteX7" fmla="*/ 0 w 861821"/>
                <a:gd name="connsiteY7" fmla="*/ 474002 h 861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61821" h="861821">
                  <a:moveTo>
                    <a:pt x="0" y="474002"/>
                  </a:moveTo>
                  <a:lnTo>
                    <a:pt x="193910" y="474002"/>
                  </a:lnTo>
                  <a:lnTo>
                    <a:pt x="193910" y="0"/>
                  </a:lnTo>
                  <a:lnTo>
                    <a:pt x="667911" y="0"/>
                  </a:lnTo>
                  <a:lnTo>
                    <a:pt x="667911" y="474002"/>
                  </a:lnTo>
                  <a:lnTo>
                    <a:pt x="861821" y="474002"/>
                  </a:lnTo>
                  <a:lnTo>
                    <a:pt x="430911" y="861821"/>
                  </a:lnTo>
                  <a:lnTo>
                    <a:pt x="0" y="474002"/>
                  </a:lnTo>
                  <a:close/>
                </a:path>
              </a:pathLst>
            </a:custGeom>
            <a:solidFill>
              <a:srgbClr val="F0AB00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9630" tIns="45720" rIns="239630" bIns="25902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  <p:sp>
          <p:nvSpPr>
            <p:cNvPr id="9" name="Freeform 8"/>
            <p:cNvSpPr/>
            <p:nvPr/>
          </p:nvSpPr>
          <p:spPr>
            <a:xfrm>
              <a:off x="7242880" y="3048000"/>
              <a:ext cx="861821" cy="861821"/>
            </a:xfrm>
            <a:custGeom>
              <a:avLst/>
              <a:gdLst>
                <a:gd name="connsiteX0" fmla="*/ 0 w 861821"/>
                <a:gd name="connsiteY0" fmla="*/ 474002 h 861821"/>
                <a:gd name="connsiteX1" fmla="*/ 193910 w 861821"/>
                <a:gd name="connsiteY1" fmla="*/ 474002 h 861821"/>
                <a:gd name="connsiteX2" fmla="*/ 193910 w 861821"/>
                <a:gd name="connsiteY2" fmla="*/ 0 h 861821"/>
                <a:gd name="connsiteX3" fmla="*/ 667911 w 861821"/>
                <a:gd name="connsiteY3" fmla="*/ 0 h 861821"/>
                <a:gd name="connsiteX4" fmla="*/ 667911 w 861821"/>
                <a:gd name="connsiteY4" fmla="*/ 474002 h 861821"/>
                <a:gd name="connsiteX5" fmla="*/ 861821 w 861821"/>
                <a:gd name="connsiteY5" fmla="*/ 474002 h 861821"/>
                <a:gd name="connsiteX6" fmla="*/ 430911 w 861821"/>
                <a:gd name="connsiteY6" fmla="*/ 861821 h 861821"/>
                <a:gd name="connsiteX7" fmla="*/ 0 w 861821"/>
                <a:gd name="connsiteY7" fmla="*/ 474002 h 861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61821" h="861821">
                  <a:moveTo>
                    <a:pt x="0" y="474002"/>
                  </a:moveTo>
                  <a:lnTo>
                    <a:pt x="193910" y="474002"/>
                  </a:lnTo>
                  <a:lnTo>
                    <a:pt x="193910" y="0"/>
                  </a:lnTo>
                  <a:lnTo>
                    <a:pt x="667911" y="0"/>
                  </a:lnTo>
                  <a:lnTo>
                    <a:pt x="667911" y="474002"/>
                  </a:lnTo>
                  <a:lnTo>
                    <a:pt x="861821" y="474002"/>
                  </a:lnTo>
                  <a:lnTo>
                    <a:pt x="430911" y="861821"/>
                  </a:lnTo>
                  <a:lnTo>
                    <a:pt x="0" y="474002"/>
                  </a:lnTo>
                  <a:close/>
                </a:path>
              </a:pathLst>
            </a:custGeom>
            <a:solidFill>
              <a:srgbClr val="F0AB00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39630" tIns="45720" rIns="239630" bIns="259021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kern="120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0" y="937630"/>
            <a:ext cx="9144000" cy="595050"/>
            <a:chOff x="0" y="1168462"/>
            <a:chExt cx="9144000" cy="595050"/>
          </a:xfrm>
        </p:grpSpPr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0" y="1168462"/>
              <a:ext cx="9144000" cy="595050"/>
            </a:xfrm>
            <a:prstGeom prst="rect">
              <a:avLst/>
            </a:prstGeom>
            <a:solidFill>
              <a:srgbClr val="336699"/>
            </a:solidFill>
            <a:ln>
              <a:solidFill>
                <a:schemeClr val="tx1"/>
              </a:solidFill>
            </a:ln>
            <a:ex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 b="1" dirty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0" y="1235155"/>
              <a:ext cx="914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cs typeface="Arial" charset="0"/>
                </a:rPr>
                <a:t>The current evidence base is small, but growing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752600" y="3505200"/>
            <a:ext cx="5791200" cy="2189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/>
              <a:t>Interventions can influence quality and care utilization </a:t>
            </a:r>
            <a:r>
              <a:rPr lang="en-US" dirty="0" smtClean="0"/>
              <a:t>measures </a:t>
            </a:r>
            <a:r>
              <a:rPr lang="en-US" dirty="0"/>
              <a:t>and produce cost savings. </a:t>
            </a:r>
            <a:endParaRPr lang="en-US" dirty="0" smtClean="0"/>
          </a:p>
          <a:p>
            <a:pPr marL="171450" lvl="1" indent="-1714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600" dirty="0" smtClean="0"/>
              <a:t>Reduced hospitalizations, readmissions, and emergency room visits</a:t>
            </a:r>
          </a:p>
          <a:p>
            <a:pPr marL="171450" lvl="1" indent="-1714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600" dirty="0" smtClean="0"/>
              <a:t>Increased </a:t>
            </a:r>
            <a:r>
              <a:rPr lang="en-US" sz="1600" dirty="0"/>
              <a:t>billable hours </a:t>
            </a:r>
            <a:r>
              <a:rPr lang="en-US" sz="1600" dirty="0" smtClean="0"/>
              <a:t>by higher level </a:t>
            </a:r>
            <a:r>
              <a:rPr lang="en-US" sz="1600" dirty="0" err="1" smtClean="0"/>
              <a:t>pracitioners</a:t>
            </a:r>
            <a:endParaRPr lang="en-US" sz="1600" dirty="0"/>
          </a:p>
          <a:p>
            <a:pPr marL="171450" lvl="1" indent="-1714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600" dirty="0"/>
              <a:t>Improved health status</a:t>
            </a:r>
          </a:p>
          <a:p>
            <a:pPr marL="171450" lvl="1" indent="-171450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600" dirty="0"/>
              <a:t>Fewer missed school days and days of work </a:t>
            </a:r>
          </a:p>
          <a:p>
            <a:endParaRPr lang="en-US" sz="1600" dirty="0"/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48400"/>
            <a:ext cx="1371600" cy="62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entagon 1"/>
          <p:cNvSpPr/>
          <p:nvPr/>
        </p:nvSpPr>
        <p:spPr bwMode="auto">
          <a:xfrm>
            <a:off x="152400" y="5562600"/>
            <a:ext cx="7620000" cy="1143000"/>
          </a:xfrm>
          <a:prstGeom prst="homePlate">
            <a:avLst/>
          </a:prstGeom>
          <a:solidFill>
            <a:srgbClr val="BFBFB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5533072"/>
            <a:ext cx="746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While </a:t>
            </a:r>
            <a:r>
              <a:rPr lang="en-US" dirty="0" smtClean="0">
                <a:latin typeface="Calibri"/>
                <a:cs typeface="Calibri"/>
              </a:rPr>
              <a:t>recognizing that building the evidence base on social interventions is </a:t>
            </a:r>
            <a:r>
              <a:rPr lang="en-US" dirty="0">
                <a:latin typeface="Calibri"/>
                <a:cs typeface="Calibri"/>
              </a:rPr>
              <a:t>a priority, many providers </a:t>
            </a:r>
            <a:r>
              <a:rPr lang="en-US" dirty="0" smtClean="0">
                <a:latin typeface="Calibri"/>
                <a:cs typeface="Calibri"/>
              </a:rPr>
              <a:t>have concluded that investing in these interventions will improve outcomes and reduce costs. They are not waiting for the final pieces of evidence before implementing these interventions.</a:t>
            </a:r>
            <a:endParaRPr lang="en-US" dirty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43100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Paying for Social Interventions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50762" y="959333"/>
            <a:ext cx="4644324" cy="1804418"/>
            <a:chOff x="609258" y="1134533"/>
            <a:chExt cx="4644324" cy="1804418"/>
          </a:xfrm>
        </p:grpSpPr>
        <p:sp>
          <p:nvSpPr>
            <p:cNvPr id="18" name="Freeform 17"/>
            <p:cNvSpPr/>
            <p:nvPr/>
          </p:nvSpPr>
          <p:spPr>
            <a:xfrm>
              <a:off x="1677101" y="1134533"/>
              <a:ext cx="3576481" cy="814609"/>
            </a:xfrm>
            <a:custGeom>
              <a:avLst/>
              <a:gdLst>
                <a:gd name="connsiteX0" fmla="*/ 0 w 2418086"/>
                <a:gd name="connsiteY0" fmla="*/ 108061 h 648353"/>
                <a:gd name="connsiteX1" fmla="*/ 108061 w 2418086"/>
                <a:gd name="connsiteY1" fmla="*/ 0 h 648353"/>
                <a:gd name="connsiteX2" fmla="*/ 2310025 w 2418086"/>
                <a:gd name="connsiteY2" fmla="*/ 0 h 648353"/>
                <a:gd name="connsiteX3" fmla="*/ 2418086 w 2418086"/>
                <a:gd name="connsiteY3" fmla="*/ 108061 h 648353"/>
                <a:gd name="connsiteX4" fmla="*/ 2418086 w 2418086"/>
                <a:gd name="connsiteY4" fmla="*/ 540292 h 648353"/>
                <a:gd name="connsiteX5" fmla="*/ 2310025 w 2418086"/>
                <a:gd name="connsiteY5" fmla="*/ 648353 h 648353"/>
                <a:gd name="connsiteX6" fmla="*/ 108061 w 2418086"/>
                <a:gd name="connsiteY6" fmla="*/ 648353 h 648353"/>
                <a:gd name="connsiteX7" fmla="*/ 0 w 2418086"/>
                <a:gd name="connsiteY7" fmla="*/ 540292 h 648353"/>
                <a:gd name="connsiteX8" fmla="*/ 0 w 2418086"/>
                <a:gd name="connsiteY8" fmla="*/ 108061 h 648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8086" h="648353">
                  <a:moveTo>
                    <a:pt x="0" y="108061"/>
                  </a:moveTo>
                  <a:cubicBezTo>
                    <a:pt x="0" y="48381"/>
                    <a:pt x="48381" y="0"/>
                    <a:pt x="108061" y="0"/>
                  </a:cubicBezTo>
                  <a:lnTo>
                    <a:pt x="2310025" y="0"/>
                  </a:lnTo>
                  <a:cubicBezTo>
                    <a:pt x="2369705" y="0"/>
                    <a:pt x="2418086" y="48381"/>
                    <a:pt x="2418086" y="108061"/>
                  </a:cubicBezTo>
                  <a:lnTo>
                    <a:pt x="2418086" y="540292"/>
                  </a:lnTo>
                  <a:cubicBezTo>
                    <a:pt x="2418086" y="599972"/>
                    <a:pt x="2369705" y="648353"/>
                    <a:pt x="2310025" y="648353"/>
                  </a:cubicBezTo>
                  <a:lnTo>
                    <a:pt x="108061" y="648353"/>
                  </a:lnTo>
                  <a:cubicBezTo>
                    <a:pt x="48381" y="648353"/>
                    <a:pt x="0" y="599972"/>
                    <a:pt x="0" y="540292"/>
                  </a:cubicBezTo>
                  <a:lnTo>
                    <a:pt x="0" y="108061"/>
                  </a:lnTo>
                  <a:close/>
                </a:path>
              </a:pathLst>
            </a:custGeom>
            <a:solidFill>
              <a:srgbClr val="3366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3478" tIns="73560" rIns="73560" bIns="73560" numCol="1" spcCol="1270" anchor="ctr" anchorCtr="0">
              <a:noAutofit/>
            </a:bodyPr>
            <a:lstStyle/>
            <a:p>
              <a:pPr marL="285750" lvl="0" indent="-2857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§"/>
              </a:pPr>
              <a:r>
                <a:rPr lang="en-US" sz="1600" kern="1200" dirty="0" smtClean="0"/>
                <a:t>Philanthropy </a:t>
              </a:r>
            </a:p>
            <a:p>
              <a:pPr marL="285750" lvl="0" indent="-2857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§"/>
              </a:pPr>
              <a:r>
                <a:rPr lang="en-US" sz="1600" kern="1200" dirty="0" smtClean="0"/>
                <a:t>Government grants</a:t>
              </a:r>
              <a:endParaRPr lang="en-US" sz="1600" kern="1200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609258" y="1347895"/>
              <a:ext cx="1591056" cy="1591056"/>
              <a:chOff x="609258" y="1347895"/>
              <a:chExt cx="1591056" cy="1591056"/>
            </a:xfrm>
          </p:grpSpPr>
          <p:sp>
            <p:nvSpPr>
              <p:cNvPr id="19" name="Oval 18"/>
              <p:cNvSpPr/>
              <p:nvPr/>
            </p:nvSpPr>
            <p:spPr>
              <a:xfrm flipV="1">
                <a:off x="609258" y="1347895"/>
                <a:ext cx="1591056" cy="1591056"/>
              </a:xfrm>
              <a:prstGeom prst="ellipse">
                <a:avLst/>
              </a:prstGeom>
              <a:solidFill>
                <a:srgbClr val="DDF4FF"/>
              </a:solidFill>
              <a:ln>
                <a:solidFill>
                  <a:srgbClr val="336699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pic>
            <p:nvPicPr>
              <p:cNvPr id="24" name="Picture 4" descr="law icon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55779" y="1594415"/>
                <a:ext cx="1098015" cy="1098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28" name="Group 27"/>
          <p:cNvGrpSpPr/>
          <p:nvPr/>
        </p:nvGrpSpPr>
        <p:grpSpPr>
          <a:xfrm>
            <a:off x="2206959" y="2078327"/>
            <a:ext cx="4715305" cy="1747771"/>
            <a:chOff x="2899776" y="2149208"/>
            <a:chExt cx="4715305" cy="1747771"/>
          </a:xfrm>
        </p:grpSpPr>
        <p:sp>
          <p:nvSpPr>
            <p:cNvPr id="20" name="Freeform 19"/>
            <p:cNvSpPr/>
            <p:nvPr/>
          </p:nvSpPr>
          <p:spPr>
            <a:xfrm>
              <a:off x="4038600" y="2149208"/>
              <a:ext cx="3576481" cy="814609"/>
            </a:xfrm>
            <a:custGeom>
              <a:avLst/>
              <a:gdLst>
                <a:gd name="connsiteX0" fmla="*/ 0 w 2418086"/>
                <a:gd name="connsiteY0" fmla="*/ 108061 h 648353"/>
                <a:gd name="connsiteX1" fmla="*/ 108061 w 2418086"/>
                <a:gd name="connsiteY1" fmla="*/ 0 h 648353"/>
                <a:gd name="connsiteX2" fmla="*/ 2310025 w 2418086"/>
                <a:gd name="connsiteY2" fmla="*/ 0 h 648353"/>
                <a:gd name="connsiteX3" fmla="*/ 2418086 w 2418086"/>
                <a:gd name="connsiteY3" fmla="*/ 108061 h 648353"/>
                <a:gd name="connsiteX4" fmla="*/ 2418086 w 2418086"/>
                <a:gd name="connsiteY4" fmla="*/ 540292 h 648353"/>
                <a:gd name="connsiteX5" fmla="*/ 2310025 w 2418086"/>
                <a:gd name="connsiteY5" fmla="*/ 648353 h 648353"/>
                <a:gd name="connsiteX6" fmla="*/ 108061 w 2418086"/>
                <a:gd name="connsiteY6" fmla="*/ 648353 h 648353"/>
                <a:gd name="connsiteX7" fmla="*/ 0 w 2418086"/>
                <a:gd name="connsiteY7" fmla="*/ 540292 h 648353"/>
                <a:gd name="connsiteX8" fmla="*/ 0 w 2418086"/>
                <a:gd name="connsiteY8" fmla="*/ 108061 h 648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8086" h="648353">
                  <a:moveTo>
                    <a:pt x="0" y="108061"/>
                  </a:moveTo>
                  <a:cubicBezTo>
                    <a:pt x="0" y="48381"/>
                    <a:pt x="48381" y="0"/>
                    <a:pt x="108061" y="0"/>
                  </a:cubicBezTo>
                  <a:lnTo>
                    <a:pt x="2310025" y="0"/>
                  </a:lnTo>
                  <a:cubicBezTo>
                    <a:pt x="2369705" y="0"/>
                    <a:pt x="2418086" y="48381"/>
                    <a:pt x="2418086" y="108061"/>
                  </a:cubicBezTo>
                  <a:lnTo>
                    <a:pt x="2418086" y="540292"/>
                  </a:lnTo>
                  <a:cubicBezTo>
                    <a:pt x="2418086" y="599972"/>
                    <a:pt x="2369705" y="648353"/>
                    <a:pt x="2310025" y="648353"/>
                  </a:cubicBezTo>
                  <a:lnTo>
                    <a:pt x="108061" y="648353"/>
                  </a:lnTo>
                  <a:cubicBezTo>
                    <a:pt x="48381" y="648353"/>
                    <a:pt x="0" y="599972"/>
                    <a:pt x="0" y="540292"/>
                  </a:cubicBezTo>
                  <a:lnTo>
                    <a:pt x="0" y="108061"/>
                  </a:lnTo>
                  <a:close/>
                </a:path>
              </a:pathLst>
            </a:custGeom>
            <a:solidFill>
              <a:srgbClr val="3366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3478" tIns="73560" rIns="73560" bIns="73560" numCol="1" spcCol="1270" anchor="ctr" anchorCtr="0">
              <a:noAutofit/>
            </a:bodyPr>
            <a:lstStyle/>
            <a:p>
              <a:pPr marL="285750" lvl="0" indent="-2857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§"/>
              </a:pPr>
              <a:r>
                <a:rPr lang="en-US" sz="1600" kern="1200" dirty="0" smtClean="0"/>
                <a:t>Community benefit dollars</a:t>
              </a:r>
            </a:p>
            <a:p>
              <a:pPr marL="285750" lvl="0" indent="-2857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§"/>
              </a:pPr>
              <a:r>
                <a:rPr lang="en-US" sz="1600" kern="1200" dirty="0" smtClean="0"/>
                <a:t>Social impact bonds</a:t>
              </a:r>
              <a:endParaRPr lang="en-US" sz="1600" kern="1200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2899776" y="2305923"/>
              <a:ext cx="1591056" cy="1591056"/>
              <a:chOff x="2899776" y="2305923"/>
              <a:chExt cx="1591056" cy="1591056"/>
            </a:xfrm>
          </p:grpSpPr>
          <p:sp>
            <p:nvSpPr>
              <p:cNvPr id="21" name="Oval 20"/>
              <p:cNvSpPr/>
              <p:nvPr/>
            </p:nvSpPr>
            <p:spPr>
              <a:xfrm flipV="1">
                <a:off x="2899776" y="2305923"/>
                <a:ext cx="1591056" cy="1591056"/>
              </a:xfrm>
              <a:prstGeom prst="ellipse">
                <a:avLst/>
              </a:prstGeom>
              <a:solidFill>
                <a:srgbClr val="DDF4FF"/>
              </a:solidFill>
              <a:ln>
                <a:solidFill>
                  <a:srgbClr val="336699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pic>
            <p:nvPicPr>
              <p:cNvPr id="25" name="Picture 6" descr="community users icon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11402" y="2617549"/>
                <a:ext cx="967804" cy="9678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024" name="Group 1023"/>
          <p:cNvGrpSpPr/>
          <p:nvPr/>
        </p:nvGrpSpPr>
        <p:grpSpPr>
          <a:xfrm>
            <a:off x="4334138" y="3657562"/>
            <a:ext cx="4672121" cy="1800316"/>
            <a:chOff x="3966043" y="3800788"/>
            <a:chExt cx="4672121" cy="1800316"/>
          </a:xfrm>
        </p:grpSpPr>
        <p:sp>
          <p:nvSpPr>
            <p:cNvPr id="22" name="Freeform 21"/>
            <p:cNvSpPr/>
            <p:nvPr/>
          </p:nvSpPr>
          <p:spPr>
            <a:xfrm>
              <a:off x="5061683" y="3800788"/>
              <a:ext cx="3576481" cy="814609"/>
            </a:xfrm>
            <a:custGeom>
              <a:avLst/>
              <a:gdLst>
                <a:gd name="connsiteX0" fmla="*/ 0 w 2418086"/>
                <a:gd name="connsiteY0" fmla="*/ 108061 h 648353"/>
                <a:gd name="connsiteX1" fmla="*/ 108061 w 2418086"/>
                <a:gd name="connsiteY1" fmla="*/ 0 h 648353"/>
                <a:gd name="connsiteX2" fmla="*/ 2310025 w 2418086"/>
                <a:gd name="connsiteY2" fmla="*/ 0 h 648353"/>
                <a:gd name="connsiteX3" fmla="*/ 2418086 w 2418086"/>
                <a:gd name="connsiteY3" fmla="*/ 108061 h 648353"/>
                <a:gd name="connsiteX4" fmla="*/ 2418086 w 2418086"/>
                <a:gd name="connsiteY4" fmla="*/ 540292 h 648353"/>
                <a:gd name="connsiteX5" fmla="*/ 2310025 w 2418086"/>
                <a:gd name="connsiteY5" fmla="*/ 648353 h 648353"/>
                <a:gd name="connsiteX6" fmla="*/ 108061 w 2418086"/>
                <a:gd name="connsiteY6" fmla="*/ 648353 h 648353"/>
                <a:gd name="connsiteX7" fmla="*/ 0 w 2418086"/>
                <a:gd name="connsiteY7" fmla="*/ 540292 h 648353"/>
                <a:gd name="connsiteX8" fmla="*/ 0 w 2418086"/>
                <a:gd name="connsiteY8" fmla="*/ 108061 h 648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18086" h="648353">
                  <a:moveTo>
                    <a:pt x="0" y="108061"/>
                  </a:moveTo>
                  <a:cubicBezTo>
                    <a:pt x="0" y="48381"/>
                    <a:pt x="48381" y="0"/>
                    <a:pt x="108061" y="0"/>
                  </a:cubicBezTo>
                  <a:lnTo>
                    <a:pt x="2310025" y="0"/>
                  </a:lnTo>
                  <a:cubicBezTo>
                    <a:pt x="2369705" y="0"/>
                    <a:pt x="2418086" y="48381"/>
                    <a:pt x="2418086" y="108061"/>
                  </a:cubicBezTo>
                  <a:lnTo>
                    <a:pt x="2418086" y="540292"/>
                  </a:lnTo>
                  <a:cubicBezTo>
                    <a:pt x="2418086" y="599972"/>
                    <a:pt x="2369705" y="648353"/>
                    <a:pt x="2310025" y="648353"/>
                  </a:cubicBezTo>
                  <a:lnTo>
                    <a:pt x="108061" y="648353"/>
                  </a:lnTo>
                  <a:cubicBezTo>
                    <a:pt x="48381" y="648353"/>
                    <a:pt x="0" y="599972"/>
                    <a:pt x="0" y="540292"/>
                  </a:cubicBezTo>
                  <a:lnTo>
                    <a:pt x="0" y="108061"/>
                  </a:lnTo>
                  <a:close/>
                </a:path>
              </a:pathLst>
            </a:custGeom>
            <a:solidFill>
              <a:srgbClr val="0066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43478" tIns="73560" rIns="73560" bIns="73560" numCol="1" spcCol="1270" anchor="ctr" anchorCtr="0">
              <a:noAutofit/>
            </a:bodyPr>
            <a:lstStyle/>
            <a:p>
              <a:pPr marL="285750" lvl="0" indent="-2857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§"/>
              </a:pPr>
              <a:r>
                <a:rPr lang="en-US" sz="1600" kern="1200" dirty="0" smtClean="0"/>
                <a:t>Operating budget</a:t>
              </a:r>
            </a:p>
            <a:p>
              <a:pPr marL="285750" lvl="0" indent="-2857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itchFamily="2" charset="2"/>
                <a:buChar char="§"/>
              </a:pPr>
              <a:r>
                <a:rPr lang="en-US" sz="1600" kern="1200" dirty="0" smtClean="0"/>
                <a:t>Enhanced revenue from new payment models</a:t>
              </a:r>
              <a:endParaRPr lang="en-US" sz="1600" kern="1200" dirty="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3966043" y="4010048"/>
              <a:ext cx="1591056" cy="1591056"/>
              <a:chOff x="3966043" y="4010048"/>
              <a:chExt cx="1591056" cy="1591056"/>
            </a:xfrm>
          </p:grpSpPr>
          <p:sp>
            <p:nvSpPr>
              <p:cNvPr id="23" name="Oval 22"/>
              <p:cNvSpPr/>
              <p:nvPr/>
            </p:nvSpPr>
            <p:spPr>
              <a:xfrm flipV="1">
                <a:off x="3966043" y="4010048"/>
                <a:ext cx="1591056" cy="1591056"/>
              </a:xfrm>
              <a:prstGeom prst="ellipse">
                <a:avLst/>
              </a:prstGeom>
              <a:solidFill>
                <a:srgbClr val="DDF4FF"/>
              </a:solidFill>
              <a:ln>
                <a:solidFill>
                  <a:srgbClr val="336699"/>
                </a:solidFill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  <p:pic>
            <p:nvPicPr>
              <p:cNvPr id="1026" name="Picture 2" descr="C:\Users\Mlipson\AppData\Local\Microsoft\Windows\Temporary Internet Files\Content.IE5\16AJX0JT\MC910216324[1]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58885" y="4270435"/>
                <a:ext cx="1005372" cy="107028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cxnSp>
        <p:nvCxnSpPr>
          <p:cNvPr id="1038" name="Curved Connector 1037"/>
          <p:cNvCxnSpPr>
            <a:stCxn id="19" idx="6"/>
            <a:endCxn id="21" idx="3"/>
          </p:cNvCxnSpPr>
          <p:nvPr/>
        </p:nvCxnSpPr>
        <p:spPr bwMode="auto">
          <a:xfrm>
            <a:off x="1741818" y="1968223"/>
            <a:ext cx="698146" cy="499824"/>
          </a:xfrm>
          <a:prstGeom prst="curvedConnector2">
            <a:avLst/>
          </a:prstGeom>
          <a:solidFill>
            <a:schemeClr val="accent1"/>
          </a:solidFill>
          <a:ln w="76200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Curved Connector 52"/>
          <p:cNvCxnSpPr>
            <a:endCxn id="23" idx="3"/>
          </p:cNvCxnSpPr>
          <p:nvPr/>
        </p:nvCxnSpPr>
        <p:spPr bwMode="auto">
          <a:xfrm>
            <a:off x="3764831" y="3366998"/>
            <a:ext cx="802312" cy="732829"/>
          </a:xfrm>
          <a:prstGeom prst="curvedConnector2">
            <a:avLst/>
          </a:prstGeom>
          <a:solidFill>
            <a:schemeClr val="accent1"/>
          </a:solidFill>
          <a:ln w="76200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Curved Connector 56"/>
          <p:cNvCxnSpPr/>
          <p:nvPr/>
        </p:nvCxnSpPr>
        <p:spPr bwMode="auto">
          <a:xfrm>
            <a:off x="5715000" y="5197492"/>
            <a:ext cx="802312" cy="732829"/>
          </a:xfrm>
          <a:prstGeom prst="curvedConnector2">
            <a:avLst/>
          </a:prstGeom>
          <a:solidFill>
            <a:schemeClr val="accent1"/>
          </a:solidFill>
          <a:ln w="76200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8" name="Straight Connector 1047"/>
          <p:cNvCxnSpPr/>
          <p:nvPr/>
        </p:nvCxnSpPr>
        <p:spPr bwMode="auto">
          <a:xfrm>
            <a:off x="6116156" y="5715000"/>
            <a:ext cx="401156" cy="215321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Connector 59"/>
          <p:cNvCxnSpPr/>
          <p:nvPr/>
        </p:nvCxnSpPr>
        <p:spPr bwMode="auto">
          <a:xfrm flipH="1">
            <a:off x="6517312" y="5638800"/>
            <a:ext cx="264488" cy="291520"/>
          </a:xfrm>
          <a:prstGeom prst="line">
            <a:avLst/>
          </a:prstGeom>
          <a:solidFill>
            <a:schemeClr val="accent1"/>
          </a:solidFill>
          <a:ln w="88900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30938"/>
            <a:ext cx="1371600" cy="62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66748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247131"/>
            <a:ext cx="7964487" cy="584719"/>
          </a:xfrm>
        </p:spPr>
        <p:txBody>
          <a:bodyPr/>
          <a:lstStyle/>
          <a:p>
            <a:r>
              <a:rPr lang="en-US" sz="3200" smtClean="0"/>
              <a:t>THANK YOU!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60551"/>
            <a:ext cx="9144001" cy="3625849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2400" dirty="0" smtClean="0"/>
              <a:t>Deborah Bachrach</a:t>
            </a:r>
          </a:p>
          <a:p>
            <a:pPr marL="0" indent="0" algn="ctr">
              <a:buNone/>
            </a:pPr>
            <a:r>
              <a:rPr lang="en-US" sz="2400" dirty="0" smtClean="0"/>
              <a:t>Partner</a:t>
            </a:r>
          </a:p>
          <a:p>
            <a:pPr marL="0" indent="0" algn="ctr">
              <a:buNone/>
            </a:pPr>
            <a:r>
              <a:rPr lang="en-US" sz="2400" dirty="0" smtClean="0"/>
              <a:t>Manatt, Phelps &amp; Phillips, LLP</a:t>
            </a:r>
          </a:p>
          <a:p>
            <a:pPr marL="0" indent="0" algn="ctr">
              <a:buNone/>
            </a:pPr>
            <a:r>
              <a:rPr lang="en-US" sz="2400" dirty="0" smtClean="0"/>
              <a:t>212-790-4594</a:t>
            </a:r>
          </a:p>
          <a:p>
            <a:pPr marL="0" indent="0" algn="ctr">
              <a:buNone/>
            </a:pPr>
            <a:r>
              <a:rPr lang="en-US" sz="2400" dirty="0" err="1" smtClean="0"/>
              <a:t>DBachrach@Manatt.com</a:t>
            </a:r>
            <a:endParaRPr lang="en-US" sz="24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30938"/>
            <a:ext cx="1371600" cy="62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69326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6_Title Page - Internal Presentation">
  <a:themeElements>
    <a:clrScheme name="6_Title Page - Internal Presentation 1">
      <a:dk1>
        <a:srgbClr val="000000"/>
      </a:dk1>
      <a:lt1>
        <a:srgbClr val="FFFFFF"/>
      </a:lt1>
      <a:dk2>
        <a:srgbClr val="F0AB00"/>
      </a:dk2>
      <a:lt2>
        <a:srgbClr val="00A8B4"/>
      </a:lt2>
      <a:accent1>
        <a:srgbClr val="7AB800"/>
      </a:accent1>
      <a:accent2>
        <a:srgbClr val="D52B1E"/>
      </a:accent2>
      <a:accent3>
        <a:srgbClr val="FFFFFF"/>
      </a:accent3>
      <a:accent4>
        <a:srgbClr val="000000"/>
      </a:accent4>
      <a:accent5>
        <a:srgbClr val="BED8AA"/>
      </a:accent5>
      <a:accent6>
        <a:srgbClr val="C1261A"/>
      </a:accent6>
      <a:hlink>
        <a:srgbClr val="666666"/>
      </a:hlink>
      <a:folHlink>
        <a:srgbClr val="4D4D4D"/>
      </a:folHlink>
    </a:clrScheme>
    <a:fontScheme name="6_Title Page - Internal Presentatio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6_Title Page - Internal Presentation 1">
        <a:dk1>
          <a:srgbClr val="000000"/>
        </a:dk1>
        <a:lt1>
          <a:srgbClr val="FFFFFF"/>
        </a:lt1>
        <a:dk2>
          <a:srgbClr val="F0AB00"/>
        </a:dk2>
        <a:lt2>
          <a:srgbClr val="00A8B4"/>
        </a:lt2>
        <a:accent1>
          <a:srgbClr val="7AB800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C1261A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Title Page - Internal Presentation">
  <a:themeElements>
    <a:clrScheme name="3_Title Page - Internal Presentation 1">
      <a:dk1>
        <a:srgbClr val="000000"/>
      </a:dk1>
      <a:lt1>
        <a:srgbClr val="FFFFFF"/>
      </a:lt1>
      <a:dk2>
        <a:srgbClr val="F0AB00"/>
      </a:dk2>
      <a:lt2>
        <a:srgbClr val="00A8B4"/>
      </a:lt2>
      <a:accent1>
        <a:srgbClr val="7AB800"/>
      </a:accent1>
      <a:accent2>
        <a:srgbClr val="D52B1E"/>
      </a:accent2>
      <a:accent3>
        <a:srgbClr val="FFFFFF"/>
      </a:accent3>
      <a:accent4>
        <a:srgbClr val="000000"/>
      </a:accent4>
      <a:accent5>
        <a:srgbClr val="BED8AA"/>
      </a:accent5>
      <a:accent6>
        <a:srgbClr val="C1261A"/>
      </a:accent6>
      <a:hlink>
        <a:srgbClr val="666666"/>
      </a:hlink>
      <a:folHlink>
        <a:srgbClr val="4D4D4D"/>
      </a:folHlink>
    </a:clrScheme>
    <a:fontScheme name="3_Title Page - Internal Presentatio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_Title Page - Internal Presentation 1">
        <a:dk1>
          <a:srgbClr val="000000"/>
        </a:dk1>
        <a:lt1>
          <a:srgbClr val="FFFFFF"/>
        </a:lt1>
        <a:dk2>
          <a:srgbClr val="F0AB00"/>
        </a:dk2>
        <a:lt2>
          <a:srgbClr val="00A8B4"/>
        </a:lt2>
        <a:accent1>
          <a:srgbClr val="7AB800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C1261A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Title Page - Internal Presentation">
  <a:themeElements>
    <a:clrScheme name="3_Title Page - Internal Presentation 1">
      <a:dk1>
        <a:srgbClr val="000000"/>
      </a:dk1>
      <a:lt1>
        <a:srgbClr val="FFFFFF"/>
      </a:lt1>
      <a:dk2>
        <a:srgbClr val="F0AB00"/>
      </a:dk2>
      <a:lt2>
        <a:srgbClr val="00A8B4"/>
      </a:lt2>
      <a:accent1>
        <a:srgbClr val="7AB800"/>
      </a:accent1>
      <a:accent2>
        <a:srgbClr val="D52B1E"/>
      </a:accent2>
      <a:accent3>
        <a:srgbClr val="FFFFFF"/>
      </a:accent3>
      <a:accent4>
        <a:srgbClr val="000000"/>
      </a:accent4>
      <a:accent5>
        <a:srgbClr val="BED8AA"/>
      </a:accent5>
      <a:accent6>
        <a:srgbClr val="C1261A"/>
      </a:accent6>
      <a:hlink>
        <a:srgbClr val="666666"/>
      </a:hlink>
      <a:folHlink>
        <a:srgbClr val="4D4D4D"/>
      </a:folHlink>
    </a:clrScheme>
    <a:fontScheme name="3_Title Page - Internal Presentatio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_Title Page - Internal Presentation 1">
        <a:dk1>
          <a:srgbClr val="000000"/>
        </a:dk1>
        <a:lt1>
          <a:srgbClr val="FFFFFF"/>
        </a:lt1>
        <a:dk2>
          <a:srgbClr val="F0AB00"/>
        </a:dk2>
        <a:lt2>
          <a:srgbClr val="00A8B4"/>
        </a:lt2>
        <a:accent1>
          <a:srgbClr val="7AB800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C1261A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Title Page - Internal Presentation">
  <a:themeElements>
    <a:clrScheme name="3_Title Page - Internal Presentation 1">
      <a:dk1>
        <a:srgbClr val="000000"/>
      </a:dk1>
      <a:lt1>
        <a:srgbClr val="FFFFFF"/>
      </a:lt1>
      <a:dk2>
        <a:srgbClr val="F0AB00"/>
      </a:dk2>
      <a:lt2>
        <a:srgbClr val="00A8B4"/>
      </a:lt2>
      <a:accent1>
        <a:srgbClr val="7AB800"/>
      </a:accent1>
      <a:accent2>
        <a:srgbClr val="D52B1E"/>
      </a:accent2>
      <a:accent3>
        <a:srgbClr val="FFFFFF"/>
      </a:accent3>
      <a:accent4>
        <a:srgbClr val="000000"/>
      </a:accent4>
      <a:accent5>
        <a:srgbClr val="BED8AA"/>
      </a:accent5>
      <a:accent6>
        <a:srgbClr val="C1261A"/>
      </a:accent6>
      <a:hlink>
        <a:srgbClr val="666666"/>
      </a:hlink>
      <a:folHlink>
        <a:srgbClr val="4D4D4D"/>
      </a:folHlink>
    </a:clrScheme>
    <a:fontScheme name="3_Title Page - Internal Presentatio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_Title Page - Internal Presentation 1">
        <a:dk1>
          <a:srgbClr val="000000"/>
        </a:dk1>
        <a:lt1>
          <a:srgbClr val="FFFFFF"/>
        </a:lt1>
        <a:dk2>
          <a:srgbClr val="F0AB00"/>
        </a:dk2>
        <a:lt2>
          <a:srgbClr val="00A8B4"/>
        </a:lt2>
        <a:accent1>
          <a:srgbClr val="7AB800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C1261A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7_Title Page - Internal Presentation">
  <a:themeElements>
    <a:clrScheme name="5_Title Page - Internal Presentation 1">
      <a:dk1>
        <a:srgbClr val="000000"/>
      </a:dk1>
      <a:lt1>
        <a:srgbClr val="FFFFFF"/>
      </a:lt1>
      <a:dk2>
        <a:srgbClr val="F0AB00"/>
      </a:dk2>
      <a:lt2>
        <a:srgbClr val="00A8B4"/>
      </a:lt2>
      <a:accent1>
        <a:srgbClr val="7AB800"/>
      </a:accent1>
      <a:accent2>
        <a:srgbClr val="D52B1E"/>
      </a:accent2>
      <a:accent3>
        <a:srgbClr val="FFFFFF"/>
      </a:accent3>
      <a:accent4>
        <a:srgbClr val="000000"/>
      </a:accent4>
      <a:accent5>
        <a:srgbClr val="BED8AA"/>
      </a:accent5>
      <a:accent6>
        <a:srgbClr val="C1261A"/>
      </a:accent6>
      <a:hlink>
        <a:srgbClr val="666666"/>
      </a:hlink>
      <a:folHlink>
        <a:srgbClr val="4D4D4D"/>
      </a:folHlink>
    </a:clrScheme>
    <a:fontScheme name="5_Title Page - Internal Presentatio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Title Page - Internal Presentation 1">
        <a:dk1>
          <a:srgbClr val="000000"/>
        </a:dk1>
        <a:lt1>
          <a:srgbClr val="FFFFFF"/>
        </a:lt1>
        <a:dk2>
          <a:srgbClr val="F0AB00"/>
        </a:dk2>
        <a:lt2>
          <a:srgbClr val="00A8B4"/>
        </a:lt2>
        <a:accent1>
          <a:srgbClr val="7AB800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C1261A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8_Title Page - Internal Presentation">
  <a:themeElements>
    <a:clrScheme name="3_Title Page - Internal Presentation 1">
      <a:dk1>
        <a:srgbClr val="000000"/>
      </a:dk1>
      <a:lt1>
        <a:srgbClr val="FFFFFF"/>
      </a:lt1>
      <a:dk2>
        <a:srgbClr val="F0AB00"/>
      </a:dk2>
      <a:lt2>
        <a:srgbClr val="00A8B4"/>
      </a:lt2>
      <a:accent1>
        <a:srgbClr val="7AB800"/>
      </a:accent1>
      <a:accent2>
        <a:srgbClr val="D52B1E"/>
      </a:accent2>
      <a:accent3>
        <a:srgbClr val="FFFFFF"/>
      </a:accent3>
      <a:accent4>
        <a:srgbClr val="000000"/>
      </a:accent4>
      <a:accent5>
        <a:srgbClr val="BED8AA"/>
      </a:accent5>
      <a:accent6>
        <a:srgbClr val="C1261A"/>
      </a:accent6>
      <a:hlink>
        <a:srgbClr val="666666"/>
      </a:hlink>
      <a:folHlink>
        <a:srgbClr val="4D4D4D"/>
      </a:folHlink>
    </a:clrScheme>
    <a:fontScheme name="3_Title Page - Internal Presentatio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_Title Page - Internal Presentation 1">
        <a:dk1>
          <a:srgbClr val="000000"/>
        </a:dk1>
        <a:lt1>
          <a:srgbClr val="FFFFFF"/>
        </a:lt1>
        <a:dk2>
          <a:srgbClr val="F0AB00"/>
        </a:dk2>
        <a:lt2>
          <a:srgbClr val="00A8B4"/>
        </a:lt2>
        <a:accent1>
          <a:srgbClr val="7AB800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C1261A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9_Title Page - Internal Presentation">
  <a:themeElements>
    <a:clrScheme name="3_Title Page - Internal Presentation 1">
      <a:dk1>
        <a:srgbClr val="000000"/>
      </a:dk1>
      <a:lt1>
        <a:srgbClr val="FFFFFF"/>
      </a:lt1>
      <a:dk2>
        <a:srgbClr val="F0AB00"/>
      </a:dk2>
      <a:lt2>
        <a:srgbClr val="00A8B4"/>
      </a:lt2>
      <a:accent1>
        <a:srgbClr val="7AB800"/>
      </a:accent1>
      <a:accent2>
        <a:srgbClr val="D52B1E"/>
      </a:accent2>
      <a:accent3>
        <a:srgbClr val="FFFFFF"/>
      </a:accent3>
      <a:accent4>
        <a:srgbClr val="000000"/>
      </a:accent4>
      <a:accent5>
        <a:srgbClr val="BED8AA"/>
      </a:accent5>
      <a:accent6>
        <a:srgbClr val="C1261A"/>
      </a:accent6>
      <a:hlink>
        <a:srgbClr val="666666"/>
      </a:hlink>
      <a:folHlink>
        <a:srgbClr val="4D4D4D"/>
      </a:folHlink>
    </a:clrScheme>
    <a:fontScheme name="3_Title Page - Internal Presentatio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_Title Page - Internal Presentation 1">
        <a:dk1>
          <a:srgbClr val="000000"/>
        </a:dk1>
        <a:lt1>
          <a:srgbClr val="FFFFFF"/>
        </a:lt1>
        <a:dk2>
          <a:srgbClr val="F0AB00"/>
        </a:dk2>
        <a:lt2>
          <a:srgbClr val="00A8B4"/>
        </a:lt2>
        <a:accent1>
          <a:srgbClr val="7AB800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BED8AA"/>
        </a:accent5>
        <a:accent6>
          <a:srgbClr val="C1261A"/>
        </a:accent6>
        <a:hlink>
          <a:srgbClr val="66666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7291</TotalTime>
  <Words>762</Words>
  <Application>Microsoft Office PowerPoint</Application>
  <PresentationFormat>On-screen Show (4:3)</PresentationFormat>
  <Paragraphs>82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6_Title Page - Internal Presentation</vt:lpstr>
      <vt:lpstr>3_Title Page - Internal Presentation</vt:lpstr>
      <vt:lpstr>4_Title Page - Internal Presentation</vt:lpstr>
      <vt:lpstr>5_Title Page - Internal Presentation</vt:lpstr>
      <vt:lpstr>7_Title Page - Internal Presentation</vt:lpstr>
      <vt:lpstr>8_Title Page - Internal Presentation</vt:lpstr>
      <vt:lpstr>9_Title Page - Internal Presentation</vt:lpstr>
      <vt:lpstr>PowerPoint Presentation</vt:lpstr>
      <vt:lpstr>Foundation Support</vt:lpstr>
      <vt:lpstr>Why Address Social Needs Now? </vt:lpstr>
      <vt:lpstr>Business Case: Direct Economic Benefits for Providers</vt:lpstr>
      <vt:lpstr>Business Case: Indirect Economic Benefits for Providers</vt:lpstr>
      <vt:lpstr>PowerPoint Presentation</vt:lpstr>
      <vt:lpstr>PowerPoint Presentation</vt:lpstr>
      <vt:lpstr>Paying for Social Interventions</vt:lpstr>
      <vt:lpstr>THANK YOU!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Coverage and Delivery of Physical and Behavioral Health  Services in Washington State Medicaid</dc:title>
  <dc:creator>Andrew Detty</dc:creator>
  <cp:lastModifiedBy>Deborah Bachrach</cp:lastModifiedBy>
  <cp:revision>490</cp:revision>
  <cp:lastPrinted>2014-01-22T15:22:27Z</cp:lastPrinted>
  <dcterms:created xsi:type="dcterms:W3CDTF">2013-07-02T15:36:25Z</dcterms:created>
  <dcterms:modified xsi:type="dcterms:W3CDTF">2014-09-19T19:27:18Z</dcterms:modified>
</cp:coreProperties>
</file>