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4" r:id="rId2"/>
    <p:sldId id="295" r:id="rId3"/>
    <p:sldId id="291" r:id="rId4"/>
    <p:sldId id="292" r:id="rId5"/>
    <p:sldId id="287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3" autoAdjust="0"/>
    <p:restoredTop sz="94660"/>
  </p:normalViewPr>
  <p:slideViewPr>
    <p:cSldViewPr>
      <p:cViewPr varScale="1">
        <p:scale>
          <a:sx n="136" d="100"/>
          <a:sy n="136" d="100"/>
        </p:scale>
        <p:origin x="-120" y="-1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AE0E-A0B9-4401-8560-7FB75CE13E97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56903-D449-401E-ADE9-2FD71659C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08D75-FC6E-4847-81E2-D5AE6B8426EB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4713A-23DD-4787-86EF-CAB2BE62E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465B-DB36-48B2-A91E-80F618C1DC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4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713A-23DD-4787-86EF-CAB2BE62E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713A-23DD-4787-86EF-CAB2BE62E0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37A97C-55D2-4EB0-9DD2-FF180AFA661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C748-BA6C-4329-AF08-0CEF97382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56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1198033-F63B-4F47-885D-641179C79B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Mount Sinai Health System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79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6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25171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PACT?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The Preventable </a:t>
            </a:r>
            <a:r>
              <a:rPr lang="en-US" sz="3200" dirty="0">
                <a:solidFill>
                  <a:schemeClr val="tx2"/>
                </a:solidFill>
              </a:rPr>
              <a:t>Admissions Care </a:t>
            </a:r>
            <a:r>
              <a:rPr lang="en-US" sz="3200" dirty="0" smtClean="0">
                <a:solidFill>
                  <a:schemeClr val="tx2"/>
                </a:solidFill>
              </a:rPr>
              <a:t>Team is…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intensive, short-term transitional care program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for patients at high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risk for a 30-day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readmission</a:t>
            </a:r>
            <a:endParaRPr lang="en-US" sz="1600" dirty="0" smtClean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r>
              <a:rPr lang="en-US" sz="1800" dirty="0" smtClean="0">
                <a:latin typeface="Georgia" pitchFamily="18" charset="0"/>
              </a:rPr>
              <a:t>Mission</a:t>
            </a:r>
            <a:r>
              <a:rPr lang="en-US" sz="1800" dirty="0">
                <a:latin typeface="Georgia" pitchFamily="18" charset="0"/>
              </a:rPr>
              <a:t>: </a:t>
            </a:r>
            <a:endParaRPr lang="en-US" sz="1800" dirty="0" smtClean="0">
              <a:latin typeface="Georgia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>
                <a:latin typeface="Georgia" pitchFamily="18" charset="0"/>
              </a:rPr>
              <a:t>I</a:t>
            </a:r>
            <a:r>
              <a:rPr lang="en-US" sz="1400" b="0" dirty="0" smtClean="0">
                <a:latin typeface="Georgia" pitchFamily="18" charset="0"/>
              </a:rPr>
              <a:t>dentify and address underlying areas of psychosocial strain increasing readmission risk;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>
                <a:latin typeface="Georgia" pitchFamily="18" charset="0"/>
              </a:rPr>
              <a:t>E</a:t>
            </a:r>
            <a:r>
              <a:rPr lang="en-US" sz="1400" b="0" dirty="0" smtClean="0">
                <a:latin typeface="Georgia" pitchFamily="18" charset="0"/>
              </a:rPr>
              <a:t>nsure </a:t>
            </a:r>
            <a:r>
              <a:rPr lang="en-US" sz="1400" b="0" dirty="0">
                <a:latin typeface="Georgia" pitchFamily="18" charset="0"/>
              </a:rPr>
              <a:t>a connection to a medical </a:t>
            </a:r>
            <a:r>
              <a:rPr lang="en-US" sz="1400" b="0" dirty="0" smtClean="0">
                <a:latin typeface="Georgia" pitchFamily="18" charset="0"/>
              </a:rPr>
              <a:t>home (for primary &amp; specialty care);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>
                <a:latin typeface="Georgia" pitchFamily="18" charset="0"/>
              </a:rPr>
              <a:t>I</a:t>
            </a:r>
            <a:r>
              <a:rPr lang="en-US" sz="1400" b="0" dirty="0" smtClean="0">
                <a:latin typeface="Georgia" pitchFamily="18" charset="0"/>
              </a:rPr>
              <a:t>mprove </a:t>
            </a:r>
            <a:r>
              <a:rPr lang="en-US" sz="1400" b="0" dirty="0">
                <a:latin typeface="Georgia" pitchFamily="18" charset="0"/>
              </a:rPr>
              <a:t>patients’ health </a:t>
            </a:r>
            <a:r>
              <a:rPr lang="en-US" sz="1400" b="0" dirty="0" smtClean="0">
                <a:latin typeface="Georgia" pitchFamily="18" charset="0"/>
              </a:rPr>
              <a:t>outcomes</a:t>
            </a:r>
          </a:p>
          <a:p>
            <a:pPr>
              <a:lnSpc>
                <a:spcPts val="2300"/>
              </a:lnSpc>
            </a:pPr>
            <a:r>
              <a:rPr lang="en-US" sz="1800" dirty="0" smtClean="0">
                <a:latin typeface="Georgia" pitchFamily="18" charset="0"/>
              </a:rPr>
              <a:t>Eligibility: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 smtClean="0">
                <a:latin typeface="Georgia" pitchFamily="18" charset="0"/>
              </a:rPr>
              <a:t>Medicare FFS (Part A + B) OR Healthfirst insurance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 smtClean="0">
                <a:latin typeface="Georgia" pitchFamily="18" charset="0"/>
              </a:rPr>
              <a:t>Patients are prioritized based on risk for 30-day readmission derived from an algorithm developed by MSH’s Department of Population Health Science and Policy</a:t>
            </a:r>
            <a:endParaRPr lang="en-US" sz="1400" b="0" dirty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r>
              <a:rPr lang="en-US" sz="1800" dirty="0">
                <a:latin typeface="Georgia" pitchFamily="18" charset="0"/>
              </a:rPr>
              <a:t>Outcomes: </a:t>
            </a:r>
            <a:endParaRPr lang="en-US" sz="1800" dirty="0" smtClean="0">
              <a:latin typeface="Georgia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 smtClean="0">
                <a:latin typeface="Georgia" pitchFamily="18" charset="0"/>
              </a:rPr>
              <a:t>40% reduction in admissions and a 40% reduction in ED visits across 7829 patients from various patient cohorts since the pilot ended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b="0" dirty="0">
                <a:latin typeface="Georgia" pitchFamily="18" charset="0"/>
              </a:rPr>
              <a:t>D</a:t>
            </a:r>
            <a:r>
              <a:rPr lang="en-US" sz="1400" b="0" dirty="0" smtClean="0">
                <a:latin typeface="Georgia" pitchFamily="18" charset="0"/>
              </a:rPr>
              <a:t>eclines in utilization are also observed at 60 </a:t>
            </a:r>
            <a:r>
              <a:rPr lang="en-US" sz="1400" b="0" dirty="0">
                <a:latin typeface="Georgia" pitchFamily="18" charset="0"/>
              </a:rPr>
              <a:t>&amp; </a:t>
            </a:r>
            <a:r>
              <a:rPr lang="en-US" sz="1400" b="0" dirty="0" smtClean="0">
                <a:latin typeface="Georgia" pitchFamily="18" charset="0"/>
              </a:rPr>
              <a:t>90 days post-discharge</a:t>
            </a:r>
          </a:p>
          <a:p>
            <a:pPr>
              <a:lnSpc>
                <a:spcPts val="2300"/>
              </a:lnSpc>
            </a:pPr>
            <a:r>
              <a:rPr lang="en-US" sz="1800" dirty="0" smtClean="0">
                <a:latin typeface="Georgia" pitchFamily="18" charset="0"/>
              </a:rPr>
              <a:t>Achievements: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Georgia" pitchFamily="18" charset="0"/>
              </a:rPr>
              <a:t>Contract extension and approval to expand </a:t>
            </a:r>
            <a:r>
              <a:rPr lang="en-US" sz="1400" b="0" dirty="0" err="1" smtClean="0">
                <a:latin typeface="Georgia" pitchFamily="18" charset="0"/>
              </a:rPr>
              <a:t>Healthfirst</a:t>
            </a:r>
            <a:r>
              <a:rPr lang="en-US" sz="1400" b="0" dirty="0" smtClean="0">
                <a:latin typeface="Georgia" pitchFamily="18" charset="0"/>
              </a:rPr>
              <a:t> </a:t>
            </a:r>
            <a:r>
              <a:rPr lang="en-US" sz="1400" b="0" dirty="0">
                <a:latin typeface="Georgia" pitchFamily="18" charset="0"/>
              </a:rPr>
              <a:t>PACT and C-PACT to an additional 4 hospital campuses </a:t>
            </a:r>
            <a:r>
              <a:rPr lang="en-US" sz="1400" b="0" dirty="0" smtClean="0">
                <a:latin typeface="Georgia" pitchFamily="18" charset="0"/>
              </a:rPr>
              <a:t>(10/1/14) and increase in target enrollment to approximately 14,000 patients</a:t>
            </a:r>
            <a:endParaRPr lang="en-US" sz="1400" b="0" dirty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800" b="0" dirty="0" smtClean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600" b="0" dirty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800" dirty="0" smtClean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800" b="0" i="1" dirty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800" dirty="0" smtClean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1800" dirty="0" smtClean="0">
              <a:latin typeface="Georgia" pitchFamily="18" charset="0"/>
            </a:endParaRPr>
          </a:p>
          <a:p>
            <a:pPr>
              <a:lnSpc>
                <a:spcPts val="2300"/>
              </a:lnSpc>
            </a:pPr>
            <a:endParaRPr lang="en-US" sz="2000" b="0" dirty="0">
              <a:latin typeface="Georgia" pitchFamily="18" charset="0"/>
            </a:endParaRPr>
          </a:p>
          <a:p>
            <a:pPr marL="342900" indent="-342900">
              <a:lnSpc>
                <a:spcPts val="2300"/>
              </a:lnSpc>
              <a:buFont typeface="Lucida Grande"/>
              <a:buChar char="▶"/>
            </a:pPr>
            <a:endParaRPr lang="en-US" sz="2000" b="0" dirty="0" smtClean="0"/>
          </a:p>
          <a:p>
            <a:pPr marL="342900" indent="-342900">
              <a:lnSpc>
                <a:spcPts val="2300"/>
              </a:lnSpc>
              <a:buFont typeface="Wingdings" pitchFamily="2" charset="2"/>
              <a:buChar char="§"/>
            </a:pP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C748-BA6C-4329-AF08-0CEF973828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Program Overview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800" b="0" dirty="0" smtClean="0">
              <a:solidFill>
                <a:srgbClr val="6C0646"/>
              </a:solidFill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Emphasis is on engagement </a:t>
            </a:r>
            <a:r>
              <a:rPr lang="en-US" sz="1600" b="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at hospital bedside to identify for each patient the areas of psychosocial strain that compound readmission risk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600" b="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28-day post discharge intervention is titrated </a:t>
            </a:r>
            <a:r>
              <a:rPr lang="en-US" sz="1600" b="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to address each psychosocial driver; delivered through phone calls, accompaniments and home visits when necessary</a:t>
            </a: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No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exclusions 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for: homeless; non-English speaking; substance abuse; mental illness; dialysis; </a:t>
            </a:r>
            <a:r>
              <a:rPr lang="en-US" sz="1600" b="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dementia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600" b="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Integration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&amp; coordination w/other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care coordination initiatives at MSHS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PACT Assessment &amp; Intervention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1800" b="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4038600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What circumstances increase the risk for readmission?</a:t>
            </a:r>
          </a:p>
          <a:p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 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Georgia"/>
              <a:cs typeface="Georgia"/>
            </a:endParaRPr>
          </a:p>
          <a:p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What are the psychosocial factors at the root?</a:t>
            </a:r>
          </a:p>
          <a:p>
            <a:endParaRPr lang="en-US" sz="1600" dirty="0">
              <a:solidFill>
                <a:schemeClr val="accent5">
                  <a:lumMod val="10000"/>
                </a:schemeClr>
              </a:solidFill>
              <a:latin typeface="Georgia"/>
              <a:cs typeface="Georgia"/>
            </a:endParaRPr>
          </a:p>
          <a:p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In what areas is the patient open to receiving support? </a:t>
            </a:r>
          </a:p>
          <a:p>
            <a:endParaRPr lang="en-US" sz="1600" dirty="0" smtClean="0">
              <a:solidFill>
                <a:schemeClr val="accent5">
                  <a:lumMod val="10000"/>
                </a:schemeClr>
              </a:solidFill>
              <a:latin typeface="Georgia"/>
              <a:cs typeface="Georgia"/>
            </a:endParaRPr>
          </a:p>
          <a:p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What </a:t>
            </a:r>
            <a:r>
              <a:rPr lang="en-US" sz="1600" dirty="0" smtClean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resources exist or can 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rPr>
              <a:t>be established to foster long-term sustainability?</a:t>
            </a:r>
          </a:p>
          <a:p>
            <a:endParaRPr lang="en-US" b="1" dirty="0">
              <a:solidFill>
                <a:srgbClr val="6C064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4267201" cy="51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Examples of PACT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C0646"/>
                </a:solidFill>
                <a:latin typeface="Georgia" pitchFamily="18" charset="0"/>
                <a:cs typeface="Times New Roman"/>
              </a:rPr>
              <a:t>PACT work requires </a:t>
            </a:r>
            <a:r>
              <a:rPr lang="en-US" b="1" dirty="0">
                <a:solidFill>
                  <a:srgbClr val="6C0646"/>
                </a:solidFill>
                <a:latin typeface="Georgia" pitchFamily="18" charset="0"/>
                <a:cs typeface="Times New Roman"/>
              </a:rPr>
              <a:t>strong engagement, assessment &amp; advocacy skills</a:t>
            </a:r>
            <a:r>
              <a:rPr lang="en-US" b="1" dirty="0" smtClean="0">
                <a:solidFill>
                  <a:srgbClr val="6C0646"/>
                </a:solidFill>
                <a:latin typeface="Georgia" pitchFamily="18" charset="0"/>
                <a:cs typeface="Times New Roman"/>
              </a:rPr>
              <a:t>; creativity</a:t>
            </a:r>
            <a:r>
              <a:rPr lang="en-US" b="1" dirty="0">
                <a:solidFill>
                  <a:srgbClr val="6C0646"/>
                </a:solidFill>
                <a:latin typeface="Georgia" pitchFamily="18" charset="0"/>
                <a:cs typeface="Times New Roman"/>
              </a:rPr>
              <a:t>, collaboration &amp; </a:t>
            </a:r>
            <a:r>
              <a:rPr lang="en-US" b="1" dirty="0" smtClean="0">
                <a:solidFill>
                  <a:srgbClr val="6C0646"/>
                </a:solidFill>
                <a:latin typeface="Georgia" pitchFamily="18" charset="0"/>
                <a:cs typeface="Times New Roman"/>
              </a:rPr>
              <a:t>perseverance </a:t>
            </a:r>
            <a:r>
              <a:rPr lang="en-US" sz="1400" b="1" i="1" dirty="0">
                <a:solidFill>
                  <a:srgbClr val="6C0646"/>
                </a:solidFill>
                <a:latin typeface="Georgia" pitchFamily="18" charset="0"/>
                <a:cs typeface="Times New Roman"/>
              </a:rPr>
              <a:t> </a:t>
            </a:r>
            <a:r>
              <a:rPr lang="en-US" sz="1400" b="1" i="1" dirty="0" smtClean="0">
                <a:solidFill>
                  <a:srgbClr val="6C0646"/>
                </a:solidFill>
                <a:latin typeface="Georgia" pitchFamily="18" charset="0"/>
                <a:cs typeface="Times New Roman"/>
              </a:rPr>
              <a:t>- “Anything &amp; Everything”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Standardized approach that is individualized for each patient  VERY HIGH; HIGH; MODERATE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/>
            </a:endParaRPr>
          </a:p>
          <a:p>
            <a:pPr lvl="1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Joe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: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76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;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male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; venous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stasis ulcers of lower extremity,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weakness, coronary heart disease, and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“social problem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”</a:t>
            </a:r>
          </a:p>
          <a:p>
            <a:pPr lvl="2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Six month-Pre-PACT utilization: 1 MSH admission in 6 months prior + 3 ED visits/week, multiple weeks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30-day Readmission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isk: HIGH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PACT Intervention Type: HIGH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Areas of psychosocial strain addressed: Housing; Primary Care; Formal Supports; Insurance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Six month-Post-PACT utilization: None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/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/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Mark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65;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male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;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emphysema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, heart failure, diabetes;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anxiety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Six month- Pre-PACT utilization: 3 MSH admissions in 30 days for shortness of breath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/>
            </a:endParaRP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30-day Readmission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isk: HIGH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/>
              </a:rPr>
              <a:t>PACT Intervention Type: MODERATE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Areas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of psychosocial strain addressed: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Formal Supports; Mental Health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Six month-Post-PACT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/>
              </a:rPr>
              <a:t>utilization: None</a:t>
            </a:r>
            <a:endParaRPr lang="en-US" sz="2800" b="1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033-F63B-4F47-885D-641179C79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1027"/>
      </p:ext>
    </p:extLst>
  </p:cSld>
  <p:clrMapOvr>
    <a:masterClrMapping/>
  </p:clrMapOvr>
</p:sld>
</file>

<file path=ppt/theme/theme1.xml><?xml version="1.0" encoding="utf-8"?>
<a:theme xmlns:a="http://schemas.openxmlformats.org/drawingml/2006/main" name="Mount Sinai Theme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506</Words>
  <Application>Microsoft Macintosh PowerPoint</Application>
  <PresentationFormat>On-screen Show (4:3)</PresentationFormat>
  <Paragraphs>65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Mount Sinai Theme</vt:lpstr>
      <vt:lpstr>The Mount Sinai Health System Experience</vt:lpstr>
      <vt:lpstr>PowerPoint Presentation</vt:lpstr>
      <vt:lpstr>What is PACT?</vt:lpstr>
      <vt:lpstr>Program Overview</vt:lpstr>
      <vt:lpstr>PACT Assessment &amp; Intervention</vt:lpstr>
      <vt:lpstr>Examples of PACT</vt:lpstr>
    </vt:vector>
  </TitlesOfParts>
  <Company>Mount Sinai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PACT (Preventable Admissions Care Team) Program</dc:title>
  <dc:creator>Basso Lipani, Maria</dc:creator>
  <cp:lastModifiedBy>Jeremy Boal</cp:lastModifiedBy>
  <cp:revision>93</cp:revision>
  <cp:lastPrinted>2014-04-22T16:34:40Z</cp:lastPrinted>
  <dcterms:created xsi:type="dcterms:W3CDTF">2014-04-22T13:28:37Z</dcterms:created>
  <dcterms:modified xsi:type="dcterms:W3CDTF">2014-09-24T15:50:45Z</dcterms:modified>
</cp:coreProperties>
</file>