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7" r:id="rId2"/>
    <p:sldId id="299" r:id="rId3"/>
    <p:sldId id="300" r:id="rId4"/>
    <p:sldId id="301" r:id="rId5"/>
    <p:sldId id="307" r:id="rId6"/>
    <p:sldId id="308" r:id="rId7"/>
    <p:sldId id="303" r:id="rId8"/>
    <p:sldId id="306" r:id="rId9"/>
    <p:sldId id="305" r:id="rId10"/>
    <p:sldId id="298" r:id="rId11"/>
  </p:sldIdLst>
  <p:sldSz cx="9144000" cy="6858000" type="screen4x3"/>
  <p:notesSz cx="6973888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553" autoAdjust="0"/>
  </p:normalViewPr>
  <p:slideViewPr>
    <p:cSldViewPr>
      <p:cViewPr>
        <p:scale>
          <a:sx n="100" d="100"/>
          <a:sy n="100" d="100"/>
        </p:scale>
        <p:origin x="-3864" y="-13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/>
          <a:lstStyle/>
          <a:p>
            <a:pPr>
              <a:defRPr/>
            </a:pPr>
            <a:endParaRPr lang="en-US" dirty="0"/>
          </a:p>
        </c:rich>
      </c:tx>
      <c:layout/>
      <c:overlay val="0"/>
    </c:title>
    <c:autoTitleDeleted val="0"/>
    <c:view3D>
      <c:rotX val="75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1828373148271727E-2"/>
          <c:y val="0.18159958431591988"/>
          <c:w val="0.77631329982057329"/>
          <c:h val="0.69749976684386528"/>
        </c:manualLayout>
      </c:layout>
      <c:pie3DChart>
        <c:varyColors val="1"/>
        <c:ser>
          <c:idx val="0"/>
          <c:order val="0"/>
          <c:explosion val="25"/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dPt>
            <c:idx val="4"/>
            <c:bubble3D val="0"/>
          </c:dPt>
          <c:dPt>
            <c:idx val="5"/>
            <c:bubble3D val="0"/>
          </c:dPt>
          <c:dLbls>
            <c:dLbl>
              <c:idx val="0"/>
              <c:layout>
                <c:manualLayout>
                  <c:x val="-9.0040828229804605E-4"/>
                  <c:y val="-6.6658466090128944E-4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Platinum</a:t>
                    </a:r>
                    <a:r>
                      <a:rPr lang="en-US" dirty="0"/>
                      <a:t>
</a:t>
                    </a:r>
                    <a:r>
                      <a:rPr lang="en-US" dirty="0" smtClean="0"/>
                      <a:t>55%</a:t>
                    </a:r>
                    <a:endParaRPr lang="en-US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</c:dLbl>
            <c:dLbl>
              <c:idx val="1"/>
              <c:layout>
                <c:manualLayout>
                  <c:x val="-8.7608146203946736E-3"/>
                  <c:y val="1.4800623704324405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Gold
</a:t>
                    </a:r>
                    <a:r>
                      <a:rPr lang="en-US" dirty="0" smtClean="0"/>
                      <a:t>27%</a:t>
                    </a:r>
                    <a:endParaRPr lang="en-US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-2.0586662778263799E-2"/>
                  <c:y val="0.12352193685219541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</c:dLbl>
            <c:dLbl>
              <c:idx val="3"/>
              <c:layout>
                <c:manualLayout>
                  <c:x val="6.4329250510352876E-2"/>
                  <c:y val="5.973039586202096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</c:dLbl>
            <c:txPr>
              <a:bodyPr/>
              <a:lstStyle/>
              <a:p>
                <a:pPr>
                  <a:defRPr sz="2800"/>
                </a:pPr>
                <a:endParaRPr lang="en-US"/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'SHOP Dashboard'!$L$27:$L$30</c:f>
              <c:strCache>
                <c:ptCount val="4"/>
                <c:pt idx="0">
                  <c:v>Platinum</c:v>
                </c:pt>
                <c:pt idx="1">
                  <c:v>Gold</c:v>
                </c:pt>
                <c:pt idx="2">
                  <c:v>Silver</c:v>
                </c:pt>
                <c:pt idx="3">
                  <c:v>Bronze</c:v>
                </c:pt>
              </c:strCache>
            </c:strRef>
          </c:cat>
          <c:val>
            <c:numRef>
              <c:f>'SHOP Dashboard'!$R$27:$R$30</c:f>
              <c:numCache>
                <c:formatCode>#,##0</c:formatCode>
                <c:ptCount val="4"/>
                <c:pt idx="0">
                  <c:v>278</c:v>
                </c:pt>
                <c:pt idx="1">
                  <c:v>158</c:v>
                </c:pt>
                <c:pt idx="2">
                  <c:v>64</c:v>
                </c:pt>
                <c:pt idx="3">
                  <c:v>31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view3D>
      <c:rotX val="75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4660859702425796"/>
          <c:y val="0.17007919955163131"/>
          <c:w val="0.64486850465088053"/>
          <c:h val="0.82992080044836869"/>
        </c:manualLayout>
      </c:layout>
      <c:pie3DChart>
        <c:varyColors val="1"/>
        <c:ser>
          <c:idx val="0"/>
          <c:order val="0"/>
          <c:explosion val="31"/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dPt>
            <c:idx val="4"/>
            <c:bubble3D val="0"/>
          </c:dPt>
          <c:dPt>
            <c:idx val="5"/>
            <c:bubble3D val="0"/>
          </c:dPt>
          <c:dLbls>
            <c:dLbl>
              <c:idx val="0"/>
              <c:layout>
                <c:manualLayout>
                  <c:x val="2.7739136774569847E-2"/>
                  <c:y val="7.8052805327204031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</c:dLbl>
            <c:dLbl>
              <c:idx val="1"/>
              <c:layout>
                <c:manualLayout>
                  <c:x val="1.0493462622727715E-2"/>
                  <c:y val="6.6015851837562367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dirty="0"/>
                      <a:t>26 - 34
</a:t>
                    </a:r>
                    <a:r>
                      <a:rPr lang="en-US" dirty="0" smtClean="0"/>
                      <a:t>33%</a:t>
                    </a:r>
                    <a:endParaRPr lang="en-US" dirty="0"/>
                  </a:p>
                </c:rich>
              </c:tx>
              <c:dLblPos val="inEnd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</c:dLbl>
            <c:dLbl>
              <c:idx val="3"/>
              <c:layout>
                <c:manualLayout>
                  <c:x val="1.2479950422863808E-2"/>
                  <c:y val="-1.8897635122616829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35 </a:t>
                    </a:r>
                    <a:r>
                      <a:rPr lang="en-US" dirty="0"/>
                      <a:t>- 44
</a:t>
                    </a:r>
                    <a:r>
                      <a:rPr lang="en-US" dirty="0" smtClean="0"/>
                      <a:t>20%</a:t>
                    </a:r>
                    <a:endParaRPr lang="en-US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</c:dLbl>
            <c:dLbl>
              <c:idx val="4"/>
              <c:layout>
                <c:manualLayout>
                  <c:x val="1.2575216292407893E-2"/>
                  <c:y val="9.1886179721856004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45 - 54
</a:t>
                    </a:r>
                    <a:r>
                      <a:rPr lang="en-US" dirty="0" smtClean="0"/>
                      <a:t>13%</a:t>
                    </a:r>
                    <a:endParaRPr lang="en-US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</c:dLbl>
            <c:dLbl>
              <c:idx val="5"/>
              <c:layout>
                <c:manualLayout>
                  <c:x val="-1.128888402838534E-2"/>
                  <c:y val="4.5862617219221892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</c:dLbl>
            <c:dLbl>
              <c:idx val="6"/>
              <c:layout>
                <c:manualLayout>
                  <c:x val="1.443909789054146E-2"/>
                  <c:y val="2.4843842060914251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</c:dLbl>
            <c:dLblPos val="inEnd"/>
            <c:showLegendKey val="0"/>
            <c:showVal val="0"/>
            <c:showCatName val="1"/>
            <c:showSerName val="0"/>
            <c:showPercent val="1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'SHOP Dashboard'!$L$17:$L$23</c:f>
              <c:strCache>
                <c:ptCount val="7"/>
                <c:pt idx="0">
                  <c:v>&lt; 18</c:v>
                </c:pt>
                <c:pt idx="1">
                  <c:v>18-25</c:v>
                </c:pt>
                <c:pt idx="2">
                  <c:v>26 - 34</c:v>
                </c:pt>
                <c:pt idx="3">
                  <c:v>35 - 44</c:v>
                </c:pt>
                <c:pt idx="4">
                  <c:v>45 - 54</c:v>
                </c:pt>
                <c:pt idx="5">
                  <c:v>55 - 64</c:v>
                </c:pt>
                <c:pt idx="6">
                  <c:v>65+</c:v>
                </c:pt>
              </c:strCache>
            </c:strRef>
          </c:cat>
          <c:val>
            <c:numRef>
              <c:f>'SHOP Dashboard'!$R$17:$R$23</c:f>
              <c:numCache>
                <c:formatCode>#,##0</c:formatCode>
                <c:ptCount val="7"/>
                <c:pt idx="0">
                  <c:v>77</c:v>
                </c:pt>
                <c:pt idx="1">
                  <c:v>60</c:v>
                </c:pt>
                <c:pt idx="2">
                  <c:v>179</c:v>
                </c:pt>
                <c:pt idx="3">
                  <c:v>109</c:v>
                </c:pt>
                <c:pt idx="4">
                  <c:v>65</c:v>
                </c:pt>
                <c:pt idx="5">
                  <c:v>34</c:v>
                </c:pt>
                <c:pt idx="6">
                  <c:v>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2018" cy="461804"/>
          </a:xfrm>
          <a:prstGeom prst="rect">
            <a:avLst/>
          </a:prstGeom>
        </p:spPr>
        <p:txBody>
          <a:bodyPr vert="horz" lIns="92615" tIns="46308" rIns="92615" bIns="46308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0256" y="0"/>
            <a:ext cx="3022018" cy="461804"/>
          </a:xfrm>
          <a:prstGeom prst="rect">
            <a:avLst/>
          </a:prstGeom>
        </p:spPr>
        <p:txBody>
          <a:bodyPr vert="horz" lIns="92615" tIns="46308" rIns="92615" bIns="46308" rtlCol="0"/>
          <a:lstStyle>
            <a:lvl1pPr algn="r">
              <a:defRPr sz="1200"/>
            </a:lvl1pPr>
          </a:lstStyle>
          <a:p>
            <a:fld id="{627B7FF1-578A-492E-87B4-2A524BFE7AEF}" type="datetimeFigureOut">
              <a:rPr lang="en-US" smtClean="0"/>
              <a:t>5/28/2014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7925" y="692150"/>
            <a:ext cx="4618038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615" tIns="46308" rIns="92615" bIns="46308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7389" y="4387136"/>
            <a:ext cx="5579110" cy="4156234"/>
          </a:xfrm>
          <a:prstGeom prst="rect">
            <a:avLst/>
          </a:prstGeom>
        </p:spPr>
        <p:txBody>
          <a:bodyPr vert="horz" lIns="92615" tIns="46308" rIns="92615" bIns="46308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8"/>
            <a:ext cx="3022018" cy="461804"/>
          </a:xfrm>
          <a:prstGeom prst="rect">
            <a:avLst/>
          </a:prstGeom>
        </p:spPr>
        <p:txBody>
          <a:bodyPr vert="horz" lIns="92615" tIns="46308" rIns="92615" bIns="46308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0256" y="8772668"/>
            <a:ext cx="3022018" cy="461804"/>
          </a:xfrm>
          <a:prstGeom prst="rect">
            <a:avLst/>
          </a:prstGeom>
        </p:spPr>
        <p:txBody>
          <a:bodyPr vert="horz" lIns="92615" tIns="46308" rIns="92615" bIns="46308" rtlCol="0" anchor="b"/>
          <a:lstStyle>
            <a:lvl1pPr algn="r">
              <a:defRPr sz="1200"/>
            </a:lvl1pPr>
          </a:lstStyle>
          <a:p>
            <a:fld id="{F881AD1C-B35A-42CF-89BC-770C3EDCC1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02778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B651E6-A78E-A743-8931-D22FCBC8AD24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667000"/>
            <a:ext cx="8001000" cy="1066800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3CD33-B675-49CF-8B04-089888BC146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5/28/2014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10497FD-CF8D-4537-AF22-4084C80EE5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24148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24000"/>
            <a:ext cx="2057400" cy="46021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24000"/>
            <a:ext cx="6019800" cy="4602163"/>
          </a:xfrm>
        </p:spPr>
        <p:txBody>
          <a:bodyPr vert="eaVert"/>
          <a:lstStyle>
            <a:lvl1pPr>
              <a:defRPr lang="en-US" sz="3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lang="en-US" sz="2400" b="0" kern="120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2pPr>
            <a:lvl3pPr>
              <a:defRPr lang="en-US"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 lang="en-US" sz="1600" kern="120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4pPr>
            <a:lvl5pPr>
              <a:defRPr lang="en-US" sz="1100" kern="120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5pPr>
          </a:lstStyle>
          <a:p>
            <a:pPr marL="342900" lvl="0" indent="-34290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Lucida Sans Unicode" pitchFamily="34" charset="0"/>
              <a:buChar char="‣"/>
            </a:pPr>
            <a:r>
              <a:rPr lang="en-US" smtClean="0"/>
              <a:t>Click to edit Master text styles</a:t>
            </a:r>
          </a:p>
          <a:p>
            <a:pPr marL="342900" lvl="1" indent="-34290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Lucida Sans Unicode" pitchFamily="34" charset="0"/>
              <a:buChar char="‣"/>
            </a:pPr>
            <a:r>
              <a:rPr lang="en-US" smtClean="0"/>
              <a:t>Second level</a:t>
            </a:r>
          </a:p>
          <a:p>
            <a:pPr marL="342900" lvl="2" indent="-34290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Lucida Sans Unicode" pitchFamily="34" charset="0"/>
              <a:buChar char="‣"/>
            </a:pPr>
            <a:r>
              <a:rPr lang="en-US" smtClean="0"/>
              <a:t>Third level</a:t>
            </a:r>
          </a:p>
          <a:p>
            <a:pPr marL="342900" lvl="3" indent="-34290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Lucida Sans Unicode" pitchFamily="34" charset="0"/>
              <a:buChar char="‣"/>
            </a:pPr>
            <a:r>
              <a:rPr lang="en-US" smtClean="0"/>
              <a:t>Fourth level</a:t>
            </a:r>
          </a:p>
          <a:p>
            <a:pPr marL="342900" lvl="4" indent="-34290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Lucida Sans Unicode" pitchFamily="34" charset="0"/>
              <a:buChar char="‣"/>
            </a:pPr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3CD33-B675-49CF-8B04-089888BC146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5/28/2014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497FD-CF8D-4537-AF22-4084C80EE5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14394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algn="l" defTabSz="914400" rtl="0" eaLnBrk="1" latinLnBrk="0" hangingPunct="1">
              <a:spcBef>
                <a:spcPct val="20000"/>
              </a:spcBef>
              <a:defRPr lang="en-US" sz="3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rtl="0" eaLnBrk="1" latinLnBrk="0" hangingPunct="1">
              <a:spcBef>
                <a:spcPct val="20000"/>
              </a:spcBef>
              <a:defRPr lang="en-US" sz="2400" b="0" kern="120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2pPr>
            <a:lvl3pPr algn="l" defTabSz="914400" rtl="0" eaLnBrk="1" latinLnBrk="0" hangingPunct="1">
              <a:spcBef>
                <a:spcPct val="20000"/>
              </a:spcBef>
              <a:defRPr lang="en-US"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rtl="0" eaLnBrk="1" latinLnBrk="0" hangingPunct="1">
              <a:spcBef>
                <a:spcPct val="20000"/>
              </a:spcBef>
              <a:defRPr lang="en-US" sz="1600" kern="120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4pPr>
            <a:lvl5pPr algn="l" defTabSz="914400" rtl="0" eaLnBrk="1" latinLnBrk="0" hangingPunct="1">
              <a:spcBef>
                <a:spcPct val="20000"/>
              </a:spcBef>
              <a:defRPr lang="en-US" sz="1100" kern="1200" dirty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5pPr>
          </a:lstStyle>
          <a:p>
            <a:pPr marL="342900" lvl="0" indent="-34290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Lucida Sans Unicode" pitchFamily="34" charset="0"/>
              <a:buChar char="‣"/>
            </a:pPr>
            <a:r>
              <a:rPr lang="en-US" smtClean="0"/>
              <a:t>Click to edit Master text styles</a:t>
            </a:r>
          </a:p>
          <a:p>
            <a:pPr marL="342900" lvl="1" indent="-34290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Lucida Sans Unicode" pitchFamily="34" charset="0"/>
              <a:buChar char="‣"/>
            </a:pPr>
            <a:r>
              <a:rPr lang="en-US" smtClean="0"/>
              <a:t>Second level</a:t>
            </a:r>
          </a:p>
          <a:p>
            <a:pPr marL="342900" lvl="2" indent="-34290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Lucida Sans Unicode" pitchFamily="34" charset="0"/>
              <a:buChar char="‣"/>
            </a:pPr>
            <a:r>
              <a:rPr lang="en-US" smtClean="0"/>
              <a:t>Third level</a:t>
            </a:r>
          </a:p>
          <a:p>
            <a:pPr marL="342900" lvl="3" indent="-34290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Lucida Sans Unicode" pitchFamily="34" charset="0"/>
              <a:buChar char="‣"/>
            </a:pPr>
            <a:r>
              <a:rPr lang="en-US" smtClean="0"/>
              <a:t>Fourth level</a:t>
            </a:r>
          </a:p>
          <a:p>
            <a:pPr marL="342900" lvl="4" indent="-34290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Lucida Sans Unicode" pitchFamily="34" charset="0"/>
              <a:buChar char="‣"/>
            </a:pPr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3CD33-B675-49CF-8B04-089888BC146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5/28/2014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497FD-CF8D-4537-AF22-4084C80EE5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10053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3CD33-B675-49CF-8B04-089888BC146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5/28/2014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497FD-CF8D-4537-AF22-4084C80EE5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53507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00200"/>
            <a:ext cx="82296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514600"/>
            <a:ext cx="4038600" cy="3611563"/>
          </a:xfr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20000"/>
              </a:spcBef>
              <a:defRPr lang="en-US" sz="3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rtl="0" eaLnBrk="1" latinLnBrk="0" hangingPunct="1">
              <a:spcBef>
                <a:spcPct val="20000"/>
              </a:spcBef>
              <a:defRPr lang="en-US" sz="2400" b="0" kern="120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2pPr>
            <a:lvl3pPr algn="l" defTabSz="914400" rtl="0" eaLnBrk="1" latinLnBrk="0" hangingPunct="1">
              <a:spcBef>
                <a:spcPct val="20000"/>
              </a:spcBef>
              <a:defRPr lang="en-US"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rtl="0" eaLnBrk="1" latinLnBrk="0" hangingPunct="1">
              <a:spcBef>
                <a:spcPct val="20000"/>
              </a:spcBef>
              <a:defRPr lang="en-US" sz="1600" kern="120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4pPr>
            <a:lvl5pPr algn="l" defTabSz="914400" rtl="0" eaLnBrk="1" latinLnBrk="0" hangingPunct="1">
              <a:spcBef>
                <a:spcPct val="20000"/>
              </a:spcBef>
              <a:defRPr lang="en-US" sz="1100" kern="120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342900" lvl="0" indent="-34290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Lucida Sans Unicode" pitchFamily="34" charset="0"/>
              <a:buChar char="‣"/>
            </a:pPr>
            <a:r>
              <a:rPr lang="en-US" smtClean="0"/>
              <a:t>Click to edit Master text styles</a:t>
            </a:r>
          </a:p>
          <a:p>
            <a:pPr marL="342900" lvl="1" indent="-34290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Lucida Sans Unicode" pitchFamily="34" charset="0"/>
              <a:buChar char="‣"/>
            </a:pPr>
            <a:r>
              <a:rPr lang="en-US" smtClean="0"/>
              <a:t>Second level</a:t>
            </a:r>
          </a:p>
          <a:p>
            <a:pPr marL="342900" lvl="2" indent="-34290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Lucida Sans Unicode" pitchFamily="34" charset="0"/>
              <a:buChar char="‣"/>
            </a:pPr>
            <a:r>
              <a:rPr lang="en-US" smtClean="0"/>
              <a:t>Third level</a:t>
            </a:r>
          </a:p>
          <a:p>
            <a:pPr marL="342900" lvl="3" indent="-34290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Lucida Sans Unicode" pitchFamily="34" charset="0"/>
              <a:buChar char="‣"/>
            </a:pPr>
            <a:r>
              <a:rPr lang="en-US" smtClean="0"/>
              <a:t>Fourth level</a:t>
            </a:r>
          </a:p>
          <a:p>
            <a:pPr marL="342900" lvl="4" indent="-34290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Lucida Sans Unicode" pitchFamily="34" charset="0"/>
              <a:buChar char="‣"/>
            </a:pPr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514600"/>
            <a:ext cx="4038600" cy="3611563"/>
          </a:xfrm>
        </p:spPr>
        <p:txBody>
          <a:bodyPr/>
          <a:lstStyle>
            <a:lvl1pPr>
              <a:defRPr lang="en-US" sz="3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lang="en-US" sz="2400" b="0" kern="120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2pPr>
            <a:lvl3pPr>
              <a:defRPr lang="en-US"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 lang="en-US" sz="1600" kern="120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4pPr>
            <a:lvl5pPr>
              <a:defRPr lang="en-US" sz="1100" kern="120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342900" lvl="0" indent="-34290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Lucida Sans Unicode" pitchFamily="34" charset="0"/>
              <a:buChar char="‣"/>
            </a:pPr>
            <a:r>
              <a:rPr lang="en-US" smtClean="0"/>
              <a:t>Click to edit Master text styles</a:t>
            </a:r>
          </a:p>
          <a:p>
            <a:pPr marL="342900" lvl="1" indent="-34290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Lucida Sans Unicode" pitchFamily="34" charset="0"/>
              <a:buChar char="‣"/>
            </a:pPr>
            <a:r>
              <a:rPr lang="en-US" smtClean="0"/>
              <a:t>Second level</a:t>
            </a:r>
          </a:p>
          <a:p>
            <a:pPr marL="342900" lvl="2" indent="-34290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Lucida Sans Unicode" pitchFamily="34" charset="0"/>
              <a:buChar char="‣"/>
            </a:pPr>
            <a:r>
              <a:rPr lang="en-US" smtClean="0"/>
              <a:t>Third level</a:t>
            </a:r>
          </a:p>
          <a:p>
            <a:pPr marL="342900" lvl="3" indent="-34290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Lucida Sans Unicode" pitchFamily="34" charset="0"/>
              <a:buChar char="‣"/>
            </a:pPr>
            <a:r>
              <a:rPr lang="en-US" smtClean="0"/>
              <a:t>Fourth level</a:t>
            </a:r>
          </a:p>
          <a:p>
            <a:pPr marL="342900" lvl="4" indent="-34290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Lucida Sans Unicode" pitchFamily="34" charset="0"/>
              <a:buChar char="‣"/>
            </a:pPr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3CD33-B675-49CF-8B04-089888BC146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5/28/2014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497FD-CF8D-4537-AF22-4084C80EE5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32824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3CD33-B675-49CF-8B04-089888BC146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5/28/2014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497FD-CF8D-4537-AF22-4084C80EE5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49807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3CD33-B675-49CF-8B04-089888BC146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5/28/2014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497FD-CF8D-4537-AF22-4084C80EE5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61461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76400"/>
            <a:ext cx="3008313" cy="1162050"/>
          </a:xfrm>
        </p:spPr>
        <p:txBody>
          <a:bodyPr anchor="b"/>
          <a:lstStyle>
            <a:lvl1pPr algn="l">
              <a:defRPr sz="2000" b="1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76400"/>
            <a:ext cx="5111750" cy="4449763"/>
          </a:xfrm>
        </p:spPr>
        <p:txBody>
          <a:bodyPr/>
          <a:lstStyle>
            <a:lvl1pPr>
              <a:defRPr lang="en-US" sz="3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lang="en-US" sz="2400" b="0" kern="120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2pPr>
            <a:lvl3pPr>
              <a:defRPr lang="en-US"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 lang="en-US" sz="1600" kern="120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4pPr>
            <a:lvl5pPr>
              <a:defRPr lang="en-US" sz="1100" kern="120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marL="342900" lvl="0" indent="-34290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Lucida Sans Unicode" pitchFamily="34" charset="0"/>
              <a:buChar char="‣"/>
            </a:pPr>
            <a:r>
              <a:rPr lang="en-US" smtClean="0"/>
              <a:t>Click to edit Master text styles</a:t>
            </a:r>
          </a:p>
          <a:p>
            <a:pPr marL="342900" lvl="1" indent="-34290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Lucida Sans Unicode" pitchFamily="34" charset="0"/>
              <a:buChar char="‣"/>
            </a:pPr>
            <a:r>
              <a:rPr lang="en-US" smtClean="0"/>
              <a:t>Second level</a:t>
            </a:r>
          </a:p>
          <a:p>
            <a:pPr marL="342900" lvl="2" indent="-34290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Lucida Sans Unicode" pitchFamily="34" charset="0"/>
              <a:buChar char="‣"/>
            </a:pPr>
            <a:r>
              <a:rPr lang="en-US" smtClean="0"/>
              <a:t>Third level</a:t>
            </a:r>
          </a:p>
          <a:p>
            <a:pPr marL="342900" lvl="3" indent="-34290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Lucida Sans Unicode" pitchFamily="34" charset="0"/>
              <a:buChar char="‣"/>
            </a:pPr>
            <a:r>
              <a:rPr lang="en-US" smtClean="0"/>
              <a:t>Fourth level</a:t>
            </a:r>
          </a:p>
          <a:p>
            <a:pPr marL="342900" lvl="4" indent="-34290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Lucida Sans Unicode" pitchFamily="34" charset="0"/>
              <a:buChar char="‣"/>
            </a:pPr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895600"/>
            <a:ext cx="3008313" cy="3200400"/>
          </a:xfrm>
        </p:spPr>
        <p:txBody>
          <a:bodyPr/>
          <a:lstStyle>
            <a:lvl1pPr marL="0" indent="0">
              <a:buNone/>
              <a:defRPr sz="1400"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3CD33-B675-49CF-8B04-089888BC146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5/28/2014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497FD-CF8D-4537-AF22-4084C80EE5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16828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800600"/>
            <a:ext cx="78486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523999"/>
            <a:ext cx="7848600" cy="32035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367338"/>
            <a:ext cx="7848600" cy="804862"/>
          </a:xfrm>
        </p:spPr>
        <p:txBody>
          <a:bodyPr/>
          <a:lstStyle>
            <a:lvl1pPr marL="0" indent="0" algn="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3CD33-B675-49CF-8B04-089888BC146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5/28/2014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497FD-CF8D-4537-AF22-4084C80EE5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09094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 lang="en-US" sz="3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lang="en-US" sz="2400" b="0" kern="120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2pPr>
            <a:lvl3pPr>
              <a:defRPr lang="en-US"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 lang="en-US" sz="1600" kern="120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4pPr>
            <a:lvl5pPr>
              <a:defRPr lang="en-US" sz="1100" kern="120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5pPr>
          </a:lstStyle>
          <a:p>
            <a:pPr marL="342900" lvl="0" indent="-34290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Lucida Sans Unicode" pitchFamily="34" charset="0"/>
              <a:buChar char="‣"/>
            </a:pPr>
            <a:r>
              <a:rPr lang="en-US" smtClean="0"/>
              <a:t>Click to edit Master text styles</a:t>
            </a:r>
          </a:p>
          <a:p>
            <a:pPr marL="342900" lvl="1" indent="-34290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Lucida Sans Unicode" pitchFamily="34" charset="0"/>
              <a:buChar char="‣"/>
            </a:pPr>
            <a:r>
              <a:rPr lang="en-US" smtClean="0"/>
              <a:t>Second level</a:t>
            </a:r>
          </a:p>
          <a:p>
            <a:pPr marL="342900" lvl="2" indent="-34290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Lucida Sans Unicode" pitchFamily="34" charset="0"/>
              <a:buChar char="‣"/>
            </a:pPr>
            <a:r>
              <a:rPr lang="en-US" smtClean="0"/>
              <a:t>Third level</a:t>
            </a:r>
          </a:p>
          <a:p>
            <a:pPr marL="342900" lvl="3" indent="-34290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Lucida Sans Unicode" pitchFamily="34" charset="0"/>
              <a:buChar char="‣"/>
            </a:pPr>
            <a:r>
              <a:rPr lang="en-US" smtClean="0"/>
              <a:t>Fourth level</a:t>
            </a:r>
          </a:p>
          <a:p>
            <a:pPr marL="342900" lvl="4" indent="-34290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Lucida Sans Unicode" pitchFamily="34" charset="0"/>
              <a:buChar char="‣"/>
            </a:pPr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3CD33-B675-49CF-8B04-089888BC146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5/28/2014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497FD-CF8D-4537-AF22-4084C80EE5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88919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84732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600200"/>
            <a:ext cx="82296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590800"/>
            <a:ext cx="8229600" cy="3535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Lucida Sans Unicode" pitchFamily="34" charset="0"/>
              <a:buChar char="‣"/>
            </a:pPr>
            <a:r>
              <a:rPr lang="en-US" smtClean="0"/>
              <a:t>Click to edit Master text styles</a:t>
            </a:r>
          </a:p>
          <a:p>
            <a:pPr marL="342900" lvl="1" indent="-34290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Lucida Sans Unicode" pitchFamily="34" charset="0"/>
              <a:buChar char="‣"/>
            </a:pPr>
            <a:r>
              <a:rPr lang="en-US" smtClean="0"/>
              <a:t>Second level</a:t>
            </a:r>
          </a:p>
          <a:p>
            <a:pPr marL="342900" lvl="2" indent="-34290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Lucida Sans Unicode" pitchFamily="34" charset="0"/>
              <a:buChar char="‣"/>
            </a:pPr>
            <a:r>
              <a:rPr lang="en-US" smtClean="0"/>
              <a:t>Third level</a:t>
            </a:r>
          </a:p>
          <a:p>
            <a:pPr marL="342900" lvl="3" indent="-34290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Lucida Sans Unicode" pitchFamily="34" charset="0"/>
              <a:buChar char="‣"/>
            </a:pPr>
            <a:r>
              <a:rPr lang="en-US" smtClean="0"/>
              <a:t>Fourth level</a:t>
            </a:r>
          </a:p>
          <a:p>
            <a:pPr marL="342900" lvl="4" indent="-34290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Lucida Sans Unicode" pitchFamily="34" charset="0"/>
              <a:buChar char="‣"/>
            </a:pPr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63CD33-B675-49CF-8B04-089888BC146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5/28/2014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0497FD-CF8D-4537-AF22-4084C80EE5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8142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lang="en-US" sz="3200" kern="1200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lang="en-US" sz="2400" b="0" kern="1200" dirty="0" smtClean="0">
          <a:solidFill>
            <a:schemeClr val="tx1"/>
          </a:solidFill>
          <a:latin typeface="+mn-lt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lang="en-US" sz="2400" kern="1200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lang="en-US" sz="1600" kern="1200" dirty="0" smtClean="0">
          <a:solidFill>
            <a:schemeClr val="tx1"/>
          </a:solidFill>
          <a:latin typeface="+mn-lt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lang="en-US" sz="1100" kern="1200" dirty="0">
          <a:solidFill>
            <a:schemeClr val="tx1"/>
          </a:solidFill>
          <a:latin typeface="+mn-lt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" y="0"/>
            <a:ext cx="9144000" cy="324612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771038" y="4082831"/>
            <a:ext cx="30935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dirty="0">
              <a:solidFill>
                <a:prstClr val="black"/>
              </a:solidFill>
            </a:endParaRPr>
          </a:p>
          <a:p>
            <a:pPr algn="ctr"/>
            <a:endParaRPr lang="en-US" dirty="0">
              <a:solidFill>
                <a:prstClr val="black"/>
              </a:solidFill>
            </a:endParaRPr>
          </a:p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5240" y="3246120"/>
            <a:ext cx="9144000" cy="3611879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en-US" sz="5300" b="1" dirty="0" smtClean="0">
                <a:solidFill>
                  <a:schemeClr val="bg1"/>
                </a:solidFill>
              </a:rPr>
              <a:t>DC Health Link SHOP</a:t>
            </a:r>
            <a:r>
              <a:rPr lang="en-US" sz="3100" b="1" dirty="0">
                <a:solidFill>
                  <a:schemeClr val="bg1"/>
                </a:solidFill>
              </a:rPr>
              <a:t/>
            </a:r>
            <a:br>
              <a:rPr lang="en-US" sz="3100" b="1" dirty="0">
                <a:solidFill>
                  <a:schemeClr val="bg1"/>
                </a:solidFill>
              </a:rPr>
            </a:br>
            <a:r>
              <a:rPr lang="en-US" sz="3100" b="1" dirty="0" smtClean="0">
                <a:solidFill>
                  <a:schemeClr val="bg1"/>
                </a:solidFill>
              </a:rPr>
              <a:t/>
            </a:r>
            <a:br>
              <a:rPr lang="en-US" sz="3100" b="1" dirty="0" smtClean="0">
                <a:solidFill>
                  <a:schemeClr val="bg1"/>
                </a:solidFill>
              </a:rPr>
            </a:br>
            <a:r>
              <a:rPr lang="en-US" sz="3600" b="1" dirty="0" smtClean="0">
                <a:solidFill>
                  <a:srgbClr val="FFFF00"/>
                </a:solidFill>
              </a:rPr>
              <a:t>Mila Kofman, JD</a:t>
            </a:r>
            <a:br>
              <a:rPr lang="en-US" sz="3600" b="1" dirty="0" smtClean="0">
                <a:solidFill>
                  <a:srgbClr val="FFFF00"/>
                </a:solidFill>
              </a:rPr>
            </a:br>
            <a:r>
              <a:rPr lang="en-US" sz="3600" b="1" dirty="0">
                <a:solidFill>
                  <a:srgbClr val="FFFF00"/>
                </a:solidFill>
              </a:rPr>
              <a:t>Executive Director</a:t>
            </a:r>
            <a:br>
              <a:rPr lang="en-US" sz="3600" b="1" dirty="0">
                <a:solidFill>
                  <a:srgbClr val="FFFF00"/>
                </a:solidFill>
              </a:rPr>
            </a:br>
            <a:r>
              <a:rPr lang="en-US" sz="3600" b="1" dirty="0">
                <a:solidFill>
                  <a:srgbClr val="FFFF00"/>
                </a:solidFill>
              </a:rPr>
              <a:t>DC Health Benefit Exchange Authority</a:t>
            </a:r>
            <a:br>
              <a:rPr lang="en-US" sz="3600" b="1" dirty="0">
                <a:solidFill>
                  <a:srgbClr val="FFFF00"/>
                </a:solidFill>
              </a:rPr>
            </a:br>
            <a:endParaRPr lang="en-US" sz="36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4990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Thank you!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To learn more:</a:t>
            </a:r>
          </a:p>
          <a:p>
            <a:endParaRPr lang="en-US" dirty="0"/>
          </a:p>
          <a:p>
            <a:r>
              <a:rPr lang="en-US" dirty="0"/>
              <a:t>Visit us at www.dchealthlink.com</a:t>
            </a:r>
          </a:p>
          <a:p>
            <a:endParaRPr lang="en-US" dirty="0"/>
          </a:p>
          <a:p>
            <a:r>
              <a:rPr lang="en-US" dirty="0"/>
              <a:t>Like us on </a:t>
            </a:r>
            <a:r>
              <a:rPr lang="en-US" smtClean="0"/>
              <a:t>Facebook:DC</a:t>
            </a:r>
            <a:r>
              <a:rPr lang="en-US" dirty="0" smtClean="0"/>
              <a:t> </a:t>
            </a:r>
            <a:r>
              <a:rPr lang="en-US" dirty="0"/>
              <a:t>Health Benefit Exchange</a:t>
            </a:r>
          </a:p>
          <a:p>
            <a:endParaRPr lang="en-US" dirty="0"/>
          </a:p>
          <a:p>
            <a:r>
              <a:rPr lang="en-US" dirty="0"/>
              <a:t>Follow us on twitter @</a:t>
            </a:r>
            <a:r>
              <a:rPr lang="en-US" dirty="0" err="1"/>
              <a:t>dchbx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94873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	</a:t>
            </a:r>
          </a:p>
          <a:p>
            <a:pPr marL="0" indent="0" algn="ctr">
              <a:buNone/>
            </a:pPr>
            <a:r>
              <a:rPr lang="en-US" b="1" u="sng" dirty="0" smtClean="0"/>
              <a:t>267 Small Group Plans:</a:t>
            </a:r>
          </a:p>
          <a:p>
            <a:endParaRPr lang="en-US" dirty="0" smtClean="0"/>
          </a:p>
          <a:p>
            <a:r>
              <a:rPr lang="en-US" dirty="0" smtClean="0"/>
              <a:t>Aetna</a:t>
            </a:r>
            <a:r>
              <a:rPr lang="en-US" dirty="0"/>
              <a:t>				</a:t>
            </a:r>
          </a:p>
          <a:p>
            <a:r>
              <a:rPr lang="en-US" dirty="0" err="1"/>
              <a:t>Carefirst</a:t>
            </a:r>
            <a:r>
              <a:rPr lang="en-US" dirty="0"/>
              <a:t> BlueCross BlueShield</a:t>
            </a:r>
          </a:p>
          <a:p>
            <a:r>
              <a:rPr lang="en-US" dirty="0"/>
              <a:t>Kaiser </a:t>
            </a:r>
            <a:r>
              <a:rPr lang="en-US" dirty="0" smtClean="0"/>
              <a:t>Permanente</a:t>
            </a:r>
          </a:p>
          <a:p>
            <a:r>
              <a:rPr lang="en-US" dirty="0" smtClean="0"/>
              <a:t>United HealthCare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0257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271015"/>
            <a:ext cx="8229600" cy="914400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/>
              <a:t>Products for Individuals/Small Business</a:t>
            </a:r>
            <a:br>
              <a:rPr lang="en-US" sz="2800" b="1" dirty="0"/>
            </a:br>
            <a:r>
              <a:rPr lang="en-US" sz="2800" b="1" dirty="0"/>
              <a:t>Prices &amp; Medal Levels</a:t>
            </a:r>
            <a:endParaRPr lang="en-US" sz="28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31071542"/>
              </p:ext>
            </p:extLst>
          </p:nvPr>
        </p:nvGraphicFramePr>
        <p:xfrm>
          <a:off x="609600" y="2438400"/>
          <a:ext cx="3810001" cy="32671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0715"/>
                <a:gridCol w="1542143"/>
                <a:gridCol w="907143"/>
              </a:tblGrid>
              <a:tr h="485746">
                <a:tc gridSpan="3"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Carrier Plan Counts</a:t>
                      </a:r>
                      <a:endParaRPr lang="en-US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8574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Individual 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SHOP</a:t>
                      </a:r>
                      <a:endParaRPr lang="en-US" sz="2000" dirty="0"/>
                    </a:p>
                  </a:txBody>
                  <a:tcPr/>
                </a:tc>
              </a:tr>
              <a:tr h="48574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Aetna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9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14</a:t>
                      </a:r>
                      <a:endParaRPr lang="en-US" sz="2000" dirty="0"/>
                    </a:p>
                  </a:txBody>
                  <a:tcPr/>
                </a:tc>
              </a:tr>
              <a:tr h="48574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CareFirst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15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54</a:t>
                      </a:r>
                      <a:endParaRPr lang="en-US" sz="2000" dirty="0"/>
                    </a:p>
                  </a:txBody>
                  <a:tcPr/>
                </a:tc>
              </a:tr>
              <a:tr h="48574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Kaiser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10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22</a:t>
                      </a:r>
                      <a:endParaRPr lang="en-US" sz="2000" dirty="0"/>
                    </a:p>
                  </a:txBody>
                  <a:tcPr/>
                </a:tc>
              </a:tr>
              <a:tr h="83841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United</a:t>
                      </a:r>
                    </a:p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--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177</a:t>
                      </a:r>
                      <a:endParaRPr lang="en-US" sz="20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3233" y="2362200"/>
            <a:ext cx="4100623" cy="34533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910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71600"/>
            <a:ext cx="8229600" cy="914400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smtClean="0"/>
              <a:t>Employer’s Options</a:t>
            </a:r>
            <a:endParaRPr lang="en-US" sz="4000" b="1" dirty="0"/>
          </a:p>
        </p:txBody>
      </p:sp>
      <p:sp>
        <p:nvSpPr>
          <p:cNvPr id="4" name="Rectangle 3"/>
          <p:cNvSpPr/>
          <p:nvPr/>
        </p:nvSpPr>
        <p:spPr>
          <a:xfrm>
            <a:off x="304800" y="2369165"/>
            <a:ext cx="4114800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588"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ct val="100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</a:tabLst>
              <a:defRPr/>
            </a:pPr>
            <a:r>
              <a:rPr lang="en-US" sz="2800" dirty="0" smtClean="0">
                <a:solidFill>
                  <a:srgbClr val="000000"/>
                </a:solidFill>
                <a:latin typeface="Calibri" pitchFamily="34" charset="0"/>
              </a:rPr>
              <a:t>Employer chooses how </a:t>
            </a:r>
            <a:r>
              <a:rPr lang="en-US" sz="2800" dirty="0">
                <a:solidFill>
                  <a:srgbClr val="000000"/>
                </a:solidFill>
                <a:latin typeface="Calibri" pitchFamily="34" charset="0"/>
              </a:rPr>
              <a:t>many plans to offer </a:t>
            </a:r>
            <a:r>
              <a:rPr lang="en-US" sz="2800" dirty="0" smtClean="0">
                <a:solidFill>
                  <a:srgbClr val="000000"/>
                </a:solidFill>
                <a:latin typeface="Calibri" pitchFamily="34" charset="0"/>
              </a:rPr>
              <a:t>to employees</a:t>
            </a:r>
            <a:r>
              <a:rPr lang="en-US" sz="2800" dirty="0">
                <a:solidFill>
                  <a:srgbClr val="000000"/>
                </a:solidFill>
                <a:latin typeface="Calibri" pitchFamily="34" charset="0"/>
              </a:rPr>
              <a:t>:</a:t>
            </a:r>
          </a:p>
          <a:p>
            <a:pPr marL="280988" indent="-279400">
              <a:spcBef>
                <a:spcPts val="600"/>
              </a:spcBef>
              <a:buClr>
                <a:srgbClr val="000000"/>
              </a:buClr>
              <a:buSzPct val="100000"/>
              <a:buFont typeface="Arial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</a:tabLst>
              <a:defRPr/>
            </a:pPr>
            <a:r>
              <a:rPr lang="en-US" sz="2800" dirty="0">
                <a:solidFill>
                  <a:srgbClr val="000000"/>
                </a:solidFill>
                <a:latin typeface="Calibri" pitchFamily="34" charset="0"/>
              </a:rPr>
              <a:t>All </a:t>
            </a:r>
            <a:r>
              <a:rPr lang="en-US" sz="2800" dirty="0" smtClean="0">
                <a:solidFill>
                  <a:srgbClr val="000000"/>
                </a:solidFill>
                <a:latin typeface="Calibri" pitchFamily="34" charset="0"/>
              </a:rPr>
              <a:t>Plans - 1 Metal Level</a:t>
            </a:r>
            <a:endParaRPr lang="en-US" sz="2800" dirty="0">
              <a:solidFill>
                <a:srgbClr val="000000"/>
              </a:solidFill>
              <a:latin typeface="Calibri" pitchFamily="34" charset="0"/>
            </a:endParaRPr>
          </a:p>
          <a:p>
            <a:pPr marL="280988" indent="-279400">
              <a:spcBef>
                <a:spcPts val="600"/>
              </a:spcBef>
              <a:buClr>
                <a:srgbClr val="000000"/>
              </a:buClr>
              <a:buSzPct val="100000"/>
              <a:buFont typeface="Arial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</a:tabLst>
              <a:defRPr/>
            </a:pPr>
            <a:r>
              <a:rPr lang="en-US" sz="2800" dirty="0">
                <a:solidFill>
                  <a:srgbClr val="000000"/>
                </a:solidFill>
                <a:latin typeface="Calibri" pitchFamily="34" charset="0"/>
              </a:rPr>
              <a:t>All </a:t>
            </a:r>
            <a:r>
              <a:rPr lang="en-US" sz="2800" dirty="0" smtClean="0">
                <a:solidFill>
                  <a:srgbClr val="000000"/>
                </a:solidFill>
                <a:latin typeface="Calibri" pitchFamily="34" charset="0"/>
              </a:rPr>
              <a:t>Plans </a:t>
            </a:r>
            <a:r>
              <a:rPr lang="en-US" sz="2800" dirty="0">
                <a:solidFill>
                  <a:srgbClr val="000000"/>
                </a:solidFill>
                <a:latin typeface="Calibri" pitchFamily="34" charset="0"/>
              </a:rPr>
              <a:t>from 1 </a:t>
            </a:r>
            <a:r>
              <a:rPr lang="en-US" sz="2800" dirty="0" smtClean="0">
                <a:solidFill>
                  <a:srgbClr val="000000"/>
                </a:solidFill>
                <a:latin typeface="Calibri" pitchFamily="34" charset="0"/>
              </a:rPr>
              <a:t>Carrier</a:t>
            </a:r>
            <a:endParaRPr lang="en-US" sz="2800" dirty="0">
              <a:solidFill>
                <a:srgbClr val="000000"/>
              </a:solidFill>
              <a:latin typeface="Calibri" pitchFamily="34" charset="0"/>
            </a:endParaRPr>
          </a:p>
          <a:p>
            <a:pPr marL="280988" indent="-279400">
              <a:spcBef>
                <a:spcPts val="600"/>
              </a:spcBef>
              <a:buClr>
                <a:srgbClr val="000000"/>
              </a:buClr>
              <a:buSzPct val="100000"/>
              <a:buFont typeface="Arial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</a:tabLst>
              <a:defRPr/>
            </a:pPr>
            <a:r>
              <a:rPr lang="en-US" sz="2800" dirty="0">
                <a:solidFill>
                  <a:srgbClr val="000000"/>
                </a:solidFill>
                <a:latin typeface="Calibri" pitchFamily="34" charset="0"/>
              </a:rPr>
              <a:t>1 </a:t>
            </a:r>
            <a:r>
              <a:rPr lang="en-US" sz="2800" dirty="0" smtClean="0">
                <a:solidFill>
                  <a:srgbClr val="000000"/>
                </a:solidFill>
                <a:latin typeface="Calibri" pitchFamily="34" charset="0"/>
              </a:rPr>
              <a:t>Plan from 1 Carrier</a:t>
            </a:r>
            <a:endParaRPr lang="en-US" sz="2800" dirty="0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5" name="Picture 2" descr="C:\Users\hannah.turner\Dropbox\DC HBX\Documents\SHOP\DC Health Link Employer Plan Options 10-1-201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1" y="2340590"/>
            <a:ext cx="4692650" cy="3462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9660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Employer’s Choice (first 180 employers) </a:t>
            </a:r>
            <a:endParaRPr lang="en-US" sz="32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34928865"/>
              </p:ext>
            </p:extLst>
          </p:nvPr>
        </p:nvGraphicFramePr>
        <p:xfrm>
          <a:off x="1143000" y="2590800"/>
          <a:ext cx="6705600" cy="35052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882753"/>
                <a:gridCol w="2822847"/>
              </a:tblGrid>
              <a:tr h="11684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1 Plan 1 Carrier</a:t>
                      </a:r>
                      <a:endParaRPr lang="en-US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effectLst/>
                        </a:rPr>
                        <a:t>55</a:t>
                      </a:r>
                      <a:endParaRPr lang="en-US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1684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All Plans 1 Carrier</a:t>
                      </a:r>
                      <a:endParaRPr lang="en-US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71</a:t>
                      </a:r>
                      <a:endParaRPr lang="en-US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11684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1 Metal </a:t>
                      </a:r>
                      <a:r>
                        <a:rPr lang="en-US" sz="2800" dirty="0" smtClean="0">
                          <a:effectLst/>
                        </a:rPr>
                        <a:t>Level all Carriers</a:t>
                      </a:r>
                      <a:endParaRPr lang="en-US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effectLst/>
                        </a:rPr>
                        <a:t>54</a:t>
                      </a:r>
                      <a:endParaRPr lang="en-US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389647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305339"/>
            <a:ext cx="3574473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2898" y="2295810"/>
            <a:ext cx="4295775" cy="4001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33400" y="4042433"/>
            <a:ext cx="30480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i="1" dirty="0" smtClean="0"/>
              <a:t>* Does not include Congressional employers.</a:t>
            </a:r>
            <a:endParaRPr lang="en-US" sz="1050" b="1" i="1" dirty="0"/>
          </a:p>
        </p:txBody>
      </p:sp>
    </p:spTree>
    <p:extLst>
      <p:ext uri="{BB962C8B-B14F-4D97-AF65-F5344CB8AC3E}">
        <p14:creationId xmlns:p14="http://schemas.microsoft.com/office/powerpoint/2010/main" val="25958486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00200"/>
            <a:ext cx="8229600" cy="7620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sz="3600" b="1" dirty="0" smtClean="0"/>
              <a:t>DC ENROLLMENT – UPDATE WITH CURRENT DATA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438400"/>
            <a:ext cx="8229600" cy="5334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October 1, 2013 to April 30, 2014, </a:t>
            </a:r>
            <a:r>
              <a:rPr lang="en-US" sz="2800" b="1" dirty="0" smtClean="0"/>
              <a:t>44,833 </a:t>
            </a:r>
            <a:r>
              <a:rPr lang="en-US" sz="2800" dirty="0" smtClean="0"/>
              <a:t>people have enrolled through DC Health Link in private health plans or Medicaid: </a:t>
            </a:r>
          </a:p>
          <a:p>
            <a:pPr lvl="1"/>
            <a:r>
              <a:rPr lang="en-US" b="1" u="sng" dirty="0" smtClean="0"/>
              <a:t>11,106</a:t>
            </a:r>
            <a:r>
              <a:rPr lang="en-US" b="1" dirty="0" smtClean="0"/>
              <a:t> </a:t>
            </a:r>
            <a:r>
              <a:rPr lang="en-US" dirty="0"/>
              <a:t>people enrolled in private health plans through the DC Health Link individual and family marketplace; </a:t>
            </a:r>
          </a:p>
          <a:p>
            <a:pPr lvl="1"/>
            <a:r>
              <a:rPr lang="en-US" b="1" u="sng" dirty="0" smtClean="0"/>
              <a:t>20,497</a:t>
            </a:r>
            <a:r>
              <a:rPr lang="en-US" b="1" dirty="0" smtClean="0"/>
              <a:t> </a:t>
            </a:r>
            <a:r>
              <a:rPr lang="en-US" dirty="0"/>
              <a:t>people gained Medicaid coverage through DC Health Link; and </a:t>
            </a:r>
          </a:p>
          <a:p>
            <a:pPr lvl="1"/>
            <a:r>
              <a:rPr lang="en-US" b="1" u="sng" dirty="0" smtClean="0"/>
              <a:t>13,230 </a:t>
            </a:r>
            <a:r>
              <a:rPr lang="en-US" dirty="0" smtClean="0"/>
              <a:t>people enrolled through the DC Health Link small business marketplace (includes Congressional enrollment)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9537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3600" dirty="0" smtClean="0"/>
              <a:t>SHOP COVERED </a:t>
            </a:r>
            <a:r>
              <a:rPr lang="en-US" sz="3600" dirty="0"/>
              <a:t>LIVES  - METAL LEVEL</a:t>
            </a:r>
            <a:br>
              <a:rPr lang="en-US" sz="3600" dirty="0"/>
            </a:br>
            <a:r>
              <a:rPr lang="en-US" sz="3100" dirty="0" smtClean="0"/>
              <a:t>(not including Congress) May 11</a:t>
            </a:r>
            <a:r>
              <a:rPr lang="en-US" sz="3100" baseline="30000" dirty="0" smtClean="0"/>
              <a:t>th</a:t>
            </a:r>
            <a:r>
              <a:rPr lang="en-US" sz="3100" dirty="0" smtClean="0"/>
              <a:t> data</a:t>
            </a:r>
            <a:endParaRPr lang="en-US" sz="31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37814902"/>
              </p:ext>
            </p:extLst>
          </p:nvPr>
        </p:nvGraphicFramePr>
        <p:xfrm>
          <a:off x="381000" y="2743200"/>
          <a:ext cx="8229600" cy="3763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674816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8229600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dirty="0" smtClean="0"/>
              <a:t>SHOP (not including Congress) – AGE</a:t>
            </a:r>
            <a:br>
              <a:rPr lang="en-US" sz="3600" dirty="0" smtClean="0"/>
            </a:br>
            <a:r>
              <a:rPr lang="en-US" sz="3100" smtClean="0"/>
              <a:t>May 11</a:t>
            </a:r>
            <a:r>
              <a:rPr lang="en-US" sz="3100" baseline="30000" smtClean="0"/>
              <a:t>th</a:t>
            </a:r>
            <a:r>
              <a:rPr lang="en-US" sz="3100" smtClean="0"/>
              <a:t> data</a:t>
            </a:r>
            <a:endParaRPr lang="en-US" sz="31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34137769"/>
              </p:ext>
            </p:extLst>
          </p:nvPr>
        </p:nvGraphicFramePr>
        <p:xfrm>
          <a:off x="457200" y="2590800"/>
          <a:ext cx="8229600" cy="35353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04938161"/>
      </p:ext>
    </p:extLst>
  </p:cSld>
  <p:clrMapOvr>
    <a:masterClrMapping/>
  </p:clrMapOvr>
</p:sld>
</file>

<file path=ppt/theme/theme1.xml><?xml version="1.0" encoding="utf-8"?>
<a:theme xmlns:a="http://schemas.openxmlformats.org/drawingml/2006/main" name="DC Health Link pp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HCDI">
      <a:majorFont>
        <a:latin typeface="Helvetica LT Std"/>
        <a:ea typeface=""/>
        <a:cs typeface=""/>
      </a:majorFont>
      <a:minorFont>
        <a:latin typeface="Helvetica LT St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10271</TotalTime>
  <Words>212</Words>
  <Application>Microsoft Office PowerPoint</Application>
  <PresentationFormat>On-screen Show (4:3)</PresentationFormat>
  <Paragraphs>65</Paragraphs>
  <Slides>10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DC Health Link pp</vt:lpstr>
      <vt:lpstr>DC Health Link SHOP  Mila Kofman, JD Executive Director DC Health Benefit Exchange Authority </vt:lpstr>
      <vt:lpstr>PowerPoint Presentation</vt:lpstr>
      <vt:lpstr>Products for Individuals/Small Business Prices &amp; Medal Levels</vt:lpstr>
      <vt:lpstr>Employer’s Options</vt:lpstr>
      <vt:lpstr>Employer’s Choice (first 180 employers) </vt:lpstr>
      <vt:lpstr>PowerPoint Presentation</vt:lpstr>
      <vt:lpstr> DC ENROLLMENT – UPDATE WITH CURRENT DATA </vt:lpstr>
      <vt:lpstr>SHOP COVERED LIVES  - METAL LEVEL (not including Congress) May 11th data</vt:lpstr>
      <vt:lpstr>SHOP (not including Congress) – AGE May 11th data</vt:lpstr>
      <vt:lpstr>Thank you!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Alexandra Long</dc:creator>
  <cp:lastModifiedBy>ServUS</cp:lastModifiedBy>
  <cp:revision>75</cp:revision>
  <cp:lastPrinted>2014-02-20T18:24:40Z</cp:lastPrinted>
  <dcterms:created xsi:type="dcterms:W3CDTF">2014-01-16T16:28:27Z</dcterms:created>
  <dcterms:modified xsi:type="dcterms:W3CDTF">2014-05-28T13:48:36Z</dcterms:modified>
</cp:coreProperties>
</file>