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66" r:id="rId2"/>
    <p:sldId id="267" r:id="rId3"/>
    <p:sldId id="261" r:id="rId4"/>
    <p:sldId id="265" r:id="rId5"/>
    <p:sldId id="280" r:id="rId6"/>
    <p:sldId id="281" r:id="rId7"/>
    <p:sldId id="283" r:id="rId8"/>
    <p:sldId id="284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40" autoAdjust="0"/>
  </p:normalViewPr>
  <p:slideViewPr>
    <p:cSldViewPr>
      <p:cViewPr varScale="1">
        <p:scale>
          <a:sx n="45" d="100"/>
          <a:sy n="45" d="100"/>
        </p:scale>
        <p:origin x="-141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6A211-C945-4A22-9CD9-437A5AD8C527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6E3C7-701C-4DE3-A876-E13419C61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63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52A34-9473-48F3-B51C-696F01384B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27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E3C7-701C-4DE3-A876-E13419C61A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2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0970" indent="-3747377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3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3</a:t>
            </a:fld>
            <a:endParaRPr lang="en-US" sz="1200" dirty="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Calibri" charset="0"/>
              </a:rPr>
              <a:pPr algn="r" eaLnBrk="1" hangingPunct="1"/>
              <a:t>3</a:t>
            </a:fld>
            <a:endParaRPr lang="en-US" sz="1200" dirty="0">
              <a:latin typeface="Calibri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169581" indent="-169581" defTabSz="457191">
              <a:spcBef>
                <a:spcPct val="0"/>
              </a:spcBef>
              <a:buFontTx/>
              <a:buChar char="-"/>
              <a:defRPr/>
            </a:pPr>
            <a:endParaRPr lang="en-US" baseline="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52A34-9473-48F3-B51C-696F01384B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77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52A34-9473-48F3-B51C-696F01384B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09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Baskerville Old Fac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52A34-9473-48F3-B51C-696F01384B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055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A6060-6742-4C9A-8160-37A16A94417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5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E3C7-701C-4DE3-A876-E13419C61A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9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52A34-9473-48F3-B51C-696F01384BA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4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27F4E5D-8DDC-4BE6-96D7-2949405ECF7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78BD002-BE2E-4EB8-B26E-9D96C8E8A3BB}" type="datetimeFigureOut">
              <a:rPr lang="en-US" smtClean="0"/>
              <a:t>1/21/2014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ir.georgetown.edu/" TargetMode="External"/><Relationship Id="rId5" Type="http://schemas.openxmlformats.org/officeDocument/2006/relationships/hyperlink" Target="mailto:sd850@georgetown.edu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883708"/>
            <a:ext cx="2819400" cy="209441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8600" y="1828800"/>
            <a:ext cx="8305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cs typeface="Arial" panose="020B0604020202020204" pitchFamily="34" charset="0"/>
              </a:rPr>
              <a:t>The Affordable Care Act's Health Insurance Marketplaces: </a:t>
            </a:r>
            <a:endParaRPr lang="en-US" sz="3200" dirty="0" smtClean="0">
              <a:cs typeface="Arial" panose="020B0604020202020204" pitchFamily="34" charset="0"/>
            </a:endParaRPr>
          </a:p>
          <a:p>
            <a:pPr algn="ctr"/>
            <a:r>
              <a:rPr lang="en-US" sz="3200" dirty="0" smtClean="0">
                <a:cs typeface="Arial" panose="020B0604020202020204" pitchFamily="34" charset="0"/>
              </a:rPr>
              <a:t>What's </a:t>
            </a:r>
            <a:r>
              <a:rPr lang="en-US" sz="3200" dirty="0">
                <a:cs typeface="Arial" panose="020B0604020202020204" pitchFamily="34" charset="0"/>
              </a:rPr>
              <a:t>the Experience So Far? 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" y="5950691"/>
            <a:ext cx="4229100" cy="903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1100" y="3533971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January 22, 2014</a:t>
            </a:r>
            <a:endParaRPr lang="en-US" sz="2400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4930914"/>
            <a:ext cx="312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Baskerville Old Fac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3095"/>
            <a:ext cx="7564967" cy="1765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82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Overview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Marketplace Establishment </a:t>
            </a:r>
            <a:r>
              <a:rPr lang="en-US" sz="2800" dirty="0" smtClean="0">
                <a:latin typeface="+mj-lt"/>
              </a:rPr>
              <a:t>Models 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Key Design </a:t>
            </a:r>
            <a:r>
              <a:rPr lang="en-US" sz="2800" dirty="0" smtClean="0">
                <a:latin typeface="+mj-lt"/>
              </a:rPr>
              <a:t>Decisions </a:t>
            </a:r>
            <a:r>
              <a:rPr lang="en-US" sz="2800" dirty="0" smtClean="0">
                <a:latin typeface="+mj-lt"/>
              </a:rPr>
              <a:t>for Marketplaces</a:t>
            </a:r>
          </a:p>
          <a:p>
            <a:r>
              <a:rPr lang="en-US" sz="2800" dirty="0" smtClean="0">
                <a:latin typeface="+mj-lt"/>
              </a:rPr>
              <a:t>Early </a:t>
            </a:r>
            <a:r>
              <a:rPr lang="en-US" sz="2800" dirty="0" smtClean="0">
                <a:latin typeface="+mj-lt"/>
              </a:rPr>
              <a:t>Lessons: Challenges and </a:t>
            </a:r>
            <a:r>
              <a:rPr lang="en-US" sz="2800" dirty="0" smtClean="0">
                <a:latin typeface="+mj-lt"/>
              </a:rPr>
              <a:t>Successes</a:t>
            </a:r>
          </a:p>
          <a:p>
            <a:r>
              <a:rPr lang="en-US" sz="2800" dirty="0" smtClean="0">
                <a:latin typeface="+mj-lt"/>
              </a:rPr>
              <a:t>On the Horizon: What’s Next for Marketplaces?</a:t>
            </a:r>
            <a:endParaRPr lang="en-US" sz="2800" dirty="0">
              <a:latin typeface="+mj-lt"/>
            </a:endParaRPr>
          </a:p>
        </p:txBody>
      </p:sp>
      <p:pic>
        <p:nvPicPr>
          <p:cNvPr id="7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227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702806" y="3673476"/>
            <a:ext cx="914400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304800" y="3124200"/>
            <a:ext cx="152400" cy="152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dirty="0"/>
          </a:p>
        </p:txBody>
      </p:sp>
      <p:sp>
        <p:nvSpPr>
          <p:cNvPr id="14454" name="Rectangle 7"/>
          <p:cNvSpPr>
            <a:spLocks noChangeArrowheads="1"/>
          </p:cNvSpPr>
          <p:nvPr/>
        </p:nvSpPr>
        <p:spPr bwMode="auto">
          <a:xfrm>
            <a:off x="304800" y="1524000"/>
            <a:ext cx="152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458" name="TextBox 147"/>
          <p:cNvSpPr txBox="1">
            <a:spLocks noChangeArrowheads="1"/>
          </p:cNvSpPr>
          <p:nvPr/>
        </p:nvSpPr>
        <p:spPr bwMode="auto">
          <a:xfrm>
            <a:off x="498522" y="1390151"/>
            <a:ext cx="2145465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300" b="1" dirty="0" smtClean="0">
                <a:latin typeface="+mj-lt"/>
                <a:cs typeface="Arial" pitchFamily="34" charset="0"/>
              </a:rPr>
              <a:t>Federally Facilitated Exchange</a:t>
            </a:r>
          </a:p>
          <a:p>
            <a:endParaRPr lang="en-US" sz="1300" b="1" dirty="0">
              <a:latin typeface="+mj-lt"/>
              <a:cs typeface="Arial" pitchFamily="34" charset="0"/>
            </a:endParaRPr>
          </a:p>
          <a:p>
            <a:r>
              <a:rPr lang="en-US" sz="1300" b="1" dirty="0" smtClean="0">
                <a:latin typeface="+mj-lt"/>
                <a:cs typeface="Arial" pitchFamily="34" charset="0"/>
              </a:rPr>
              <a:t>State Partnership Exchange</a:t>
            </a:r>
          </a:p>
          <a:p>
            <a:endParaRPr lang="en-US" sz="1300" b="1" dirty="0">
              <a:latin typeface="+mj-lt"/>
              <a:cs typeface="Arial" pitchFamily="34" charset="0"/>
            </a:endParaRPr>
          </a:p>
          <a:p>
            <a:r>
              <a:rPr lang="en-US" sz="1300" b="1" dirty="0" smtClean="0">
                <a:latin typeface="+mj-lt"/>
                <a:cs typeface="Arial" pitchFamily="34" charset="0"/>
              </a:rPr>
              <a:t>State-Based Exchange</a:t>
            </a:r>
          </a:p>
          <a:p>
            <a:endParaRPr lang="en-US" sz="1300" b="1" dirty="0">
              <a:latin typeface="+mj-lt"/>
              <a:cs typeface="Arial" pitchFamily="34" charset="0"/>
            </a:endParaRPr>
          </a:p>
          <a:p>
            <a:r>
              <a:rPr lang="en-US" sz="1300" b="1" dirty="0" smtClean="0">
                <a:latin typeface="+mj-lt"/>
                <a:cs typeface="Arial" pitchFamily="34" charset="0"/>
              </a:rPr>
              <a:t>Supported State-Based Exchange</a:t>
            </a:r>
          </a:p>
          <a:p>
            <a:endParaRPr lang="en-US" sz="1300" b="1" dirty="0">
              <a:latin typeface="+mj-lt"/>
              <a:cs typeface="Arial" pitchFamily="34" charset="0"/>
            </a:endParaRPr>
          </a:p>
          <a:p>
            <a:r>
              <a:rPr lang="en-US" sz="1300" b="1" dirty="0" smtClean="0">
                <a:latin typeface="+mj-lt"/>
                <a:cs typeface="Arial" pitchFamily="34" charset="0"/>
              </a:rPr>
              <a:t>“Bifurcated”: Federally facilitated individual; state SHOP </a:t>
            </a:r>
            <a:endParaRPr lang="en-US" sz="1300" b="1" dirty="0">
              <a:latin typeface="+mj-lt"/>
              <a:cs typeface="Arial" pitchFamily="34" charset="0"/>
            </a:endParaRPr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2627971" y="4491135"/>
            <a:ext cx="1421601" cy="146682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448" name="Rectangle 140"/>
          <p:cNvSpPr>
            <a:spLocks noChangeArrowheads="1"/>
          </p:cNvSpPr>
          <p:nvPr/>
        </p:nvSpPr>
        <p:spPr bwMode="auto">
          <a:xfrm>
            <a:off x="9285505" y="4838701"/>
            <a:ext cx="15176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Calibri" charset="0"/>
              <a:cs typeface="Calibri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50226" y="1684339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7876" y="1311276"/>
            <a:ext cx="802006" cy="636588"/>
            <a:chOff x="768" y="624"/>
            <a:chExt cx="613" cy="401"/>
          </a:xfrm>
          <a:solidFill>
            <a:schemeClr val="accent1"/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pattFill prst="dkUpDiag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46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296846" y="3760789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7011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62610" y="2661445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solidFill>
                  <a:srgbClr val="000000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solidFill>
            <a:schemeClr val="accent1"/>
          </a:solidFill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solidFill>
            <a:schemeClr val="accent1"/>
          </a:solidFill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accent1"/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eaLnBrk="1" hangingPunct="1"/>
              <a:endParaRPr lang="en-US" sz="1800" dirty="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46692" y="19732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</p:grpSp>
      <p:sp>
        <p:nvSpPr>
          <p:cNvPr id="14391" name="Text Box 80"/>
          <p:cNvSpPr txBox="1">
            <a:spLocks noChangeArrowheads="1"/>
          </p:cNvSpPr>
          <p:nvPr/>
        </p:nvSpPr>
        <p:spPr bwMode="auto">
          <a:xfrm>
            <a:off x="7425061" y="4892676"/>
            <a:ext cx="3139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FL</a:t>
            </a:r>
          </a:p>
        </p:txBody>
      </p:sp>
      <p:sp>
        <p:nvSpPr>
          <p:cNvPr id="14392" name="Text Box 81"/>
          <p:cNvSpPr txBox="1">
            <a:spLocks noChangeArrowheads="1"/>
          </p:cNvSpPr>
          <p:nvPr/>
        </p:nvSpPr>
        <p:spPr bwMode="auto">
          <a:xfrm>
            <a:off x="7610843" y="3625693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NC</a:t>
            </a:r>
          </a:p>
        </p:txBody>
      </p:sp>
      <p:sp>
        <p:nvSpPr>
          <p:cNvPr id="14393" name="Text Box 82"/>
          <p:cNvSpPr txBox="1">
            <a:spLocks noChangeArrowheads="1"/>
          </p:cNvSpPr>
          <p:nvPr/>
        </p:nvSpPr>
        <p:spPr bwMode="auto">
          <a:xfrm>
            <a:off x="7398894" y="3913808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SC</a:t>
            </a:r>
          </a:p>
        </p:txBody>
      </p:sp>
      <p:sp>
        <p:nvSpPr>
          <p:cNvPr id="14394" name="Text Box 83"/>
          <p:cNvSpPr txBox="1">
            <a:spLocks noChangeArrowheads="1"/>
          </p:cNvSpPr>
          <p:nvPr/>
        </p:nvSpPr>
        <p:spPr bwMode="auto">
          <a:xfrm>
            <a:off x="7111062" y="42068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GA</a:t>
            </a:r>
          </a:p>
        </p:txBody>
      </p:sp>
      <p:sp>
        <p:nvSpPr>
          <p:cNvPr id="14395" name="Text Box 84"/>
          <p:cNvSpPr txBox="1">
            <a:spLocks noChangeArrowheads="1"/>
          </p:cNvSpPr>
          <p:nvPr/>
        </p:nvSpPr>
        <p:spPr bwMode="auto">
          <a:xfrm>
            <a:off x="5917866" y="4435476"/>
            <a:ext cx="3139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LA</a:t>
            </a:r>
          </a:p>
        </p:txBody>
      </p:sp>
      <p:sp>
        <p:nvSpPr>
          <p:cNvPr id="14396" name="Text Box 85"/>
          <p:cNvSpPr txBox="1">
            <a:spLocks noChangeArrowheads="1"/>
          </p:cNvSpPr>
          <p:nvPr/>
        </p:nvSpPr>
        <p:spPr bwMode="auto">
          <a:xfrm>
            <a:off x="5101468" y="4435476"/>
            <a:ext cx="3139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TX</a:t>
            </a:r>
          </a:p>
        </p:txBody>
      </p:sp>
      <p:sp>
        <p:nvSpPr>
          <p:cNvPr id="14397" name="Text Box 86"/>
          <p:cNvSpPr txBox="1">
            <a:spLocks noChangeArrowheads="1"/>
          </p:cNvSpPr>
          <p:nvPr/>
        </p:nvSpPr>
        <p:spPr bwMode="auto">
          <a:xfrm>
            <a:off x="6671463" y="4206876"/>
            <a:ext cx="3139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AL</a:t>
            </a:r>
          </a:p>
        </p:txBody>
      </p:sp>
      <p:sp>
        <p:nvSpPr>
          <p:cNvPr id="14398" name="Text Box 87"/>
          <p:cNvSpPr txBox="1">
            <a:spLocks noChangeArrowheads="1"/>
          </p:cNvSpPr>
          <p:nvPr/>
        </p:nvSpPr>
        <p:spPr bwMode="auto">
          <a:xfrm>
            <a:off x="5917866" y="3873659"/>
            <a:ext cx="373509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AR</a:t>
            </a:r>
          </a:p>
        </p:txBody>
      </p:sp>
      <p:sp>
        <p:nvSpPr>
          <p:cNvPr id="14399" name="Text Box 88"/>
          <p:cNvSpPr txBox="1">
            <a:spLocks noChangeArrowheads="1"/>
          </p:cNvSpPr>
          <p:nvPr/>
        </p:nvSpPr>
        <p:spPr bwMode="auto">
          <a:xfrm>
            <a:off x="5289868" y="32924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KS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00" name="Text Box 89"/>
          <p:cNvSpPr txBox="1">
            <a:spLocks noChangeArrowheads="1"/>
          </p:cNvSpPr>
          <p:nvPr/>
        </p:nvSpPr>
        <p:spPr bwMode="auto">
          <a:xfrm>
            <a:off x="5352668" y="38258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OK</a:t>
            </a:r>
          </a:p>
        </p:txBody>
      </p:sp>
      <p:sp>
        <p:nvSpPr>
          <p:cNvPr id="14401" name="Text Box 90"/>
          <p:cNvSpPr txBox="1">
            <a:spLocks noChangeArrowheads="1"/>
          </p:cNvSpPr>
          <p:nvPr/>
        </p:nvSpPr>
        <p:spPr bwMode="auto">
          <a:xfrm>
            <a:off x="3531473" y="3796586"/>
            <a:ext cx="430441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AZ</a:t>
            </a:r>
          </a:p>
        </p:txBody>
      </p:sp>
      <p:sp>
        <p:nvSpPr>
          <p:cNvPr id="14402" name="Text Box 91"/>
          <p:cNvSpPr txBox="1">
            <a:spLocks noChangeArrowheads="1"/>
          </p:cNvSpPr>
          <p:nvPr/>
        </p:nvSpPr>
        <p:spPr bwMode="auto">
          <a:xfrm>
            <a:off x="6608663" y="37496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TN</a:t>
            </a:r>
          </a:p>
        </p:txBody>
      </p:sp>
      <p:sp>
        <p:nvSpPr>
          <p:cNvPr id="14403" name="Text Box 92"/>
          <p:cNvSpPr txBox="1">
            <a:spLocks noChangeArrowheads="1"/>
          </p:cNvSpPr>
          <p:nvPr/>
        </p:nvSpPr>
        <p:spPr bwMode="auto">
          <a:xfrm>
            <a:off x="6294664" y="42068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MS</a:t>
            </a:r>
          </a:p>
        </p:txBody>
      </p:sp>
      <p:sp>
        <p:nvSpPr>
          <p:cNvPr id="14404" name="Text Box 93"/>
          <p:cNvSpPr txBox="1">
            <a:spLocks noChangeArrowheads="1"/>
          </p:cNvSpPr>
          <p:nvPr/>
        </p:nvSpPr>
        <p:spPr bwMode="auto">
          <a:xfrm>
            <a:off x="3091875" y="28352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NV</a:t>
            </a:r>
          </a:p>
        </p:txBody>
      </p:sp>
      <p:sp>
        <p:nvSpPr>
          <p:cNvPr id="14405" name="Text Box 94"/>
          <p:cNvSpPr txBox="1">
            <a:spLocks noChangeArrowheads="1"/>
          </p:cNvSpPr>
          <p:nvPr/>
        </p:nvSpPr>
        <p:spPr bwMode="auto">
          <a:xfrm>
            <a:off x="3719873" y="30638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UT</a:t>
            </a:r>
          </a:p>
        </p:txBody>
      </p:sp>
      <p:sp>
        <p:nvSpPr>
          <p:cNvPr id="14406" name="Text Box 96"/>
          <p:cNvSpPr txBox="1">
            <a:spLocks noChangeArrowheads="1"/>
          </p:cNvSpPr>
          <p:nvPr/>
        </p:nvSpPr>
        <p:spPr bwMode="auto">
          <a:xfrm>
            <a:off x="4207264" y="3873659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NM</a:t>
            </a:r>
          </a:p>
        </p:txBody>
      </p:sp>
      <p:sp>
        <p:nvSpPr>
          <p:cNvPr id="14407" name="Text Box 97"/>
          <p:cNvSpPr txBox="1">
            <a:spLocks noChangeArrowheads="1"/>
          </p:cNvSpPr>
          <p:nvPr/>
        </p:nvSpPr>
        <p:spPr bwMode="auto">
          <a:xfrm>
            <a:off x="2652276" y="32162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CA</a:t>
            </a:r>
          </a:p>
        </p:txBody>
      </p:sp>
      <p:sp>
        <p:nvSpPr>
          <p:cNvPr id="14408" name="Text Box 98"/>
          <p:cNvSpPr txBox="1">
            <a:spLocks noChangeArrowheads="1"/>
          </p:cNvSpPr>
          <p:nvPr/>
        </p:nvSpPr>
        <p:spPr bwMode="auto">
          <a:xfrm>
            <a:off x="4222271" y="24542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WY</a:t>
            </a:r>
          </a:p>
        </p:txBody>
      </p:sp>
      <p:sp>
        <p:nvSpPr>
          <p:cNvPr id="14409" name="Text Box 99"/>
          <p:cNvSpPr txBox="1">
            <a:spLocks noChangeArrowheads="1"/>
          </p:cNvSpPr>
          <p:nvPr/>
        </p:nvSpPr>
        <p:spPr bwMode="auto">
          <a:xfrm>
            <a:off x="3468674" y="2225676"/>
            <a:ext cx="3139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ID</a:t>
            </a:r>
          </a:p>
        </p:txBody>
      </p:sp>
      <p:sp>
        <p:nvSpPr>
          <p:cNvPr id="14410" name="Text Box 100"/>
          <p:cNvSpPr txBox="1">
            <a:spLocks noChangeArrowheads="1"/>
          </p:cNvSpPr>
          <p:nvPr/>
        </p:nvSpPr>
        <p:spPr bwMode="auto">
          <a:xfrm>
            <a:off x="3038284" y="1489076"/>
            <a:ext cx="376799" cy="246221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WA</a:t>
            </a:r>
          </a:p>
        </p:txBody>
      </p:sp>
      <p:sp>
        <p:nvSpPr>
          <p:cNvPr id="14411" name="Text Box 101"/>
          <p:cNvSpPr txBox="1">
            <a:spLocks noChangeArrowheads="1"/>
          </p:cNvSpPr>
          <p:nvPr/>
        </p:nvSpPr>
        <p:spPr bwMode="auto">
          <a:xfrm>
            <a:off x="2840676" y="1997076"/>
            <a:ext cx="439599" cy="246221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Calibri" charset="0"/>
                <a:cs typeface="Calibri" charset="0"/>
              </a:rPr>
              <a:t>OR</a:t>
            </a:r>
          </a:p>
        </p:txBody>
      </p:sp>
      <p:sp>
        <p:nvSpPr>
          <p:cNvPr id="14412" name="Text Box 102"/>
          <p:cNvSpPr txBox="1">
            <a:spLocks noChangeArrowheads="1"/>
          </p:cNvSpPr>
          <p:nvPr/>
        </p:nvSpPr>
        <p:spPr bwMode="auto">
          <a:xfrm>
            <a:off x="5038669" y="1844676"/>
            <a:ext cx="4395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ND</a:t>
            </a:r>
          </a:p>
        </p:txBody>
      </p:sp>
      <p:sp>
        <p:nvSpPr>
          <p:cNvPr id="14413" name="Text Box 103"/>
          <p:cNvSpPr txBox="1">
            <a:spLocks noChangeArrowheads="1"/>
          </p:cNvSpPr>
          <p:nvPr/>
        </p:nvSpPr>
        <p:spPr bwMode="auto">
          <a:xfrm>
            <a:off x="5038669" y="2301876"/>
            <a:ext cx="413225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SD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14" name="Text Box 104"/>
          <p:cNvSpPr txBox="1">
            <a:spLocks noChangeArrowheads="1"/>
          </p:cNvSpPr>
          <p:nvPr/>
        </p:nvSpPr>
        <p:spPr bwMode="auto">
          <a:xfrm>
            <a:off x="5101468" y="2835276"/>
            <a:ext cx="439599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NE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15" name="Text Box 105"/>
          <p:cNvSpPr txBox="1">
            <a:spLocks noChangeArrowheads="1"/>
          </p:cNvSpPr>
          <p:nvPr/>
        </p:nvSpPr>
        <p:spPr bwMode="auto">
          <a:xfrm>
            <a:off x="4096672" y="1768476"/>
            <a:ext cx="439598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MT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16" name="Text Box 108"/>
          <p:cNvSpPr txBox="1">
            <a:spLocks noChangeArrowheads="1"/>
          </p:cNvSpPr>
          <p:nvPr/>
        </p:nvSpPr>
        <p:spPr bwMode="auto">
          <a:xfrm>
            <a:off x="5917866" y="33686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MO</a:t>
            </a:r>
          </a:p>
        </p:txBody>
      </p:sp>
      <p:sp>
        <p:nvSpPr>
          <p:cNvPr id="14417" name="Text Box 109"/>
          <p:cNvSpPr txBox="1">
            <a:spLocks noChangeArrowheads="1"/>
          </p:cNvSpPr>
          <p:nvPr/>
        </p:nvSpPr>
        <p:spPr bwMode="auto">
          <a:xfrm>
            <a:off x="6671463" y="3063876"/>
            <a:ext cx="3139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IN</a:t>
            </a:r>
          </a:p>
        </p:txBody>
      </p:sp>
      <p:sp>
        <p:nvSpPr>
          <p:cNvPr id="14418" name="Text Box 110"/>
          <p:cNvSpPr txBox="1">
            <a:spLocks noChangeArrowheads="1"/>
          </p:cNvSpPr>
          <p:nvPr/>
        </p:nvSpPr>
        <p:spPr bwMode="auto">
          <a:xfrm>
            <a:off x="6734263" y="2530476"/>
            <a:ext cx="36633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MI</a:t>
            </a:r>
          </a:p>
        </p:txBody>
      </p:sp>
      <p:sp>
        <p:nvSpPr>
          <p:cNvPr id="14419" name="Text Box 111"/>
          <p:cNvSpPr txBox="1">
            <a:spLocks noChangeArrowheads="1"/>
          </p:cNvSpPr>
          <p:nvPr/>
        </p:nvSpPr>
        <p:spPr bwMode="auto">
          <a:xfrm>
            <a:off x="6163415" y="22764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WI</a:t>
            </a:r>
          </a:p>
        </p:txBody>
      </p:sp>
      <p:sp>
        <p:nvSpPr>
          <p:cNvPr id="14420" name="Text Box 112"/>
          <p:cNvSpPr txBox="1">
            <a:spLocks noChangeArrowheads="1"/>
          </p:cNvSpPr>
          <p:nvPr/>
        </p:nvSpPr>
        <p:spPr bwMode="auto">
          <a:xfrm>
            <a:off x="6294664" y="2987676"/>
            <a:ext cx="3139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IL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21" name="Text Box 113"/>
          <p:cNvSpPr txBox="1">
            <a:spLocks noChangeArrowheads="1"/>
          </p:cNvSpPr>
          <p:nvPr/>
        </p:nvSpPr>
        <p:spPr bwMode="auto">
          <a:xfrm>
            <a:off x="8335201" y="1806485"/>
            <a:ext cx="4405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ME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22" name="Text Box 114"/>
          <p:cNvSpPr txBox="1">
            <a:spLocks noChangeArrowheads="1"/>
          </p:cNvSpPr>
          <p:nvPr/>
        </p:nvSpPr>
        <p:spPr bwMode="auto">
          <a:xfrm>
            <a:off x="6985462" y="2911476"/>
            <a:ext cx="41212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OH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23" name="Text Box 115"/>
          <p:cNvSpPr txBox="1">
            <a:spLocks noChangeArrowheads="1"/>
          </p:cNvSpPr>
          <p:nvPr/>
        </p:nvSpPr>
        <p:spPr bwMode="auto">
          <a:xfrm>
            <a:off x="6859863" y="33686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KY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074526" y="5465765"/>
            <a:ext cx="544631" cy="479425"/>
            <a:chOff x="3185708" y="4816476"/>
            <a:chExt cx="544631" cy="492452"/>
          </a:xfrm>
          <a:solidFill>
            <a:schemeClr val="accent1"/>
          </a:solidFill>
        </p:grpSpPr>
        <p:grpSp>
          <p:nvGrpSpPr>
            <p:cNvPr id="14390" name="Group 70"/>
            <p:cNvGrpSpPr>
              <a:grpSpLocks noChangeAspect="1"/>
            </p:cNvGrpSpPr>
            <p:nvPr/>
          </p:nvGrpSpPr>
          <p:grpSpPr bwMode="auto">
            <a:xfrm>
              <a:off x="3217474" y="4816476"/>
              <a:ext cx="512865" cy="479425"/>
              <a:chOff x="1735" y="3474"/>
              <a:chExt cx="860" cy="662"/>
            </a:xfrm>
            <a:grpFill/>
          </p:grpSpPr>
          <p:grpSp>
            <p:nvGrpSpPr>
              <p:cNvPr id="14460" name="Group 71"/>
              <p:cNvGrpSpPr>
                <a:grpSpLocks noChangeAspect="1"/>
              </p:cNvGrpSpPr>
              <p:nvPr/>
            </p:nvGrpSpPr>
            <p:grpSpPr bwMode="auto">
              <a:xfrm>
                <a:off x="1735" y="3474"/>
                <a:ext cx="860" cy="662"/>
                <a:chOff x="1735" y="3474"/>
                <a:chExt cx="860" cy="662"/>
              </a:xfrm>
              <a:grpFill/>
            </p:grpSpPr>
            <p:sp>
              <p:nvSpPr>
                <p:cNvPr id="14462" name="Freeform 72"/>
                <p:cNvSpPr>
                  <a:spLocks noChangeAspect="1"/>
                </p:cNvSpPr>
                <p:nvPr/>
              </p:nvSpPr>
              <p:spPr bwMode="auto">
                <a:xfrm>
                  <a:off x="1735" y="3557"/>
                  <a:ext cx="66" cy="96"/>
                </a:xfrm>
                <a:custGeom>
                  <a:avLst/>
                  <a:gdLst>
                    <a:gd name="T0" fmla="*/ 0 w 66"/>
                    <a:gd name="T1" fmla="*/ 96 h 96"/>
                    <a:gd name="T2" fmla="*/ 0 w 66"/>
                    <a:gd name="T3" fmla="*/ 68 h 96"/>
                    <a:gd name="T4" fmla="*/ 37 w 66"/>
                    <a:gd name="T5" fmla="*/ 0 h 96"/>
                    <a:gd name="T6" fmla="*/ 66 w 66"/>
                    <a:gd name="T7" fmla="*/ 20 h 96"/>
                    <a:gd name="T8" fmla="*/ 34 w 66"/>
                    <a:gd name="T9" fmla="*/ 96 h 96"/>
                    <a:gd name="T10" fmla="*/ 0 w 66"/>
                    <a:gd name="T11" fmla="*/ 9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"/>
                    <a:gd name="T19" fmla="*/ 0 h 96"/>
                    <a:gd name="T20" fmla="*/ 66 w 66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" h="96">
                      <a:moveTo>
                        <a:pt x="0" y="96"/>
                      </a:moveTo>
                      <a:lnTo>
                        <a:pt x="0" y="68"/>
                      </a:lnTo>
                      <a:lnTo>
                        <a:pt x="37" y="0"/>
                      </a:lnTo>
                      <a:lnTo>
                        <a:pt x="66" y="20"/>
                      </a:lnTo>
                      <a:lnTo>
                        <a:pt x="34" y="9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3" name="Freeform 73"/>
                <p:cNvSpPr>
                  <a:spLocks noChangeAspect="1"/>
                </p:cNvSpPr>
                <p:nvPr/>
              </p:nvSpPr>
              <p:spPr bwMode="auto">
                <a:xfrm>
                  <a:off x="1829" y="3474"/>
                  <a:ext cx="124" cy="121"/>
                </a:xfrm>
                <a:custGeom>
                  <a:avLst/>
                  <a:gdLst>
                    <a:gd name="T0" fmla="*/ 27 w 124"/>
                    <a:gd name="T1" fmla="*/ 13 h 121"/>
                    <a:gd name="T2" fmla="*/ 0 w 124"/>
                    <a:gd name="T3" fmla="*/ 72 h 121"/>
                    <a:gd name="T4" fmla="*/ 48 w 124"/>
                    <a:gd name="T5" fmla="*/ 110 h 121"/>
                    <a:gd name="T6" fmla="*/ 103 w 124"/>
                    <a:gd name="T7" fmla="*/ 121 h 121"/>
                    <a:gd name="T8" fmla="*/ 124 w 124"/>
                    <a:gd name="T9" fmla="*/ 73 h 121"/>
                    <a:gd name="T10" fmla="*/ 110 w 124"/>
                    <a:gd name="T11" fmla="*/ 0 h 121"/>
                    <a:gd name="T12" fmla="*/ 27 w 124"/>
                    <a:gd name="T13" fmla="*/ 13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4"/>
                    <a:gd name="T22" fmla="*/ 0 h 121"/>
                    <a:gd name="T23" fmla="*/ 124 w 124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4" h="121">
                      <a:moveTo>
                        <a:pt x="27" y="13"/>
                      </a:moveTo>
                      <a:lnTo>
                        <a:pt x="0" y="72"/>
                      </a:lnTo>
                      <a:lnTo>
                        <a:pt x="48" y="110"/>
                      </a:lnTo>
                      <a:lnTo>
                        <a:pt x="103" y="121"/>
                      </a:lnTo>
                      <a:lnTo>
                        <a:pt x="124" y="73"/>
                      </a:lnTo>
                      <a:lnTo>
                        <a:pt x="110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4" name="Freeform 74"/>
                <p:cNvSpPr>
                  <a:spLocks noChangeAspect="1"/>
                </p:cNvSpPr>
                <p:nvPr/>
              </p:nvSpPr>
              <p:spPr bwMode="auto">
                <a:xfrm>
                  <a:off x="1945" y="3557"/>
                  <a:ext cx="184" cy="136"/>
                </a:xfrm>
                <a:custGeom>
                  <a:avLst/>
                  <a:gdLst>
                    <a:gd name="T0" fmla="*/ 0 w 184"/>
                    <a:gd name="T1" fmla="*/ 48 h 136"/>
                    <a:gd name="T2" fmla="*/ 126 w 184"/>
                    <a:gd name="T3" fmla="*/ 0 h 136"/>
                    <a:gd name="T4" fmla="*/ 149 w 184"/>
                    <a:gd name="T5" fmla="*/ 59 h 136"/>
                    <a:gd name="T6" fmla="*/ 173 w 184"/>
                    <a:gd name="T7" fmla="*/ 72 h 136"/>
                    <a:gd name="T8" fmla="*/ 184 w 184"/>
                    <a:gd name="T9" fmla="*/ 120 h 136"/>
                    <a:gd name="T10" fmla="*/ 121 w 184"/>
                    <a:gd name="T11" fmla="*/ 127 h 136"/>
                    <a:gd name="T12" fmla="*/ 76 w 184"/>
                    <a:gd name="T13" fmla="*/ 136 h 136"/>
                    <a:gd name="T14" fmla="*/ 0 w 184"/>
                    <a:gd name="T15" fmla="*/ 48 h 1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4"/>
                    <a:gd name="T25" fmla="*/ 0 h 136"/>
                    <a:gd name="T26" fmla="*/ 184 w 184"/>
                    <a:gd name="T27" fmla="*/ 136 h 1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4" h="136">
                      <a:moveTo>
                        <a:pt x="0" y="48"/>
                      </a:moveTo>
                      <a:lnTo>
                        <a:pt x="126" y="0"/>
                      </a:lnTo>
                      <a:lnTo>
                        <a:pt x="149" y="59"/>
                      </a:lnTo>
                      <a:lnTo>
                        <a:pt x="173" y="72"/>
                      </a:lnTo>
                      <a:lnTo>
                        <a:pt x="184" y="120"/>
                      </a:lnTo>
                      <a:lnTo>
                        <a:pt x="121" y="127"/>
                      </a:lnTo>
                      <a:lnTo>
                        <a:pt x="76" y="13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5" name="Freeform 75"/>
                <p:cNvSpPr>
                  <a:spLocks noChangeAspect="1"/>
                </p:cNvSpPr>
                <p:nvPr/>
              </p:nvSpPr>
              <p:spPr bwMode="auto">
                <a:xfrm>
                  <a:off x="2135" y="3660"/>
                  <a:ext cx="146" cy="72"/>
                </a:xfrm>
                <a:custGeom>
                  <a:avLst/>
                  <a:gdLst>
                    <a:gd name="T0" fmla="*/ 22 w 146"/>
                    <a:gd name="T1" fmla="*/ 3 h 72"/>
                    <a:gd name="T2" fmla="*/ 0 w 146"/>
                    <a:gd name="T3" fmla="*/ 67 h 72"/>
                    <a:gd name="T4" fmla="*/ 38 w 146"/>
                    <a:gd name="T5" fmla="*/ 72 h 72"/>
                    <a:gd name="T6" fmla="*/ 62 w 146"/>
                    <a:gd name="T7" fmla="*/ 57 h 72"/>
                    <a:gd name="T8" fmla="*/ 107 w 146"/>
                    <a:gd name="T9" fmla="*/ 58 h 72"/>
                    <a:gd name="T10" fmla="*/ 146 w 146"/>
                    <a:gd name="T11" fmla="*/ 30 h 72"/>
                    <a:gd name="T12" fmla="*/ 120 w 146"/>
                    <a:gd name="T13" fmla="*/ 20 h 72"/>
                    <a:gd name="T14" fmla="*/ 101 w 146"/>
                    <a:gd name="T15" fmla="*/ 0 h 72"/>
                    <a:gd name="T16" fmla="*/ 22 w 146"/>
                    <a:gd name="T17" fmla="*/ 3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6"/>
                    <a:gd name="T28" fmla="*/ 0 h 72"/>
                    <a:gd name="T29" fmla="*/ 146 w 14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6" h="72">
                      <a:moveTo>
                        <a:pt x="22" y="3"/>
                      </a:moveTo>
                      <a:lnTo>
                        <a:pt x="0" y="67"/>
                      </a:lnTo>
                      <a:lnTo>
                        <a:pt x="38" y="72"/>
                      </a:lnTo>
                      <a:lnTo>
                        <a:pt x="62" y="57"/>
                      </a:lnTo>
                      <a:lnTo>
                        <a:pt x="107" y="58"/>
                      </a:lnTo>
                      <a:lnTo>
                        <a:pt x="146" y="30"/>
                      </a:lnTo>
                      <a:lnTo>
                        <a:pt x="120" y="20"/>
                      </a:lnTo>
                      <a:lnTo>
                        <a:pt x="101" y="0"/>
                      </a:lnTo>
                      <a:lnTo>
                        <a:pt x="22" y="3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6" name="Freeform 76"/>
                <p:cNvSpPr>
                  <a:spLocks noChangeAspect="1"/>
                </p:cNvSpPr>
                <p:nvPr/>
              </p:nvSpPr>
              <p:spPr bwMode="auto">
                <a:xfrm>
                  <a:off x="2178" y="3762"/>
                  <a:ext cx="60" cy="52"/>
                </a:xfrm>
                <a:custGeom>
                  <a:avLst/>
                  <a:gdLst>
                    <a:gd name="T0" fmla="*/ 52 w 60"/>
                    <a:gd name="T1" fmla="*/ 0 h 52"/>
                    <a:gd name="T2" fmla="*/ 0 w 60"/>
                    <a:gd name="T3" fmla="*/ 4 h 52"/>
                    <a:gd name="T4" fmla="*/ 9 w 60"/>
                    <a:gd name="T5" fmla="*/ 52 h 52"/>
                    <a:gd name="T6" fmla="*/ 60 w 60"/>
                    <a:gd name="T7" fmla="*/ 40 h 52"/>
                    <a:gd name="T8" fmla="*/ 52 w 60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52"/>
                    <a:gd name="T17" fmla="*/ 60 w 60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52">
                      <a:moveTo>
                        <a:pt x="52" y="0"/>
                      </a:moveTo>
                      <a:lnTo>
                        <a:pt x="0" y="4"/>
                      </a:lnTo>
                      <a:lnTo>
                        <a:pt x="9" y="52"/>
                      </a:lnTo>
                      <a:lnTo>
                        <a:pt x="60" y="4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7" name="Freeform 77"/>
                <p:cNvSpPr>
                  <a:spLocks noChangeAspect="1"/>
                </p:cNvSpPr>
                <p:nvPr/>
              </p:nvSpPr>
              <p:spPr bwMode="auto">
                <a:xfrm>
                  <a:off x="2243" y="3818"/>
                  <a:ext cx="41" cy="51"/>
                </a:xfrm>
                <a:custGeom>
                  <a:avLst/>
                  <a:gdLst>
                    <a:gd name="T0" fmla="*/ 0 w 41"/>
                    <a:gd name="T1" fmla="*/ 20 h 51"/>
                    <a:gd name="T2" fmla="*/ 41 w 41"/>
                    <a:gd name="T3" fmla="*/ 0 h 51"/>
                    <a:gd name="T4" fmla="*/ 41 w 41"/>
                    <a:gd name="T5" fmla="*/ 45 h 51"/>
                    <a:gd name="T6" fmla="*/ 14 w 41"/>
                    <a:gd name="T7" fmla="*/ 51 h 51"/>
                    <a:gd name="T8" fmla="*/ 0 w 41"/>
                    <a:gd name="T9" fmla="*/ 2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51"/>
                    <a:gd name="T17" fmla="*/ 41 w 41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51">
                      <a:moveTo>
                        <a:pt x="0" y="20"/>
                      </a:moveTo>
                      <a:lnTo>
                        <a:pt x="41" y="0"/>
                      </a:lnTo>
                      <a:lnTo>
                        <a:pt x="41" y="45"/>
                      </a:lnTo>
                      <a:lnTo>
                        <a:pt x="14" y="51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8" name="Freeform 78"/>
                <p:cNvSpPr>
                  <a:spLocks noChangeAspect="1"/>
                </p:cNvSpPr>
                <p:nvPr/>
              </p:nvSpPr>
              <p:spPr bwMode="auto">
                <a:xfrm>
                  <a:off x="2346" y="3842"/>
                  <a:ext cx="249" cy="294"/>
                </a:xfrm>
                <a:custGeom>
                  <a:avLst/>
                  <a:gdLst>
                    <a:gd name="T0" fmla="*/ 42 w 249"/>
                    <a:gd name="T1" fmla="*/ 0 h 294"/>
                    <a:gd name="T2" fmla="*/ 0 w 249"/>
                    <a:gd name="T3" fmla="*/ 112 h 294"/>
                    <a:gd name="T4" fmla="*/ 30 w 249"/>
                    <a:gd name="T5" fmla="*/ 167 h 294"/>
                    <a:gd name="T6" fmla="*/ 30 w 249"/>
                    <a:gd name="T7" fmla="*/ 267 h 294"/>
                    <a:gd name="T8" fmla="*/ 90 w 249"/>
                    <a:gd name="T9" fmla="*/ 294 h 294"/>
                    <a:gd name="T10" fmla="*/ 117 w 249"/>
                    <a:gd name="T11" fmla="*/ 235 h 294"/>
                    <a:gd name="T12" fmla="*/ 193 w 249"/>
                    <a:gd name="T13" fmla="*/ 222 h 294"/>
                    <a:gd name="T14" fmla="*/ 249 w 249"/>
                    <a:gd name="T15" fmla="*/ 158 h 294"/>
                    <a:gd name="T16" fmla="*/ 190 w 249"/>
                    <a:gd name="T17" fmla="*/ 58 h 294"/>
                    <a:gd name="T18" fmla="*/ 42 w 249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9"/>
                    <a:gd name="T31" fmla="*/ 0 h 294"/>
                    <a:gd name="T32" fmla="*/ 249 w 249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9" h="294">
                      <a:moveTo>
                        <a:pt x="42" y="0"/>
                      </a:moveTo>
                      <a:lnTo>
                        <a:pt x="0" y="112"/>
                      </a:lnTo>
                      <a:lnTo>
                        <a:pt x="30" y="167"/>
                      </a:lnTo>
                      <a:lnTo>
                        <a:pt x="30" y="267"/>
                      </a:lnTo>
                      <a:lnTo>
                        <a:pt x="90" y="294"/>
                      </a:lnTo>
                      <a:lnTo>
                        <a:pt x="117" y="235"/>
                      </a:lnTo>
                      <a:lnTo>
                        <a:pt x="193" y="222"/>
                      </a:lnTo>
                      <a:lnTo>
                        <a:pt x="249" y="158"/>
                      </a:lnTo>
                      <a:lnTo>
                        <a:pt x="190" y="58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Calibri" charset="0"/>
                    <a:cs typeface="Calibri" charset="0"/>
                  </a:endParaRPr>
                </a:p>
              </p:txBody>
            </p:sp>
          </p:grpSp>
          <p:sp>
            <p:nvSpPr>
              <p:cNvPr id="14461" name="Freeform 79"/>
              <p:cNvSpPr>
                <a:spLocks noChangeAspect="1"/>
              </p:cNvSpPr>
              <p:nvPr/>
            </p:nvSpPr>
            <p:spPr bwMode="auto">
              <a:xfrm>
                <a:off x="2258" y="3705"/>
                <a:ext cx="138" cy="115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Calibri" charset="0"/>
                  <a:cs typeface="Calibri" charset="0"/>
                </a:endParaRPr>
              </a:p>
            </p:txBody>
          </p:sp>
        </p:grpSp>
        <p:sp>
          <p:nvSpPr>
            <p:cNvPr id="14424" name="Text Box 116"/>
            <p:cNvSpPr txBox="1">
              <a:spLocks noChangeArrowheads="1"/>
            </p:cNvSpPr>
            <p:nvPr/>
          </p:nvSpPr>
          <p:spPr bwMode="auto">
            <a:xfrm>
              <a:off x="3185708" y="5062707"/>
              <a:ext cx="313999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>
                  <a:solidFill>
                    <a:srgbClr val="000000"/>
                  </a:solidFill>
                  <a:latin typeface="Calibri" charset="0"/>
                  <a:cs typeface="Calibri" charset="0"/>
                </a:rPr>
                <a:t>HI</a:t>
              </a:r>
            </a:p>
          </p:txBody>
        </p:sp>
      </p:grpSp>
      <p:sp>
        <p:nvSpPr>
          <p:cNvPr id="14425" name="Text Box 117"/>
          <p:cNvSpPr txBox="1">
            <a:spLocks noChangeArrowheads="1"/>
          </p:cNvSpPr>
          <p:nvPr/>
        </p:nvSpPr>
        <p:spPr bwMode="auto">
          <a:xfrm>
            <a:off x="3141591" y="4922759"/>
            <a:ext cx="3767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AK</a:t>
            </a:r>
          </a:p>
        </p:txBody>
      </p:sp>
      <p:sp>
        <p:nvSpPr>
          <p:cNvPr id="14426" name="Text Box 119"/>
          <p:cNvSpPr txBox="1">
            <a:spLocks noChangeArrowheads="1"/>
          </p:cNvSpPr>
          <p:nvPr/>
        </p:nvSpPr>
        <p:spPr bwMode="auto">
          <a:xfrm>
            <a:off x="7550660" y="27590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PA</a:t>
            </a:r>
          </a:p>
        </p:txBody>
      </p:sp>
      <p:sp>
        <p:nvSpPr>
          <p:cNvPr id="14427" name="Text Box 120"/>
          <p:cNvSpPr txBox="1">
            <a:spLocks noChangeArrowheads="1"/>
          </p:cNvSpPr>
          <p:nvPr/>
        </p:nvSpPr>
        <p:spPr bwMode="auto">
          <a:xfrm>
            <a:off x="7236661" y="32162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WV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28" name="Text Box 121"/>
          <p:cNvSpPr txBox="1">
            <a:spLocks noChangeArrowheads="1"/>
          </p:cNvSpPr>
          <p:nvPr/>
        </p:nvSpPr>
        <p:spPr bwMode="auto">
          <a:xfrm>
            <a:off x="7550660" y="3292476"/>
            <a:ext cx="394069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VA</a:t>
            </a:r>
            <a:endParaRPr lang="en-US" sz="1000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429" name="Text Box 122"/>
          <p:cNvSpPr txBox="1">
            <a:spLocks noChangeArrowheads="1"/>
          </p:cNvSpPr>
          <p:nvPr/>
        </p:nvSpPr>
        <p:spPr bwMode="auto">
          <a:xfrm>
            <a:off x="8555457" y="2682876"/>
            <a:ext cx="3767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CT</a:t>
            </a:r>
          </a:p>
        </p:txBody>
      </p:sp>
      <p:sp>
        <p:nvSpPr>
          <p:cNvPr id="14430" name="Text Box 123"/>
          <p:cNvSpPr txBox="1">
            <a:spLocks noChangeArrowheads="1"/>
          </p:cNvSpPr>
          <p:nvPr/>
        </p:nvSpPr>
        <p:spPr bwMode="auto">
          <a:xfrm>
            <a:off x="8304258" y="2835276"/>
            <a:ext cx="3139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NJ</a:t>
            </a:r>
          </a:p>
        </p:txBody>
      </p:sp>
      <p:sp>
        <p:nvSpPr>
          <p:cNvPr id="14431" name="Text Box 124"/>
          <p:cNvSpPr txBox="1">
            <a:spLocks noChangeArrowheads="1"/>
          </p:cNvSpPr>
          <p:nvPr/>
        </p:nvSpPr>
        <p:spPr bwMode="auto">
          <a:xfrm>
            <a:off x="8178658" y="30638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DE</a:t>
            </a:r>
          </a:p>
        </p:txBody>
      </p:sp>
      <p:sp>
        <p:nvSpPr>
          <p:cNvPr id="14432" name="Text Box 125"/>
          <p:cNvSpPr txBox="1">
            <a:spLocks noChangeArrowheads="1"/>
          </p:cNvSpPr>
          <p:nvPr/>
        </p:nvSpPr>
        <p:spPr bwMode="auto">
          <a:xfrm>
            <a:off x="8241458" y="32924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MD</a:t>
            </a:r>
          </a:p>
        </p:txBody>
      </p:sp>
      <p:sp>
        <p:nvSpPr>
          <p:cNvPr id="14433" name="Text Box 126"/>
          <p:cNvSpPr txBox="1">
            <a:spLocks noChangeArrowheads="1"/>
          </p:cNvSpPr>
          <p:nvPr/>
        </p:nvSpPr>
        <p:spPr bwMode="auto">
          <a:xfrm>
            <a:off x="8555457" y="2530476"/>
            <a:ext cx="313999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>
                <a:latin typeface="Calibri" charset="0"/>
                <a:cs typeface="Calibri" charset="0"/>
              </a:rPr>
              <a:t>RI</a:t>
            </a:r>
          </a:p>
        </p:txBody>
      </p:sp>
      <p:sp>
        <p:nvSpPr>
          <p:cNvPr id="14434" name="Text Box 127"/>
          <p:cNvSpPr txBox="1">
            <a:spLocks noChangeArrowheads="1"/>
          </p:cNvSpPr>
          <p:nvPr/>
        </p:nvSpPr>
        <p:spPr bwMode="auto">
          <a:xfrm>
            <a:off x="8053059" y="15398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NH</a:t>
            </a:r>
          </a:p>
        </p:txBody>
      </p:sp>
      <p:sp>
        <p:nvSpPr>
          <p:cNvPr id="14435" name="Text Box 128"/>
          <p:cNvSpPr txBox="1">
            <a:spLocks noChangeArrowheads="1"/>
          </p:cNvSpPr>
          <p:nvPr/>
        </p:nvSpPr>
        <p:spPr bwMode="auto">
          <a:xfrm>
            <a:off x="7874627" y="1709528"/>
            <a:ext cx="40754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VT</a:t>
            </a:r>
          </a:p>
        </p:txBody>
      </p: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304258" y="3673476"/>
            <a:ext cx="3767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DC</a:t>
            </a:r>
          </a:p>
        </p:txBody>
      </p:sp>
      <p:sp>
        <p:nvSpPr>
          <p:cNvPr id="14437" name="Text Box 130"/>
          <p:cNvSpPr txBox="1">
            <a:spLocks noChangeArrowheads="1"/>
          </p:cNvSpPr>
          <p:nvPr/>
        </p:nvSpPr>
        <p:spPr bwMode="auto">
          <a:xfrm>
            <a:off x="8555457" y="2149476"/>
            <a:ext cx="3767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MA</a:t>
            </a:r>
          </a:p>
        </p:txBody>
      </p:sp>
      <p:sp>
        <p:nvSpPr>
          <p:cNvPr id="14438" name="Line 131"/>
          <p:cNvSpPr>
            <a:spLocks noChangeShapeType="1"/>
          </p:cNvSpPr>
          <p:nvPr/>
        </p:nvSpPr>
        <p:spPr bwMode="auto">
          <a:xfrm>
            <a:off x="7801860" y="3140076"/>
            <a:ext cx="56519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39" name="Line 132"/>
          <p:cNvSpPr>
            <a:spLocks noChangeShapeType="1"/>
          </p:cNvSpPr>
          <p:nvPr/>
        </p:nvSpPr>
        <p:spPr bwMode="auto">
          <a:xfrm>
            <a:off x="8053059" y="3140076"/>
            <a:ext cx="188399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6"/>
            <a:ext cx="439599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41" name="Line 134"/>
          <p:cNvSpPr>
            <a:spLocks noChangeShapeType="1"/>
          </p:cNvSpPr>
          <p:nvPr/>
        </p:nvSpPr>
        <p:spPr bwMode="auto">
          <a:xfrm>
            <a:off x="8304258" y="2606676"/>
            <a:ext cx="313999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42" name="Line 135"/>
          <p:cNvSpPr>
            <a:spLocks noChangeShapeType="1"/>
          </p:cNvSpPr>
          <p:nvPr/>
        </p:nvSpPr>
        <p:spPr bwMode="auto">
          <a:xfrm>
            <a:off x="8429858" y="2606676"/>
            <a:ext cx="188399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43" name="Line 136"/>
          <p:cNvSpPr>
            <a:spLocks noChangeShapeType="1"/>
          </p:cNvSpPr>
          <p:nvPr/>
        </p:nvSpPr>
        <p:spPr bwMode="auto">
          <a:xfrm>
            <a:off x="8178658" y="2987676"/>
            <a:ext cx="18839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44" name="Line 137"/>
          <p:cNvSpPr>
            <a:spLocks noChangeShapeType="1"/>
          </p:cNvSpPr>
          <p:nvPr/>
        </p:nvSpPr>
        <p:spPr bwMode="auto">
          <a:xfrm flipV="1">
            <a:off x="8429858" y="2301876"/>
            <a:ext cx="1883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45" name="Line 138"/>
          <p:cNvSpPr>
            <a:spLocks noChangeShapeType="1"/>
          </p:cNvSpPr>
          <p:nvPr/>
        </p:nvSpPr>
        <p:spPr bwMode="auto">
          <a:xfrm>
            <a:off x="8241458" y="1768476"/>
            <a:ext cx="62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46" name="Line 139"/>
          <p:cNvSpPr>
            <a:spLocks noChangeShapeType="1"/>
          </p:cNvSpPr>
          <p:nvPr/>
        </p:nvSpPr>
        <p:spPr bwMode="auto">
          <a:xfrm>
            <a:off x="8053059" y="1920876"/>
            <a:ext cx="62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49" name="Text Box 95"/>
          <p:cNvSpPr txBox="1">
            <a:spLocks noChangeArrowheads="1"/>
          </p:cNvSpPr>
          <p:nvPr/>
        </p:nvSpPr>
        <p:spPr bwMode="auto">
          <a:xfrm>
            <a:off x="4347871" y="3170239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CO</a:t>
            </a:r>
          </a:p>
        </p:txBody>
      </p:sp>
      <p:sp>
        <p:nvSpPr>
          <p:cNvPr id="14450" name="Text Box 107"/>
          <p:cNvSpPr txBox="1">
            <a:spLocks noChangeArrowheads="1"/>
          </p:cNvSpPr>
          <p:nvPr/>
        </p:nvSpPr>
        <p:spPr bwMode="auto">
          <a:xfrm>
            <a:off x="5792266" y="2759076"/>
            <a:ext cx="36774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IA</a:t>
            </a:r>
            <a:endParaRPr lang="en-US" sz="1000" dirty="0"/>
          </a:p>
        </p:txBody>
      </p:sp>
      <p:sp>
        <p:nvSpPr>
          <p:cNvPr id="14452" name="Text Box 106"/>
          <p:cNvSpPr txBox="1">
            <a:spLocks noChangeArrowheads="1"/>
          </p:cNvSpPr>
          <p:nvPr/>
        </p:nvSpPr>
        <p:spPr bwMode="auto">
          <a:xfrm>
            <a:off x="5634917" y="2022476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MN</a:t>
            </a:r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555457" y="3749676"/>
            <a:ext cx="62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solidFill>
                <a:schemeClr val="accent1"/>
              </a:solidFill>
              <a:latin typeface="Calibri" charset="0"/>
              <a:cs typeface="Calibri" charset="0"/>
            </a:endParaRPr>
          </a:p>
        </p:txBody>
      </p:sp>
      <p:grpSp>
        <p:nvGrpSpPr>
          <p:cNvPr id="160" name="Group 54"/>
          <p:cNvGrpSpPr>
            <a:grpSpLocks/>
          </p:cNvGrpSpPr>
          <p:nvPr/>
        </p:nvGrpSpPr>
        <p:grpSpPr bwMode="auto">
          <a:xfrm>
            <a:off x="7452041" y="2083108"/>
            <a:ext cx="906672" cy="733425"/>
            <a:chOff x="4356" y="1112"/>
            <a:chExt cx="693" cy="462"/>
          </a:xfrm>
          <a:solidFill>
            <a:schemeClr val="accent1"/>
          </a:solidFill>
        </p:grpSpPr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</p:grpSp>
      <p:sp>
        <p:nvSpPr>
          <p:cNvPr id="14451" name="Text Box 118"/>
          <p:cNvSpPr txBox="1">
            <a:spLocks noChangeArrowheads="1"/>
          </p:cNvSpPr>
          <p:nvPr/>
        </p:nvSpPr>
        <p:spPr bwMode="auto">
          <a:xfrm>
            <a:off x="7756329" y="2345452"/>
            <a:ext cx="376799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NY</a:t>
            </a:r>
          </a:p>
        </p:txBody>
      </p:sp>
      <p:sp>
        <p:nvSpPr>
          <p:cNvPr id="152" name="Rectangle 7"/>
          <p:cNvSpPr>
            <a:spLocks noChangeArrowheads="1"/>
          </p:cNvSpPr>
          <p:nvPr/>
        </p:nvSpPr>
        <p:spPr bwMode="auto">
          <a:xfrm>
            <a:off x="304800" y="26670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53" name="Rectangle 7"/>
          <p:cNvSpPr>
            <a:spLocks noChangeArrowheads="1"/>
          </p:cNvSpPr>
          <p:nvPr/>
        </p:nvSpPr>
        <p:spPr bwMode="auto">
          <a:xfrm>
            <a:off x="304800" y="2057400"/>
            <a:ext cx="152400" cy="152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55" name="Rectangle 7"/>
          <p:cNvSpPr>
            <a:spLocks noChangeArrowheads="1"/>
          </p:cNvSpPr>
          <p:nvPr/>
        </p:nvSpPr>
        <p:spPr bwMode="auto">
          <a:xfrm>
            <a:off x="304800" y="3657600"/>
            <a:ext cx="152400" cy="152400"/>
          </a:xfrm>
          <a:prstGeom prst="rect">
            <a:avLst/>
          </a:prstGeom>
          <a:pattFill prst="dkUpDiag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51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askerville Old Face" pitchFamily="18" charset="0"/>
              </a:rPr>
              <a:t>Marketplace Establishment for 2014  </a:t>
            </a:r>
            <a:endParaRPr lang="en-US" sz="40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8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Marketplace Establishment Models: What’s at Stake?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800" dirty="0" smtClean="0">
                <a:latin typeface="+mj-lt"/>
              </a:rPr>
              <a:t>Funding and resources </a:t>
            </a:r>
          </a:p>
          <a:p>
            <a:pPr lvl="0" fontAlgn="base"/>
            <a:r>
              <a:rPr lang="en-US" sz="2800" dirty="0" smtClean="0">
                <a:latin typeface="+mj-lt"/>
              </a:rPr>
              <a:t>Regulatory </a:t>
            </a:r>
            <a:r>
              <a:rPr lang="en-US" sz="2800" dirty="0">
                <a:latin typeface="+mj-lt"/>
              </a:rPr>
              <a:t>flexibility and guidance</a:t>
            </a:r>
          </a:p>
          <a:p>
            <a:pPr lvl="0" fontAlgn="base"/>
            <a:r>
              <a:rPr lang="en-US" sz="2800" dirty="0" smtClean="0">
                <a:latin typeface="+mj-lt"/>
              </a:rPr>
              <a:t>Oversight of insurance </a:t>
            </a:r>
            <a:r>
              <a:rPr lang="en-US" sz="2800" dirty="0">
                <a:latin typeface="+mj-lt"/>
              </a:rPr>
              <a:t>markets </a:t>
            </a:r>
          </a:p>
          <a:p>
            <a:pPr lvl="0" fontAlgn="base"/>
            <a:r>
              <a:rPr lang="en-US" sz="2800" dirty="0">
                <a:latin typeface="+mj-lt"/>
              </a:rPr>
              <a:t>Consumer outreach, enrollment, and assistance</a:t>
            </a:r>
          </a:p>
          <a:p>
            <a:pPr lvl="0" fontAlgn="base"/>
            <a:r>
              <a:rPr lang="en-US" sz="2800" dirty="0">
                <a:latin typeface="+mj-lt"/>
              </a:rPr>
              <a:t>Coordination to ensure seamless coverage and regulatory approach</a:t>
            </a:r>
          </a:p>
          <a:p>
            <a:endParaRPr lang="en-US" sz="2800" dirty="0">
              <a:latin typeface="+mj-lt"/>
            </a:endParaRPr>
          </a:p>
        </p:txBody>
      </p:sp>
      <p:pic>
        <p:nvPicPr>
          <p:cNvPr id="7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77840"/>
            <a:ext cx="528828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994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Health Insurance Marketplaces:</a:t>
            </a:r>
            <a:br>
              <a:rPr lang="en-US" sz="3600" dirty="0" smtClean="0"/>
            </a:br>
            <a:r>
              <a:rPr lang="en-US" sz="3600" dirty="0" smtClean="0"/>
              <a:t>How Will Design Decisions Affect Outcomes?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6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/>
        </p:nvGrpSpPr>
        <p:grpSpPr>
          <a:xfrm>
            <a:off x="304800" y="2057399"/>
            <a:ext cx="2895600" cy="2823864"/>
            <a:chOff x="1263392" y="914374"/>
            <a:chExt cx="1928514" cy="192851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Oval 8"/>
            <p:cNvSpPr/>
            <p:nvPr/>
          </p:nvSpPr>
          <p:spPr>
            <a:xfrm>
              <a:off x="1263392" y="914374"/>
              <a:ext cx="1928514" cy="1928514"/>
            </a:xfrm>
            <a:prstGeom prst="ellipse">
              <a:avLst/>
            </a:prstGeom>
            <a:blipFill rotWithShape="0">
              <a:blip r:embed="rId4"/>
              <a:stretch>
                <a:fillRect/>
              </a:stretch>
            </a:blipFill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dk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Oval 4"/>
            <p:cNvSpPr/>
            <p:nvPr/>
          </p:nvSpPr>
          <p:spPr>
            <a:xfrm>
              <a:off x="1545816" y="1401908"/>
              <a:ext cx="1363666" cy="13636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 </a:t>
              </a:r>
              <a:endParaRPr lang="en-US" sz="1800" kern="1200" dirty="0"/>
            </a:p>
          </p:txBody>
        </p:sp>
      </p:grpSp>
      <p:sp>
        <p:nvSpPr>
          <p:cNvPr id="11" name="Right Arrow 10"/>
          <p:cNvSpPr/>
          <p:nvPr/>
        </p:nvSpPr>
        <p:spPr>
          <a:xfrm>
            <a:off x="3429000" y="32491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17392" y="2058650"/>
            <a:ext cx="826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chemeClr val="accent1"/>
                </a:solidFill>
              </a:rPr>
              <a:t>?</a:t>
            </a:r>
            <a:endParaRPr lang="en-US" sz="8800" b="1" dirty="0">
              <a:solidFill>
                <a:schemeClr val="accent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584060" y="1957626"/>
            <a:ext cx="3657600" cy="3143310"/>
            <a:chOff x="4800600" y="1676400"/>
            <a:chExt cx="3657600" cy="3143310"/>
          </a:xfrm>
        </p:grpSpPr>
        <p:sp>
          <p:nvSpPr>
            <p:cNvPr id="25" name="TextBox 24"/>
            <p:cNvSpPr txBox="1"/>
            <p:nvPr/>
          </p:nvSpPr>
          <p:spPr>
            <a:xfrm>
              <a:off x="4800600" y="1676400"/>
              <a:ext cx="3657600" cy="40011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Sustainable Exchange</a:t>
              </a:r>
              <a:endParaRPr lang="en-US" sz="20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800600" y="2362200"/>
              <a:ext cx="3657600" cy="40011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Competitive Marketplace</a:t>
              </a:r>
              <a:endParaRPr lang="en-US" sz="2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00600" y="3028890"/>
              <a:ext cx="3657600" cy="40011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Meaningful Consumer Choice</a:t>
              </a:r>
              <a:endParaRPr lang="en-US" sz="20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00600" y="3733800"/>
              <a:ext cx="3657600" cy="40011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Options for Small Businesses</a:t>
              </a:r>
              <a:endParaRPr lang="en-US" sz="20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00600" y="4419600"/>
              <a:ext cx="3657600" cy="40011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Maximizing Enrollment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711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20000" cy="914400"/>
          </a:xfrm>
        </p:spPr>
        <p:txBody>
          <a:bodyPr/>
          <a:lstStyle/>
          <a:p>
            <a:pPr algn="ctr"/>
            <a:r>
              <a:rPr lang="en-US" sz="3600" dirty="0" smtClean="0"/>
              <a:t>State-Based Marketplaces: </a:t>
            </a:r>
            <a:br>
              <a:rPr lang="en-US" sz="3600" dirty="0" smtClean="0"/>
            </a:br>
            <a:r>
              <a:rPr lang="en-US" sz="3600" dirty="0" smtClean="0"/>
              <a:t>Key Design Decisions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4953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+mj-lt"/>
              </a:rPr>
              <a:t>Financing:</a:t>
            </a:r>
            <a:r>
              <a:rPr lang="en-US" sz="2400" dirty="0" smtClean="0">
                <a:latin typeface="+mj-lt"/>
              </a:rPr>
              <a:t>  Generally, assessments on QHPs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+mj-lt"/>
              </a:rPr>
              <a:t>Maximizing Competition: </a:t>
            </a:r>
            <a:r>
              <a:rPr lang="en-US" sz="2400" dirty="0" smtClean="0">
                <a:latin typeface="+mj-lt"/>
              </a:rPr>
              <a:t>States had varying approaches to encouraging insurer/plan participation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+mj-lt"/>
              </a:rPr>
              <a:t>Measures to maximize choice and value:</a:t>
            </a:r>
            <a:r>
              <a:rPr lang="en-US" sz="2400" dirty="0" smtClean="0">
                <a:latin typeface="+mj-lt"/>
              </a:rPr>
              <a:t> States </a:t>
            </a:r>
            <a:r>
              <a:rPr lang="en-US" sz="2400" dirty="0">
                <a:latin typeface="+mj-lt"/>
              </a:rPr>
              <a:t>took steps to facilitate consumer choice of </a:t>
            </a:r>
            <a:r>
              <a:rPr lang="en-US" sz="2400" dirty="0" smtClean="0">
                <a:latin typeface="+mj-lt"/>
              </a:rPr>
              <a:t>plans, report on quality, and provide “employee </a:t>
            </a:r>
            <a:r>
              <a:rPr lang="en-US" sz="2400" dirty="0">
                <a:latin typeface="+mj-lt"/>
              </a:rPr>
              <a:t>choice” options on SHOP </a:t>
            </a:r>
            <a:endParaRPr lang="en-US" sz="24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+mj-lt"/>
              </a:rPr>
              <a:t>Outreach and Consumer Assistance</a:t>
            </a:r>
            <a:r>
              <a:rPr lang="en-US" sz="2400" dirty="0" smtClean="0">
                <a:latin typeface="+mj-lt"/>
              </a:rPr>
              <a:t>: States tailored programs to needs; bigger differences between SBM and FFM states.</a:t>
            </a:r>
            <a:endParaRPr lang="en-US" sz="2400" dirty="0">
              <a:latin typeface="+mj-lt"/>
            </a:endParaRPr>
          </a:p>
        </p:txBody>
      </p:sp>
      <p:pic>
        <p:nvPicPr>
          <p:cNvPr id="4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56006"/>
            <a:ext cx="4419600" cy="110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190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Baskerville Old Face" pitchFamily="18" charset="0"/>
              </a:rPr>
              <a:t>Early </a:t>
            </a:r>
            <a:r>
              <a:rPr lang="en-US" sz="4400" dirty="0" smtClean="0">
                <a:latin typeface="Baskerville Old Face" pitchFamily="18" charset="0"/>
              </a:rPr>
              <a:t>Lessons: </a:t>
            </a:r>
            <a:br>
              <a:rPr lang="en-US" sz="4400" dirty="0" smtClean="0">
                <a:latin typeface="Baskerville Old Face" pitchFamily="18" charset="0"/>
              </a:rPr>
            </a:br>
            <a:r>
              <a:rPr lang="en-US" sz="4400" dirty="0" smtClean="0">
                <a:latin typeface="Baskerville Old Face" pitchFamily="18" charset="0"/>
              </a:rPr>
              <a:t>What Have We Learned So Far?</a:t>
            </a:r>
            <a:endParaRPr lang="en-US" sz="4400" dirty="0">
              <a:latin typeface="Baskerville Old Face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latin typeface="+mj-lt"/>
              </a:rPr>
              <a:t>Opening the door </a:t>
            </a:r>
            <a:endParaRPr lang="en-US" sz="2000" dirty="0">
              <a:latin typeface="+mj-lt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1800" dirty="0" smtClean="0">
                <a:latin typeface="+mj-lt"/>
              </a:rPr>
              <a:t> Timing and IT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Getting people to the door </a:t>
            </a:r>
          </a:p>
          <a:p>
            <a:pPr lvl="1">
              <a:buFont typeface="Wingdings" pitchFamily="2" charset="2"/>
              <a:buChar char="ü"/>
            </a:pPr>
            <a:r>
              <a:rPr lang="en-US" sz="1800" dirty="0">
                <a:latin typeface="+mj-lt"/>
              </a:rPr>
              <a:t>O</a:t>
            </a:r>
            <a:r>
              <a:rPr lang="en-US" sz="1800" dirty="0" smtClean="0">
                <a:latin typeface="+mj-lt"/>
              </a:rPr>
              <a:t>utreach and education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Getting people through the door </a:t>
            </a:r>
            <a:endParaRPr lang="en-US" sz="2000" dirty="0">
              <a:latin typeface="+mj-lt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1800" dirty="0" smtClean="0">
                <a:latin typeface="+mj-lt"/>
              </a:rPr>
              <a:t>Accurate enrollment and financial assistance</a:t>
            </a:r>
          </a:p>
          <a:p>
            <a:pPr lvl="1">
              <a:buFont typeface="Wingdings" pitchFamily="2" charset="2"/>
              <a:buChar char="ü"/>
            </a:pPr>
            <a:r>
              <a:rPr lang="en-US" sz="1800" dirty="0" smtClean="0">
                <a:latin typeface="+mj-lt"/>
              </a:rPr>
              <a:t>Facilitating optimal coverage choices</a:t>
            </a:r>
          </a:p>
          <a:p>
            <a:pPr lvl="1">
              <a:buFont typeface="Wingdings" pitchFamily="2" charset="2"/>
              <a:buChar char="ü"/>
            </a:pPr>
            <a:r>
              <a:rPr lang="en-US" sz="1800" dirty="0" smtClean="0">
                <a:latin typeface="+mj-lt"/>
              </a:rPr>
              <a:t>Transitions </a:t>
            </a:r>
            <a:r>
              <a:rPr lang="en-US" sz="1800" dirty="0">
                <a:latin typeface="+mj-lt"/>
              </a:rPr>
              <a:t>from </a:t>
            </a:r>
            <a:r>
              <a:rPr lang="en-US" sz="1800" dirty="0" smtClean="0">
                <a:latin typeface="+mj-lt"/>
              </a:rPr>
              <a:t>other coverage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latin typeface="+mj-lt"/>
              </a:rPr>
              <a:t> Helping people use their benefits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latin typeface="+mj-lt"/>
              </a:rPr>
              <a:t>Accurately matching people to coverage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latin typeface="+mj-lt"/>
              </a:rPr>
              <a:t>Provider networks</a:t>
            </a:r>
          </a:p>
          <a:p>
            <a:pPr marL="114300" indent="0">
              <a:buNone/>
            </a:pPr>
            <a:endParaRPr lang="en-US" sz="2000" dirty="0" smtClean="0">
              <a:latin typeface="+mj-lt"/>
            </a:endParaRPr>
          </a:p>
        </p:txBody>
      </p:sp>
      <p:pic>
        <p:nvPicPr>
          <p:cNvPr id="8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15"/>
          <p:cNvGrpSpPr/>
          <p:nvPr/>
        </p:nvGrpSpPr>
        <p:grpSpPr>
          <a:xfrm>
            <a:off x="4419600" y="4648200"/>
            <a:ext cx="4648200" cy="1752600"/>
            <a:chOff x="3733800" y="4876800"/>
            <a:chExt cx="4648200" cy="1752600"/>
          </a:xfrm>
        </p:grpSpPr>
        <p:grpSp>
          <p:nvGrpSpPr>
            <p:cNvPr id="13" name="Group 12"/>
            <p:cNvGrpSpPr/>
            <p:nvPr/>
          </p:nvGrpSpPr>
          <p:grpSpPr>
            <a:xfrm>
              <a:off x="3733800" y="4876800"/>
              <a:ext cx="4648200" cy="1752600"/>
              <a:chOff x="3429000" y="4876800"/>
              <a:chExt cx="3657600" cy="1305818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429000" y="4876800"/>
                <a:ext cx="3657600" cy="1305818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29000" y="5211370"/>
                <a:ext cx="3505200" cy="744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/>
                  <a:t>“The challenges for Part D were not over once  beneficiaries had selected and enrolled</a:t>
                </a:r>
              </a:p>
              <a:p>
                <a:pPr algn="ctr"/>
                <a:r>
                  <a:rPr lang="en-US" sz="1600" b="1" i="1" dirty="0" smtClean="0"/>
                  <a:t> in a plan.”</a:t>
                </a:r>
                <a:endParaRPr lang="en-US" sz="1600" b="1" i="1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5500641" y="6172200"/>
              <a:ext cx="204087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i="1" dirty="0" smtClean="0"/>
                <a:t>--</a:t>
              </a:r>
              <a:r>
                <a:rPr lang="en-US" sz="1200" i="1" dirty="0" err="1" smtClean="0"/>
                <a:t>Hoadley</a:t>
              </a:r>
              <a:r>
                <a:rPr lang="en-US" sz="1200" i="1" dirty="0"/>
                <a:t>, Corlette et al, 2013</a:t>
              </a:r>
              <a:endParaRPr lang="en-US" sz="1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527675" y="1600200"/>
            <a:ext cx="2854325" cy="2667000"/>
            <a:chOff x="5527675" y="1600200"/>
            <a:chExt cx="2854325" cy="2667000"/>
          </a:xfrm>
        </p:grpSpPr>
        <p:sp>
          <p:nvSpPr>
            <p:cNvPr id="3" name="Oval 2"/>
            <p:cNvSpPr/>
            <p:nvPr/>
          </p:nvSpPr>
          <p:spPr>
            <a:xfrm>
              <a:off x="5527675" y="1600200"/>
              <a:ext cx="2854325" cy="2667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037262" y="2131874"/>
              <a:ext cx="181133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Initial enrollment target:  7 million, including 2.7 million young adults 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929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latin typeface="Baskerville Old Face" panose="02020602080505020303" pitchFamily="18" charset="0"/>
              </a:rPr>
              <a:t>On the Horizon: </a:t>
            </a:r>
            <a:br>
              <a:rPr lang="en-US" sz="4400" dirty="0" smtClean="0">
                <a:latin typeface="Baskerville Old Face" panose="02020602080505020303" pitchFamily="18" charset="0"/>
              </a:rPr>
            </a:br>
            <a:r>
              <a:rPr lang="en-US" sz="4400" dirty="0" smtClean="0">
                <a:latin typeface="Baskerville Old Face" panose="02020602080505020303" pitchFamily="18" charset="0"/>
              </a:rPr>
              <a:t>What’s Next for the Marketplaces?</a:t>
            </a:r>
            <a:endParaRPr lang="en-US" sz="4400" dirty="0">
              <a:latin typeface="Baskerville Old Face" panose="020206020805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atin typeface="+mj-lt"/>
              </a:rPr>
              <a:t> </a:t>
            </a:r>
            <a:r>
              <a:rPr lang="en-US" sz="2800" b="1" dirty="0" smtClean="0">
                <a:latin typeface="+mj-lt"/>
              </a:rPr>
              <a:t>Sustainability</a:t>
            </a:r>
            <a:endParaRPr lang="en-US" sz="2600" b="1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atin typeface="+mj-lt"/>
              </a:rPr>
              <a:t> Competition and pricing</a:t>
            </a:r>
            <a:endParaRPr lang="en-US" sz="2600" b="1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>
                <a:latin typeface="+mj-lt"/>
              </a:rPr>
              <a:t> </a:t>
            </a:r>
            <a:r>
              <a:rPr lang="en-US" sz="2800" b="1" dirty="0" smtClean="0">
                <a:latin typeface="+mj-lt"/>
              </a:rPr>
              <a:t>Consumer experience </a:t>
            </a:r>
          </a:p>
          <a:p>
            <a:pPr>
              <a:buFont typeface="Wingdings" pitchFamily="2" charset="2"/>
              <a:buChar char="v"/>
            </a:pPr>
            <a:r>
              <a:rPr lang="en-US" sz="2600" b="1" dirty="0">
                <a:latin typeface="+mj-lt"/>
              </a:rPr>
              <a:t> </a:t>
            </a:r>
            <a:r>
              <a:rPr lang="en-US" sz="2600" b="1" dirty="0" smtClean="0">
                <a:latin typeface="+mj-lt"/>
              </a:rPr>
              <a:t> Health care delivery</a:t>
            </a:r>
            <a:endParaRPr lang="en-US" sz="2800" dirty="0">
              <a:latin typeface="+mj-lt"/>
            </a:endParaRPr>
          </a:p>
          <a:p>
            <a:pPr marL="114300" indent="0">
              <a:buNone/>
            </a:pPr>
            <a:endParaRPr lang="en-US" sz="2800" dirty="0">
              <a:latin typeface="+mj-lt"/>
            </a:endParaRPr>
          </a:p>
          <a:p>
            <a:pPr marL="114300" indent="0">
              <a:buNone/>
            </a:pPr>
            <a:endParaRPr lang="en-US" sz="3200" dirty="0">
              <a:latin typeface="+mj-lt"/>
            </a:endParaRPr>
          </a:p>
        </p:txBody>
      </p:sp>
      <p:pic>
        <p:nvPicPr>
          <p:cNvPr id="7" name="Picture 2" descr="CHIR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1371600" y="3810000"/>
            <a:ext cx="654114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39630" y="4362271"/>
            <a:ext cx="5099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Will coverage—and care</a:t>
            </a:r>
            <a:r>
              <a:rPr lang="en-US" sz="2400" b="1" dirty="0">
                <a:solidFill>
                  <a:schemeClr val="bg1"/>
                </a:solidFill>
              </a:rPr>
              <a:t>—</a:t>
            </a:r>
            <a:r>
              <a:rPr lang="en-US" sz="2400" b="1" dirty="0" smtClean="0">
                <a:solidFill>
                  <a:schemeClr val="bg1"/>
                </a:solidFill>
              </a:rPr>
              <a:t>become more accessible, affordable, adequate, and accountable?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>
                <a:latin typeface="Baskerville Old Face" pitchFamily="18" charset="0"/>
              </a:rPr>
              <a:t>Thank you!</a:t>
            </a:r>
            <a:endParaRPr lang="en-US" sz="5400" dirty="0">
              <a:latin typeface="Baskerville Old Face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067" y="1937828"/>
            <a:ext cx="4114800" cy="3054927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6" name="Picture 2" descr="CHIR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15000"/>
            <a:ext cx="45840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28600" y="28956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latin typeface="Baskerville Old Face" pitchFamily="18" charset="0"/>
              </a:rPr>
              <a:t>Contact:</a:t>
            </a:r>
          </a:p>
          <a:p>
            <a:r>
              <a:rPr lang="en-US" dirty="0" smtClean="0">
                <a:latin typeface="Baskerville Old Face" pitchFamily="18" charset="0"/>
              </a:rPr>
              <a:t>Sarah </a:t>
            </a:r>
            <a:r>
              <a:rPr lang="en-US" dirty="0">
                <a:latin typeface="Baskerville Old Face" pitchFamily="18" charset="0"/>
              </a:rPr>
              <a:t>J. Dash, MPH</a:t>
            </a:r>
            <a:br>
              <a:rPr lang="en-US" dirty="0">
                <a:latin typeface="Baskerville Old Face" pitchFamily="18" charset="0"/>
              </a:rPr>
            </a:br>
            <a:r>
              <a:rPr lang="en-US" dirty="0">
                <a:latin typeface="Baskerville Old Face" pitchFamily="18" charset="0"/>
              </a:rPr>
              <a:t>Georgetown Health Policy Institute</a:t>
            </a:r>
          </a:p>
          <a:p>
            <a:r>
              <a:rPr lang="en-US" dirty="0">
                <a:latin typeface="Baskerville Old Face" pitchFamily="18" charset="0"/>
              </a:rPr>
              <a:t>Center on Health Insurance Reforms </a:t>
            </a:r>
            <a:br>
              <a:rPr lang="en-US" dirty="0">
                <a:latin typeface="Baskerville Old Face" pitchFamily="18" charset="0"/>
              </a:rPr>
            </a:br>
            <a:r>
              <a:rPr lang="en-US" dirty="0">
                <a:latin typeface="Baskerville Old Face" pitchFamily="18" charset="0"/>
                <a:hlinkClick r:id="rId5"/>
              </a:rPr>
              <a:t>sd850@georgetown.edu</a:t>
            </a:r>
            <a:endParaRPr lang="en-US" dirty="0">
              <a:latin typeface="Baskerville Old Face" pitchFamily="18" charset="0"/>
            </a:endParaRPr>
          </a:p>
          <a:p>
            <a:r>
              <a:rPr lang="en-US" dirty="0">
                <a:latin typeface="Baskerville Old Face" pitchFamily="18" charset="0"/>
              </a:rPr>
              <a:t>202-687-1405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4885492"/>
            <a:ext cx="42030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Baskerville Old Face" pitchFamily="18" charset="0"/>
              </a:rPr>
              <a:t>For more information:</a:t>
            </a:r>
          </a:p>
          <a:p>
            <a:r>
              <a:rPr lang="en-US" dirty="0" smtClean="0">
                <a:latin typeface="Baskerville Old Face" pitchFamily="18" charset="0"/>
                <a:hlinkClick r:id="rId6"/>
              </a:rPr>
              <a:t>http://chir.georgetown.edu</a:t>
            </a:r>
            <a:r>
              <a:rPr lang="en-US" dirty="0" smtClean="0">
                <a:latin typeface="Baskerville Old Face" pitchFamily="18" charset="0"/>
              </a:rPr>
              <a:t>/ 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5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388</Words>
  <Application>Microsoft Office PowerPoint</Application>
  <PresentationFormat>On-screen Show (4:3)</PresentationFormat>
  <Paragraphs>129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PowerPoint Presentation</vt:lpstr>
      <vt:lpstr>Overview</vt:lpstr>
      <vt:lpstr>Marketplace Establishment for 2014  </vt:lpstr>
      <vt:lpstr>Marketplace Establishment Models: What’s at Stake?</vt:lpstr>
      <vt:lpstr>   Health Insurance Marketplaces: How Will Design Decisions Affect Outcomes?   </vt:lpstr>
      <vt:lpstr>State-Based Marketplaces:  Key Design Decisions</vt:lpstr>
      <vt:lpstr>Early Lessons:  What Have We Learned So Far?</vt:lpstr>
      <vt:lpstr>On the Horizon:  What’s Next for the Marketplaces?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Dash</dc:creator>
  <cp:lastModifiedBy>Sarah Dash</cp:lastModifiedBy>
  <cp:revision>86</cp:revision>
  <dcterms:created xsi:type="dcterms:W3CDTF">2013-09-13T11:56:40Z</dcterms:created>
  <dcterms:modified xsi:type="dcterms:W3CDTF">2014-01-21T18:56:26Z</dcterms:modified>
</cp:coreProperties>
</file>