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58" r:id="rId3"/>
    <p:sldId id="260" r:id="rId4"/>
    <p:sldId id="259" r:id="rId5"/>
    <p:sldId id="261" r:id="rId6"/>
    <p:sldId id="262" r:id="rId7"/>
    <p:sldId id="263" r:id="rId8"/>
    <p:sldId id="267" r:id="rId9"/>
    <p:sldId id="268" r:id="rId1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1" autoAdjust="0"/>
    <p:restoredTop sz="97164" autoAdjust="0"/>
  </p:normalViewPr>
  <p:slideViewPr>
    <p:cSldViewPr snapToGrid="0" snapToObjects="1" showGuides="1">
      <p:cViewPr>
        <p:scale>
          <a:sx n="91" d="100"/>
          <a:sy n="91" d="100"/>
        </p:scale>
        <p:origin x="-774" y="9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E3057DC-F07E-42D1-B62D-078875979F62}" type="datetimeFigureOut">
              <a:rPr lang="en-US" smtClean="0"/>
              <a:t>9/21/2014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F3BB7D1-F506-44B4-8664-59CA2F62DA62}" type="slidenum">
              <a:rPr lang="en-US" smtClean="0"/>
              <a:t>‹#›</a:t>
            </a:fld>
            <a:endParaRPr lang="en-US" dirty="0"/>
          </a:p>
        </p:txBody>
      </p:sp>
    </p:spTree>
    <p:extLst>
      <p:ext uri="{BB962C8B-B14F-4D97-AF65-F5344CB8AC3E}">
        <p14:creationId xmlns:p14="http://schemas.microsoft.com/office/powerpoint/2010/main" val="390361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marL="232943" indent="-232943"/>
            <a:endParaRPr lang="en-US" dirty="0" smtClean="0"/>
          </a:p>
        </p:txBody>
      </p:sp>
      <p:sp>
        <p:nvSpPr>
          <p:cNvPr id="16388" name="Slide Number Placeholder 3"/>
          <p:cNvSpPr>
            <a:spLocks noGrp="1"/>
          </p:cNvSpPr>
          <p:nvPr>
            <p:ph type="sldNum" sz="quarter" idx="5"/>
          </p:nvPr>
        </p:nvSpPr>
        <p:spPr>
          <a:noFill/>
        </p:spPr>
        <p:txBody>
          <a:bodyPr/>
          <a:lstStyle/>
          <a:p>
            <a:fld id="{ED776549-D363-425F-AF2F-75A94D8E10F0}" type="slidenum">
              <a:rPr lang="en-US" smtClean="0"/>
              <a:pPr/>
              <a:t>2</a:t>
            </a:fld>
            <a:endParaRPr lang="en-US" dirty="0" smtClean="0"/>
          </a:p>
        </p:txBody>
      </p:sp>
    </p:spTree>
    <p:extLst>
      <p:ext uri="{BB962C8B-B14F-4D97-AF65-F5344CB8AC3E}">
        <p14:creationId xmlns:p14="http://schemas.microsoft.com/office/powerpoint/2010/main" val="77073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buFont typeface="Arial" panose="020B0604020202020204" pitchFamily="34" charset="0"/>
              <a:buChar char="•"/>
            </a:pPr>
            <a:r>
              <a:rPr lang="en-US" dirty="0" smtClean="0"/>
              <a:t>Solid research</a:t>
            </a:r>
            <a:r>
              <a:rPr lang="en-US" baseline="0" dirty="0" smtClean="0"/>
              <a:t> and agreement that this is true for all populations</a:t>
            </a:r>
          </a:p>
          <a:p>
            <a:pPr marL="174698" indent="-174698">
              <a:buFont typeface="Arial" panose="020B0604020202020204" pitchFamily="34" charset="0"/>
              <a:buChar char="•"/>
            </a:pPr>
            <a:r>
              <a:rPr lang="en-US" baseline="0" dirty="0" smtClean="0"/>
              <a:t>It is the 80% which often impacts Jail recidivism as well</a:t>
            </a:r>
          </a:p>
          <a:p>
            <a:pPr marL="174698" indent="-17469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F3BB7D1-F506-44B4-8664-59CA2F62DA62}" type="slidenum">
              <a:rPr lang="en-US" smtClean="0"/>
              <a:t>3</a:t>
            </a:fld>
            <a:endParaRPr lang="en-US" dirty="0"/>
          </a:p>
        </p:txBody>
      </p:sp>
    </p:spTree>
    <p:extLst>
      <p:ext uri="{BB962C8B-B14F-4D97-AF65-F5344CB8AC3E}">
        <p14:creationId xmlns:p14="http://schemas.microsoft.com/office/powerpoint/2010/main" val="2542741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buFont typeface="Arial" panose="020B0604020202020204" pitchFamily="34" charset="0"/>
              <a:buChar char="•"/>
            </a:pPr>
            <a:r>
              <a:rPr lang="en-US" dirty="0" smtClean="0"/>
              <a:t>Mentioned</a:t>
            </a:r>
            <a:r>
              <a:rPr lang="en-US" baseline="0" dirty="0" smtClean="0"/>
              <a:t> earlier that members are prospectively enrolled in HH, and that the partner organizations are paid a fixed PMPM fee</a:t>
            </a:r>
            <a:endParaRPr lang="en-US" dirty="0" smtClean="0"/>
          </a:p>
          <a:p>
            <a:pPr marL="174698" indent="-174698">
              <a:buFont typeface="Arial" panose="020B0604020202020204" pitchFamily="34" charset="0"/>
              <a:buChar char="•"/>
            </a:pPr>
            <a:r>
              <a:rPr lang="en-US" dirty="0" smtClean="0"/>
              <a:t>Dramatically</a:t>
            </a:r>
            <a:r>
              <a:rPr lang="en-US" baseline="0" dirty="0" smtClean="0"/>
              <a:t> altering the financial incentives has been a powerful force for change and innovation</a:t>
            </a:r>
          </a:p>
          <a:p>
            <a:pPr marL="174698" indent="-174698">
              <a:buFont typeface="Arial" panose="020B0604020202020204" pitchFamily="34" charset="0"/>
              <a:buChar char="•"/>
            </a:pPr>
            <a:r>
              <a:rPr lang="en-US" baseline="0" dirty="0" smtClean="0"/>
              <a:t>Getting providers, human services, and health plan rowing in the same direction, making the use of those dollars more flexible, and working toward the same outcomes has allowed us to reform the delivery of care to meet the needs of the population</a:t>
            </a:r>
          </a:p>
          <a:p>
            <a:pPr marL="124561" lvl="2">
              <a:buClr>
                <a:srgbClr val="003480"/>
              </a:buClr>
              <a:buSzPct val="75000"/>
              <a:defRPr/>
            </a:pPr>
            <a:endParaRPr lang="en-US" sz="2400" dirty="0"/>
          </a:p>
          <a:p>
            <a:pPr marL="124561" lvl="2">
              <a:buClr>
                <a:srgbClr val="003480"/>
              </a:buClr>
              <a:buSzPct val="75000"/>
              <a:defRPr/>
            </a:pPr>
            <a:r>
              <a:rPr lang="en-US" sz="2400" dirty="0"/>
              <a:t>Managed Care Model</a:t>
            </a:r>
          </a:p>
          <a:p>
            <a:pPr marL="939862" lvl="3" indent="-349415">
              <a:buClr>
                <a:srgbClr val="003480"/>
              </a:buClr>
              <a:buSzPct val="75000"/>
              <a:buFont typeface="Arial" charset="0"/>
              <a:buChar char="►"/>
              <a:defRPr/>
            </a:pPr>
            <a:r>
              <a:rPr lang="en-US" sz="2200" dirty="0"/>
              <a:t>Same pmpm, contracts</a:t>
            </a:r>
          </a:p>
          <a:p>
            <a:pPr marL="939862" lvl="3" indent="-349415">
              <a:buClr>
                <a:srgbClr val="003480"/>
              </a:buClr>
              <a:buSzPct val="75000"/>
              <a:buFont typeface="Arial" charset="0"/>
              <a:buChar char="►"/>
              <a:defRPr/>
            </a:pPr>
            <a:r>
              <a:rPr lang="en-US" sz="2200" dirty="0"/>
              <a:t>Leveraging funding across health, social services, corrections for collective impact</a:t>
            </a:r>
          </a:p>
          <a:p>
            <a:pPr marL="174698" indent="-17469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F3BB7D1-F506-44B4-8664-59CA2F62DA62}" type="slidenum">
              <a:rPr lang="en-US" smtClean="0"/>
              <a:t>4</a:t>
            </a:fld>
            <a:endParaRPr lang="en-US" dirty="0"/>
          </a:p>
        </p:txBody>
      </p:sp>
    </p:spTree>
    <p:extLst>
      <p:ext uri="{BB962C8B-B14F-4D97-AF65-F5344CB8AC3E}">
        <p14:creationId xmlns:p14="http://schemas.microsoft.com/office/powerpoint/2010/main" val="271271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marL="232943" indent="-232943"/>
            <a:r>
              <a:rPr lang="en-US" dirty="0" smtClean="0"/>
              <a:t>Workforce- CHW 19, peer specialists 2, community paramedics 2, social service navigator 3,</a:t>
            </a:r>
            <a:r>
              <a:rPr lang="en-US" baseline="0" dirty="0" smtClean="0"/>
              <a:t> housing navigator , care coordinators 39</a:t>
            </a:r>
            <a:endParaRPr lang="en-US" dirty="0" smtClean="0"/>
          </a:p>
        </p:txBody>
      </p:sp>
      <p:sp>
        <p:nvSpPr>
          <p:cNvPr id="16388" name="Slide Number Placeholder 3"/>
          <p:cNvSpPr>
            <a:spLocks noGrp="1"/>
          </p:cNvSpPr>
          <p:nvPr>
            <p:ph type="sldNum" sz="quarter" idx="5"/>
          </p:nvPr>
        </p:nvSpPr>
        <p:spPr>
          <a:noFill/>
        </p:spPr>
        <p:txBody>
          <a:bodyPr/>
          <a:lstStyle/>
          <a:p>
            <a:fld id="{ED776549-D363-425F-AF2F-75A94D8E10F0}" type="slidenum">
              <a:rPr lang="en-US" smtClean="0"/>
              <a:pPr/>
              <a:t>7</a:t>
            </a:fld>
            <a:endParaRPr lang="en-US" dirty="0" smtClean="0"/>
          </a:p>
        </p:txBody>
      </p:sp>
    </p:spTree>
    <p:extLst>
      <p:ext uri="{BB962C8B-B14F-4D97-AF65-F5344CB8AC3E}">
        <p14:creationId xmlns:p14="http://schemas.microsoft.com/office/powerpoint/2010/main" val="3043385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C_gen_PPT-4x3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B67885-37C9-E148-A13A-161FB118D28B}" type="datetimeFigureOut">
              <a:rPr lang="en-US" smtClean="0"/>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EC20B9-6CE0-7249-A094-A808ABA73ACE}" type="slidenum">
              <a:rPr lang="en-US" smtClean="0"/>
              <a:t>‹#›</a:t>
            </a:fld>
            <a:endParaRPr lang="en-US" dirty="0"/>
          </a:p>
        </p:txBody>
      </p:sp>
    </p:spTree>
    <p:extLst>
      <p:ext uri="{BB962C8B-B14F-4D97-AF65-F5344CB8AC3E}">
        <p14:creationId xmlns:p14="http://schemas.microsoft.com/office/powerpoint/2010/main" val="75969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67885-37C9-E148-A13A-161FB118D28B}" type="datetimeFigureOut">
              <a:rPr lang="en-US" smtClean="0"/>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EC20B9-6CE0-7249-A094-A808ABA73ACE}" type="slidenum">
              <a:rPr lang="en-US" smtClean="0"/>
              <a:t>‹#›</a:t>
            </a:fld>
            <a:endParaRPr lang="en-US" dirty="0"/>
          </a:p>
        </p:txBody>
      </p:sp>
    </p:spTree>
    <p:extLst>
      <p:ext uri="{BB962C8B-B14F-4D97-AF65-F5344CB8AC3E}">
        <p14:creationId xmlns:p14="http://schemas.microsoft.com/office/powerpoint/2010/main" val="171278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67885-37C9-E148-A13A-161FB118D28B}" type="datetimeFigureOut">
              <a:rPr lang="en-US" smtClean="0"/>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EC20B9-6CE0-7249-A094-A808ABA73ACE}" type="slidenum">
              <a:rPr lang="en-US" smtClean="0"/>
              <a:t>‹#›</a:t>
            </a:fld>
            <a:endParaRPr lang="en-US" dirty="0"/>
          </a:p>
        </p:txBody>
      </p:sp>
    </p:spTree>
    <p:extLst>
      <p:ext uri="{BB962C8B-B14F-4D97-AF65-F5344CB8AC3E}">
        <p14:creationId xmlns:p14="http://schemas.microsoft.com/office/powerpoint/2010/main" val="106352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67885-37C9-E148-A13A-161FB118D28B}" type="datetimeFigureOut">
              <a:rPr lang="en-US" smtClean="0"/>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EC20B9-6CE0-7249-A094-A808ABA73ACE}" type="slidenum">
              <a:rPr lang="en-US" smtClean="0"/>
              <a:t>‹#›</a:t>
            </a:fld>
            <a:endParaRPr lang="en-US" dirty="0"/>
          </a:p>
        </p:txBody>
      </p:sp>
    </p:spTree>
    <p:extLst>
      <p:ext uri="{BB962C8B-B14F-4D97-AF65-F5344CB8AC3E}">
        <p14:creationId xmlns:p14="http://schemas.microsoft.com/office/powerpoint/2010/main" val="89475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B67885-37C9-E148-A13A-161FB118D28B}" type="datetimeFigureOut">
              <a:rPr lang="en-US" smtClean="0"/>
              <a:t>9/21/2014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EC20B9-6CE0-7249-A094-A808ABA73ACE}" type="slidenum">
              <a:rPr lang="en-US" smtClean="0"/>
              <a:t>‹#›</a:t>
            </a:fld>
            <a:endParaRPr lang="en-US" dirty="0"/>
          </a:p>
        </p:txBody>
      </p:sp>
    </p:spTree>
    <p:extLst>
      <p:ext uri="{BB962C8B-B14F-4D97-AF65-F5344CB8AC3E}">
        <p14:creationId xmlns:p14="http://schemas.microsoft.com/office/powerpoint/2010/main" val="343470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B67885-37C9-E148-A13A-161FB118D28B}" type="datetimeFigureOut">
              <a:rPr lang="en-US" smtClean="0"/>
              <a:t>9/21/2014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EC20B9-6CE0-7249-A094-A808ABA73ACE}" type="slidenum">
              <a:rPr lang="en-US" smtClean="0"/>
              <a:t>‹#›</a:t>
            </a:fld>
            <a:endParaRPr lang="en-US" dirty="0"/>
          </a:p>
        </p:txBody>
      </p:sp>
    </p:spTree>
    <p:extLst>
      <p:ext uri="{BB962C8B-B14F-4D97-AF65-F5344CB8AC3E}">
        <p14:creationId xmlns:p14="http://schemas.microsoft.com/office/powerpoint/2010/main" val="330439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B67885-37C9-E148-A13A-161FB118D28B}" type="datetimeFigureOut">
              <a:rPr lang="en-US" smtClean="0"/>
              <a:t>9/21/2014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EC20B9-6CE0-7249-A094-A808ABA73ACE}" type="slidenum">
              <a:rPr lang="en-US" smtClean="0"/>
              <a:t>‹#›</a:t>
            </a:fld>
            <a:endParaRPr lang="en-US" dirty="0"/>
          </a:p>
        </p:txBody>
      </p:sp>
    </p:spTree>
    <p:extLst>
      <p:ext uri="{BB962C8B-B14F-4D97-AF65-F5344CB8AC3E}">
        <p14:creationId xmlns:p14="http://schemas.microsoft.com/office/powerpoint/2010/main" val="172492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B67885-37C9-E148-A13A-161FB118D28B}" type="datetimeFigureOut">
              <a:rPr lang="en-US" smtClean="0"/>
              <a:t>9/21/2014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EC20B9-6CE0-7249-A094-A808ABA73ACE}" type="slidenum">
              <a:rPr lang="en-US" smtClean="0"/>
              <a:t>‹#›</a:t>
            </a:fld>
            <a:endParaRPr lang="en-US" dirty="0"/>
          </a:p>
        </p:txBody>
      </p:sp>
    </p:spTree>
    <p:extLst>
      <p:ext uri="{BB962C8B-B14F-4D97-AF65-F5344CB8AC3E}">
        <p14:creationId xmlns:p14="http://schemas.microsoft.com/office/powerpoint/2010/main" val="293120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67885-37C9-E148-A13A-161FB118D28B}" type="datetimeFigureOut">
              <a:rPr lang="en-US" smtClean="0"/>
              <a:t>9/21/2014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EC20B9-6CE0-7249-A094-A808ABA73ACE}" type="slidenum">
              <a:rPr lang="en-US" smtClean="0"/>
              <a:t>‹#›</a:t>
            </a:fld>
            <a:endParaRPr lang="en-US" dirty="0"/>
          </a:p>
        </p:txBody>
      </p:sp>
    </p:spTree>
    <p:extLst>
      <p:ext uri="{BB962C8B-B14F-4D97-AF65-F5344CB8AC3E}">
        <p14:creationId xmlns:p14="http://schemas.microsoft.com/office/powerpoint/2010/main" val="2000036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B67885-37C9-E148-A13A-161FB118D28B}" type="datetimeFigureOut">
              <a:rPr lang="en-US" smtClean="0"/>
              <a:t>9/21/2014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EC20B9-6CE0-7249-A094-A808ABA73ACE}" type="slidenum">
              <a:rPr lang="en-US" smtClean="0"/>
              <a:t>‹#›</a:t>
            </a:fld>
            <a:endParaRPr lang="en-US" dirty="0"/>
          </a:p>
        </p:txBody>
      </p:sp>
    </p:spTree>
    <p:extLst>
      <p:ext uri="{BB962C8B-B14F-4D97-AF65-F5344CB8AC3E}">
        <p14:creationId xmlns:p14="http://schemas.microsoft.com/office/powerpoint/2010/main" val="53225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B67885-37C9-E148-A13A-161FB118D28B}" type="datetimeFigureOut">
              <a:rPr lang="en-US" smtClean="0"/>
              <a:t>9/21/2014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EC20B9-6CE0-7249-A094-A808ABA73ACE}" type="slidenum">
              <a:rPr lang="en-US" smtClean="0"/>
              <a:t>‹#›</a:t>
            </a:fld>
            <a:endParaRPr lang="en-US" dirty="0"/>
          </a:p>
        </p:txBody>
      </p:sp>
    </p:spTree>
    <p:extLst>
      <p:ext uri="{BB962C8B-B14F-4D97-AF65-F5344CB8AC3E}">
        <p14:creationId xmlns:p14="http://schemas.microsoft.com/office/powerpoint/2010/main" val="1559911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C_gen_PPT_4x3inside.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67885-37C9-E148-A13A-161FB118D28B}" type="datetimeFigureOut">
              <a:rPr lang="en-US" smtClean="0"/>
              <a:t>9/21/2014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C20B9-6CE0-7249-A094-A808ABA73ACE}" type="slidenum">
              <a:rPr lang="en-US" smtClean="0"/>
              <a:t>‹#›</a:t>
            </a:fld>
            <a:endParaRPr lang="en-US" dirty="0"/>
          </a:p>
        </p:txBody>
      </p:sp>
    </p:spTree>
    <p:extLst>
      <p:ext uri="{BB962C8B-B14F-4D97-AF65-F5344CB8AC3E}">
        <p14:creationId xmlns:p14="http://schemas.microsoft.com/office/powerpoint/2010/main" val="76577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ennepin.us/healthcar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Hennepin County, Minnesota</a:t>
            </a:r>
            <a:endParaRPr lang="en-US" dirty="0"/>
          </a:p>
        </p:txBody>
      </p:sp>
      <p:sp>
        <p:nvSpPr>
          <p:cNvPr id="4" name="Slide Number Placeholder 3"/>
          <p:cNvSpPr>
            <a:spLocks noGrp="1"/>
          </p:cNvSpPr>
          <p:nvPr>
            <p:ph type="sldNum" sz="quarter" idx="11"/>
          </p:nvPr>
        </p:nvSpPr>
        <p:spPr/>
        <p:txBody>
          <a:bodyPr/>
          <a:lstStyle/>
          <a:p>
            <a:pPr>
              <a:defRPr/>
            </a:pPr>
            <a:fld id="{010D1B89-3E62-4CE7-B74A-64EFB01F397A}" type="slidenum">
              <a:rPr lang="en-US" smtClean="0"/>
              <a:pPr>
                <a:defRPr/>
              </a:pPr>
              <a:t>1</a:t>
            </a:fld>
            <a:endParaRPr lang="en-US" dirty="0"/>
          </a:p>
        </p:txBody>
      </p:sp>
      <p:pic>
        <p:nvPicPr>
          <p:cNvPr id="7" name="Content Placeholder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08770"/>
            <a:ext cx="5562600" cy="2863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632435" y="4780413"/>
            <a:ext cx="4341526" cy="923330"/>
          </a:xfrm>
          <a:prstGeom prst="rect">
            <a:avLst/>
          </a:prstGeom>
        </p:spPr>
        <p:txBody>
          <a:bodyPr wrap="square">
            <a:spAutoFit/>
          </a:bodyPr>
          <a:lstStyle/>
          <a:p>
            <a:r>
              <a:rPr lang="en-US" b="1" dirty="0" smtClean="0"/>
              <a:t>Jennifer DeCubellis</a:t>
            </a:r>
          </a:p>
          <a:p>
            <a:r>
              <a:rPr lang="en-US" b="1" dirty="0" smtClean="0"/>
              <a:t> Asst. County Administrator- Health</a:t>
            </a:r>
            <a:endParaRPr lang="en-US" b="1" dirty="0"/>
          </a:p>
          <a:p>
            <a:r>
              <a:rPr lang="en-US" dirty="0" smtClean="0"/>
              <a:t>Sept 2014</a:t>
            </a:r>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843" y="1600200"/>
            <a:ext cx="2724483" cy="1831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476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313793" y="0"/>
            <a:ext cx="6172200" cy="1066800"/>
          </a:xfrm>
        </p:spPr>
        <p:txBody>
          <a:bodyPr/>
          <a:lstStyle/>
          <a:p>
            <a:pPr eaLnBrk="1" hangingPunct="1">
              <a:defRPr/>
            </a:pPr>
            <a:r>
              <a:rPr lang="en-US" sz="4800" dirty="0" smtClean="0">
                <a:effectLst/>
                <a:ea typeface="ＭＳ Ｐゴシック" pitchFamily="1" charset="-128"/>
              </a:rPr>
              <a:t>Who We Are</a:t>
            </a:r>
          </a:p>
        </p:txBody>
      </p:sp>
      <p:sp>
        <p:nvSpPr>
          <p:cNvPr id="8196"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DA381D94-5626-4B1E-AF77-EDF35A354219}" type="slidenum">
              <a:rPr lang="en-US" sz="1400" b="1">
                <a:solidFill>
                  <a:schemeClr val="accent1"/>
                </a:solidFill>
              </a:rPr>
              <a:pPr algn="r"/>
              <a:t>2</a:t>
            </a:fld>
            <a:endParaRPr lang="en-US" sz="1400" b="1" dirty="0">
              <a:solidFill>
                <a:schemeClr val="accent1"/>
              </a:solidFill>
            </a:endParaRPr>
          </a:p>
        </p:txBody>
      </p:sp>
      <p:sp>
        <p:nvSpPr>
          <p:cNvPr id="5123" name="Rectangle 3"/>
          <p:cNvSpPr>
            <a:spLocks noGrp="1" noChangeArrowheads="1"/>
          </p:cNvSpPr>
          <p:nvPr>
            <p:ph type="body" idx="4294967295"/>
          </p:nvPr>
        </p:nvSpPr>
        <p:spPr>
          <a:xfrm>
            <a:off x="152400" y="888547"/>
            <a:ext cx="8229600" cy="5106415"/>
          </a:xfrm>
        </p:spPr>
        <p:txBody>
          <a:bodyPr/>
          <a:lstStyle/>
          <a:p>
            <a:pPr marL="465138" lvl="2" indent="-342900" eaLnBrk="1" hangingPunct="1">
              <a:spcBef>
                <a:spcPts val="0"/>
              </a:spcBef>
              <a:spcAft>
                <a:spcPts val="0"/>
              </a:spcAft>
              <a:buClr>
                <a:srgbClr val="003480"/>
              </a:buClr>
              <a:buSzPct val="75000"/>
              <a:buFont typeface="Arial" charset="0"/>
              <a:buChar char="►"/>
              <a:defRPr/>
            </a:pPr>
            <a:r>
              <a:rPr lang="en-US" sz="2400" dirty="0" smtClean="0">
                <a:solidFill>
                  <a:schemeClr val="tx2"/>
                </a:solidFill>
              </a:rPr>
              <a:t>Medicaid Demonstration Project</a:t>
            </a:r>
          </a:p>
          <a:p>
            <a:pPr marL="922338" lvl="3" indent="-342900" eaLnBrk="1" hangingPunct="1">
              <a:spcBef>
                <a:spcPts val="0"/>
              </a:spcBef>
              <a:spcAft>
                <a:spcPts val="0"/>
              </a:spcAft>
              <a:buClr>
                <a:srgbClr val="003480"/>
              </a:buClr>
              <a:buSzPct val="75000"/>
              <a:buFont typeface="Courier New" panose="02070309020205020404" pitchFamily="49" charset="0"/>
              <a:buChar char="o"/>
              <a:defRPr/>
            </a:pPr>
            <a:r>
              <a:rPr lang="en-US" sz="2200" dirty="0" smtClean="0"/>
              <a:t>County Health Plan, Hospital, Community Clinics, and Social Services collaborating on resident health</a:t>
            </a:r>
          </a:p>
          <a:p>
            <a:pPr marL="922338" lvl="3" indent="-342900" eaLnBrk="1" hangingPunct="1">
              <a:spcBef>
                <a:spcPts val="0"/>
              </a:spcBef>
              <a:spcAft>
                <a:spcPts val="0"/>
              </a:spcAft>
              <a:buClr>
                <a:srgbClr val="003480"/>
              </a:buClr>
              <a:buSzPct val="75000"/>
              <a:buFont typeface="Courier New" panose="02070309020205020404" pitchFamily="49" charset="0"/>
              <a:buChar char="o"/>
              <a:defRPr/>
            </a:pPr>
            <a:r>
              <a:rPr lang="en-US" sz="2200" dirty="0" smtClean="0"/>
              <a:t>Reduce costs &amp; improve outcomes for the Counties most vulnerable, high need populations</a:t>
            </a:r>
          </a:p>
          <a:p>
            <a:pPr marL="922338" lvl="3" indent="-342900" eaLnBrk="1" hangingPunct="1">
              <a:spcBef>
                <a:spcPts val="0"/>
              </a:spcBef>
              <a:spcAft>
                <a:spcPts val="0"/>
              </a:spcAft>
              <a:buClr>
                <a:srgbClr val="003480"/>
              </a:buClr>
              <a:buSzPct val="75000"/>
              <a:buFont typeface="Courier New" panose="02070309020205020404" pitchFamily="49" charset="0"/>
              <a:buChar char="o"/>
              <a:defRPr/>
            </a:pPr>
            <a:r>
              <a:rPr lang="en-US" sz="2200" dirty="0" smtClean="0"/>
              <a:t>Leveraging social service, health, &amp; corrections systems</a:t>
            </a:r>
          </a:p>
          <a:p>
            <a:pPr marL="579438" lvl="3" indent="0" eaLnBrk="1" hangingPunct="1">
              <a:spcBef>
                <a:spcPts val="0"/>
              </a:spcBef>
              <a:spcAft>
                <a:spcPts val="0"/>
              </a:spcAft>
              <a:buClr>
                <a:srgbClr val="003480"/>
              </a:buClr>
              <a:buSzPct val="75000"/>
              <a:buNone/>
              <a:defRPr/>
            </a:pPr>
            <a:endParaRPr lang="en-US" sz="2400" dirty="0" smtClean="0"/>
          </a:p>
          <a:p>
            <a:pPr marL="465138" lvl="2" indent="-342900" eaLnBrk="1" hangingPunct="1">
              <a:spcBef>
                <a:spcPts val="0"/>
              </a:spcBef>
              <a:spcAft>
                <a:spcPts val="0"/>
              </a:spcAft>
              <a:buClr>
                <a:srgbClr val="003480"/>
              </a:buClr>
              <a:buSzPct val="75000"/>
              <a:buFont typeface="Arial" charset="0"/>
              <a:buChar char="►"/>
              <a:defRPr/>
            </a:pPr>
            <a:r>
              <a:rPr lang="en-US" sz="2400" dirty="0" smtClean="0">
                <a:solidFill>
                  <a:schemeClr val="tx2"/>
                </a:solidFill>
              </a:rPr>
              <a:t>Population served</a:t>
            </a:r>
          </a:p>
          <a:p>
            <a:pPr marL="922338" lvl="3" indent="-342900" eaLnBrk="1" hangingPunct="1">
              <a:spcBef>
                <a:spcPts val="0"/>
              </a:spcBef>
              <a:spcAft>
                <a:spcPts val="0"/>
              </a:spcAft>
              <a:buClr>
                <a:srgbClr val="003480"/>
              </a:buClr>
              <a:buSzPct val="75000"/>
              <a:buFont typeface="Arial" charset="0"/>
              <a:buChar char="►"/>
              <a:defRPr/>
            </a:pPr>
            <a:r>
              <a:rPr lang="en-US" sz="2200" dirty="0" smtClean="0"/>
              <a:t>9,000 Medicaid Expansion Adults (0-133% FPL)</a:t>
            </a:r>
          </a:p>
          <a:p>
            <a:pPr marL="1036638" lvl="4" indent="0" eaLnBrk="1" hangingPunct="1">
              <a:spcBef>
                <a:spcPts val="0"/>
              </a:spcBef>
              <a:spcAft>
                <a:spcPts val="0"/>
              </a:spcAft>
              <a:buClr>
                <a:srgbClr val="003480"/>
              </a:buClr>
              <a:buSzPct val="75000"/>
              <a:buNone/>
              <a:defRPr/>
            </a:pPr>
            <a:r>
              <a:rPr lang="en-US" sz="2000" dirty="0" smtClean="0"/>
              <a:t>Characteristics:</a:t>
            </a:r>
          </a:p>
          <a:p>
            <a:pPr marL="1036638" lvl="4" indent="0" eaLnBrk="1" hangingPunct="1">
              <a:spcBef>
                <a:spcPts val="0"/>
              </a:spcBef>
              <a:spcAft>
                <a:spcPts val="0"/>
              </a:spcAft>
              <a:buClr>
                <a:srgbClr val="003480"/>
              </a:buClr>
              <a:buSzPct val="75000"/>
              <a:buNone/>
              <a:defRPr/>
            </a:pPr>
            <a:r>
              <a:rPr lang="en-US" sz="2000" dirty="0"/>
              <a:t>	</a:t>
            </a:r>
            <a:r>
              <a:rPr lang="en-US" sz="2000" dirty="0" smtClean="0"/>
              <a:t>70% racial/ethnic minority</a:t>
            </a:r>
          </a:p>
          <a:p>
            <a:pPr marL="1036638" lvl="4" indent="0" eaLnBrk="1" hangingPunct="1">
              <a:spcBef>
                <a:spcPts val="0"/>
              </a:spcBef>
              <a:spcAft>
                <a:spcPts val="0"/>
              </a:spcAft>
              <a:buClr>
                <a:srgbClr val="003480"/>
              </a:buClr>
              <a:buSzPct val="75000"/>
              <a:buNone/>
              <a:defRPr/>
            </a:pPr>
            <a:r>
              <a:rPr lang="en-US" sz="2000" dirty="0"/>
              <a:t>	</a:t>
            </a:r>
            <a:r>
              <a:rPr lang="en-US" sz="2000" dirty="0" smtClean="0"/>
              <a:t>60% behavioral health concerns</a:t>
            </a:r>
          </a:p>
          <a:p>
            <a:pPr marL="1036638" lvl="4" indent="0" eaLnBrk="1" hangingPunct="1">
              <a:spcBef>
                <a:spcPts val="0"/>
              </a:spcBef>
              <a:spcAft>
                <a:spcPts val="0"/>
              </a:spcAft>
              <a:buClr>
                <a:srgbClr val="003480"/>
              </a:buClr>
              <a:buSzPct val="75000"/>
              <a:buNone/>
              <a:defRPr/>
            </a:pPr>
            <a:r>
              <a:rPr lang="en-US" sz="2000" dirty="0"/>
              <a:t>	</a:t>
            </a:r>
            <a:r>
              <a:rPr lang="en-US" sz="2000" dirty="0" smtClean="0"/>
              <a:t>32% unstable housing</a:t>
            </a:r>
          </a:p>
          <a:p>
            <a:pPr marL="1036638" lvl="4" indent="0" eaLnBrk="1" hangingPunct="1">
              <a:spcBef>
                <a:spcPts val="0"/>
              </a:spcBef>
              <a:spcAft>
                <a:spcPts val="0"/>
              </a:spcAft>
              <a:buClr>
                <a:srgbClr val="003480"/>
              </a:buClr>
              <a:buSzPct val="75000"/>
              <a:buNone/>
              <a:defRPr/>
            </a:pPr>
            <a:r>
              <a:rPr lang="en-US" sz="2000" dirty="0" smtClean="0"/>
              <a:t>	Significant  utilization of crisis services </a:t>
            </a:r>
          </a:p>
          <a:p>
            <a:pPr marL="1036638" lvl="4" indent="0" eaLnBrk="1" hangingPunct="1">
              <a:spcBef>
                <a:spcPts val="0"/>
              </a:spcBef>
              <a:spcAft>
                <a:spcPts val="0"/>
              </a:spcAft>
              <a:buClr>
                <a:srgbClr val="003480"/>
              </a:buClr>
              <a:buSzPct val="75000"/>
              <a:buNone/>
              <a:defRPr/>
            </a:pPr>
            <a:endParaRPr lang="en-US" sz="2000" dirty="0" smtClean="0"/>
          </a:p>
          <a:p>
            <a:pPr marL="1036638" lvl="4" indent="0" eaLnBrk="1" hangingPunct="1">
              <a:spcBef>
                <a:spcPts val="0"/>
              </a:spcBef>
              <a:spcAft>
                <a:spcPts val="0"/>
              </a:spcAft>
              <a:buClr>
                <a:srgbClr val="003480"/>
              </a:buClr>
              <a:buSzPct val="75000"/>
              <a:buNone/>
              <a:defRPr/>
            </a:pPr>
            <a:endParaRPr lang="en-US" sz="2400" dirty="0">
              <a:solidFill>
                <a:schemeClr val="tx2"/>
              </a:solidFill>
              <a:ea typeface="ＭＳ Ｐゴシック"/>
            </a:endParaRPr>
          </a:p>
          <a:p>
            <a:pPr marL="465138" lvl="2" indent="-342900" eaLnBrk="1" hangingPunct="1">
              <a:spcBef>
                <a:spcPts val="0"/>
              </a:spcBef>
              <a:spcAft>
                <a:spcPts val="0"/>
              </a:spcAft>
              <a:buClr>
                <a:srgbClr val="003480"/>
              </a:buClr>
              <a:buSzPct val="75000"/>
              <a:buNone/>
              <a:defRPr/>
            </a:pPr>
            <a:endParaRPr lang="en-US" sz="2400" dirty="0" smtClean="0"/>
          </a:p>
        </p:txBody>
      </p:sp>
      <p:pic>
        <p:nvPicPr>
          <p:cNvPr id="5" name="Picture 7" descr="Rooseve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407" y="4207037"/>
            <a:ext cx="2799185" cy="167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2065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928"/>
            <a:ext cx="8833945" cy="1143000"/>
          </a:xfrm>
        </p:spPr>
        <p:txBody>
          <a:bodyPr>
            <a:noAutofit/>
          </a:bodyPr>
          <a:lstStyle/>
          <a:p>
            <a:r>
              <a:rPr lang="en-US" dirty="0">
                <a:latin typeface="Calibri" pitchFamily="34" charset="0"/>
                <a:cs typeface="Calibri" pitchFamily="34" charset="0"/>
              </a:rPr>
              <a:t>Factors Impacting Health Outcomes</a:t>
            </a:r>
            <a:endParaRPr lang="en-US" dirty="0">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5702"/>
            <a:ext cx="9144000" cy="5376178"/>
          </a:xfrm>
          <a:prstGeom prst="rect">
            <a:avLst/>
          </a:prstGeom>
          <a:ln w="25400">
            <a:solidFill>
              <a:schemeClr val="tx1"/>
            </a:solidFill>
          </a:ln>
        </p:spPr>
      </p:pic>
      <p:sp>
        <p:nvSpPr>
          <p:cNvPr id="5" name="Right Brace 4"/>
          <p:cNvSpPr/>
          <p:nvPr/>
        </p:nvSpPr>
        <p:spPr bwMode="auto">
          <a:xfrm>
            <a:off x="5563229" y="2227439"/>
            <a:ext cx="381000" cy="685800"/>
          </a:xfrm>
          <a:prstGeom prst="rightBrace">
            <a:avLst/>
          </a:prstGeom>
          <a:no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96" charset="-128"/>
            </a:endParaRPr>
          </a:p>
        </p:txBody>
      </p:sp>
      <p:sp>
        <p:nvSpPr>
          <p:cNvPr id="6" name="Right Brace 5"/>
          <p:cNvSpPr/>
          <p:nvPr/>
        </p:nvSpPr>
        <p:spPr bwMode="auto">
          <a:xfrm>
            <a:off x="5563229" y="2986391"/>
            <a:ext cx="381000" cy="3429000"/>
          </a:xfrm>
          <a:prstGeom prst="rightBrace">
            <a:avLst/>
          </a:prstGeom>
          <a:no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96" charset="-128"/>
            </a:endParaRPr>
          </a:p>
        </p:txBody>
      </p:sp>
      <p:sp>
        <p:nvSpPr>
          <p:cNvPr id="7" name="TextBox 6"/>
          <p:cNvSpPr txBox="1"/>
          <p:nvPr/>
        </p:nvSpPr>
        <p:spPr>
          <a:xfrm>
            <a:off x="6096629" y="2241929"/>
            <a:ext cx="3124200" cy="707886"/>
          </a:xfrm>
          <a:prstGeom prst="rect">
            <a:avLst/>
          </a:prstGeom>
          <a:noFill/>
        </p:spPr>
        <p:txBody>
          <a:bodyPr wrap="square" rtlCol="0">
            <a:spAutoFit/>
          </a:bodyPr>
          <a:lstStyle/>
          <a:p>
            <a:r>
              <a:rPr lang="en-US" sz="2000" b="1" dirty="0" smtClean="0">
                <a:solidFill>
                  <a:schemeClr val="bg1"/>
                </a:solidFill>
                <a:latin typeface="Calibri" panose="020F0502020204030204" pitchFamily="34" charset="0"/>
              </a:rPr>
              <a:t>20%</a:t>
            </a:r>
            <a:r>
              <a:rPr lang="en-US" sz="2000" dirty="0" smtClean="0">
                <a:solidFill>
                  <a:schemeClr val="bg1"/>
                </a:solidFill>
                <a:latin typeface="Calibri" panose="020F0502020204030204" pitchFamily="34" charset="0"/>
              </a:rPr>
              <a:t> - Access to and quality of health care</a:t>
            </a:r>
            <a:endParaRPr lang="en-US" sz="2000" dirty="0">
              <a:solidFill>
                <a:schemeClr val="bg1"/>
              </a:solidFill>
              <a:latin typeface="Calibri" panose="020F0502020204030204" pitchFamily="34" charset="0"/>
            </a:endParaRPr>
          </a:p>
        </p:txBody>
      </p:sp>
      <p:sp>
        <p:nvSpPr>
          <p:cNvPr id="8" name="TextBox 7"/>
          <p:cNvSpPr txBox="1"/>
          <p:nvPr/>
        </p:nvSpPr>
        <p:spPr>
          <a:xfrm>
            <a:off x="6096629" y="4056239"/>
            <a:ext cx="3124200" cy="1631216"/>
          </a:xfrm>
          <a:prstGeom prst="rect">
            <a:avLst/>
          </a:prstGeom>
          <a:noFill/>
        </p:spPr>
        <p:txBody>
          <a:bodyPr wrap="square" rtlCol="0">
            <a:spAutoFit/>
          </a:bodyPr>
          <a:lstStyle/>
          <a:p>
            <a:r>
              <a:rPr lang="en-US" sz="2000" b="1" dirty="0" smtClean="0">
                <a:solidFill>
                  <a:schemeClr val="bg1"/>
                </a:solidFill>
                <a:latin typeface="Calibri" panose="020F0502020204030204" pitchFamily="34" charset="0"/>
              </a:rPr>
              <a:t>80%</a:t>
            </a:r>
            <a:r>
              <a:rPr lang="en-US" sz="2000" dirty="0" smtClean="0">
                <a:solidFill>
                  <a:schemeClr val="bg1"/>
                </a:solidFill>
                <a:latin typeface="Calibri" panose="020F0502020204030204" pitchFamily="34" charset="0"/>
              </a:rPr>
              <a:t> </a:t>
            </a:r>
            <a:endParaRPr lang="en-US" sz="2000" dirty="0">
              <a:solidFill>
                <a:schemeClr val="bg1"/>
              </a:solidFill>
              <a:latin typeface="Calibri" panose="020F0502020204030204" pitchFamily="34" charset="0"/>
            </a:endParaRPr>
          </a:p>
          <a:p>
            <a:pPr marL="342900" indent="-342900">
              <a:buFont typeface="Arial" panose="020B0604020202020204" pitchFamily="34" charset="0"/>
              <a:buChar char="•"/>
            </a:pPr>
            <a:r>
              <a:rPr lang="en-US" sz="2000" dirty="0" smtClean="0">
                <a:solidFill>
                  <a:schemeClr val="bg1"/>
                </a:solidFill>
                <a:latin typeface="Calibri" panose="020F0502020204030204" pitchFamily="34" charset="0"/>
              </a:rPr>
              <a:t>Social and economic factors (40%)</a:t>
            </a:r>
          </a:p>
          <a:p>
            <a:pPr marL="342900" indent="-342900">
              <a:buFont typeface="Arial" panose="020B0604020202020204" pitchFamily="34" charset="0"/>
              <a:buChar char="•"/>
            </a:pPr>
            <a:r>
              <a:rPr lang="en-US" sz="2000" dirty="0" smtClean="0">
                <a:solidFill>
                  <a:schemeClr val="bg1"/>
                </a:solidFill>
                <a:latin typeface="Calibri" panose="020F0502020204030204" pitchFamily="34" charset="0"/>
              </a:rPr>
              <a:t>Health behaviors (30%)</a:t>
            </a:r>
          </a:p>
          <a:p>
            <a:pPr marL="342900" indent="-342900">
              <a:buFont typeface="Arial" panose="020B0604020202020204" pitchFamily="34" charset="0"/>
              <a:buChar char="•"/>
            </a:pPr>
            <a:r>
              <a:rPr lang="en-US" sz="2000" dirty="0" smtClean="0">
                <a:solidFill>
                  <a:schemeClr val="bg1"/>
                </a:solidFill>
                <a:latin typeface="Calibri" panose="020F0502020204030204" pitchFamily="34" charset="0"/>
              </a:rPr>
              <a:t>Built environment (10%)</a:t>
            </a:r>
          </a:p>
        </p:txBody>
      </p:sp>
      <p:sp>
        <p:nvSpPr>
          <p:cNvPr id="9" name="TextBox 8"/>
          <p:cNvSpPr txBox="1"/>
          <p:nvPr/>
        </p:nvSpPr>
        <p:spPr>
          <a:xfrm>
            <a:off x="152400" y="6488668"/>
            <a:ext cx="9525000" cy="307777"/>
          </a:xfrm>
          <a:prstGeom prst="rect">
            <a:avLst/>
          </a:prstGeom>
          <a:noFill/>
        </p:spPr>
        <p:txBody>
          <a:bodyPr wrap="square" rtlCol="0">
            <a:spAutoFit/>
          </a:bodyPr>
          <a:lstStyle/>
          <a:p>
            <a:pPr algn="ctr"/>
            <a:r>
              <a:rPr lang="en-US" sz="1400" dirty="0" smtClean="0">
                <a:solidFill>
                  <a:schemeClr val="bg1"/>
                </a:solidFill>
                <a:latin typeface="Calibri" panose="020F0502020204030204" pitchFamily="34" charset="0"/>
              </a:rPr>
              <a:t>Adapted from &lt;http://www.countyhealthrankings.org/our-approach&gt;</a:t>
            </a:r>
            <a:endParaRPr 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26345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18"/>
            <a:ext cx="8229600" cy="1143000"/>
          </a:xfrm>
        </p:spPr>
        <p:txBody>
          <a:bodyPr/>
          <a:lstStyle/>
          <a:p>
            <a:r>
              <a:rPr lang="en-US" altLang="en-US" dirty="0">
                <a:latin typeface="Calibri" pitchFamily="34" charset="0"/>
              </a:rPr>
              <a:t>Financial Model: Impact</a:t>
            </a:r>
            <a:endParaRPr lang="en-US" dirty="0">
              <a:latin typeface="Calibri" panose="020F0502020204030204" pitchFamily="34" charset="0"/>
            </a:endParaRPr>
          </a:p>
        </p:txBody>
      </p:sp>
      <p:pic>
        <p:nvPicPr>
          <p:cNvPr id="1025"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8229600" cy="441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240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6ADAB6D-5D2F-473C-A2F7-8895C8D5FC33}" type="slidenum">
              <a:rPr lang="en-US" smtClean="0"/>
              <a:pPr>
                <a:defRPr/>
              </a:pPr>
              <a:t>5</a:t>
            </a:fld>
            <a:endParaRPr lang="en-US" dirty="0"/>
          </a:p>
        </p:txBody>
      </p:sp>
      <p:sp>
        <p:nvSpPr>
          <p:cNvPr id="3" name="TextBox 2"/>
          <p:cNvSpPr txBox="1"/>
          <p:nvPr/>
        </p:nvSpPr>
        <p:spPr>
          <a:xfrm>
            <a:off x="1143000" y="152400"/>
            <a:ext cx="7276150" cy="830997"/>
          </a:xfrm>
          <a:prstGeom prst="rect">
            <a:avLst/>
          </a:prstGeom>
          <a:noFill/>
        </p:spPr>
        <p:txBody>
          <a:bodyPr wrap="none" rtlCol="0">
            <a:spAutoFit/>
          </a:bodyPr>
          <a:lstStyle/>
          <a:p>
            <a:r>
              <a:rPr lang="en-US" sz="4800" dirty="0" smtClean="0">
                <a:solidFill>
                  <a:srgbClr val="FFFFFF"/>
                </a:solidFill>
                <a:latin typeface="Calibri" pitchFamily="34" charset="0"/>
              </a:rPr>
              <a:t>Key Characteristics of Model</a:t>
            </a:r>
            <a:endParaRPr lang="en-US" sz="4800" dirty="0">
              <a:solidFill>
                <a:srgbClr val="FFFFFF"/>
              </a:solidFill>
              <a:latin typeface="Calibri" pitchFamily="34" charset="0"/>
            </a:endParaRPr>
          </a:p>
        </p:txBody>
      </p:sp>
      <p:sp>
        <p:nvSpPr>
          <p:cNvPr id="5" name="TextBox 4"/>
          <p:cNvSpPr txBox="1"/>
          <p:nvPr/>
        </p:nvSpPr>
        <p:spPr>
          <a:xfrm>
            <a:off x="945444" y="2779889"/>
            <a:ext cx="184666" cy="369332"/>
          </a:xfrm>
          <a:prstGeom prst="rect">
            <a:avLst/>
          </a:prstGeom>
          <a:noFill/>
        </p:spPr>
        <p:txBody>
          <a:bodyPr wrap="none" rtlCol="0">
            <a:spAutoFit/>
          </a:bodyPr>
          <a:lstStyle/>
          <a:p>
            <a:endParaRPr lang="en-US" dirty="0"/>
          </a:p>
        </p:txBody>
      </p:sp>
      <p:sp>
        <p:nvSpPr>
          <p:cNvPr id="6" name="Content Placeholder 2"/>
          <p:cNvSpPr txBox="1">
            <a:spLocks/>
          </p:cNvSpPr>
          <p:nvPr/>
        </p:nvSpPr>
        <p:spPr>
          <a:xfrm>
            <a:off x="228600" y="1148935"/>
            <a:ext cx="8686800" cy="4678363"/>
          </a:xfrm>
          <a:prstGeom prst="rect">
            <a:avLst/>
          </a:prstGeom>
        </p:spPr>
        <p:txBody>
          <a:bodyPr vert="horz" lIns="91440" tIns="45720" rIns="91440" bIns="45720" rtlCol="0">
            <a:noAutofit/>
          </a:bodyPr>
          <a:lstStyle/>
          <a:p>
            <a:pPr marL="342900" marR="0" lvl="0" indent="-342900" algn="l" defTabSz="457200" rtl="0" eaLnBrk="1" fontAlgn="auto" latinLnBrk="0" hangingPunct="1">
              <a:spcBef>
                <a:spcPts val="0"/>
              </a:spcBef>
              <a:spcAft>
                <a:spcPts val="0"/>
              </a:spcAft>
              <a:buClrTx/>
              <a:buSzTx/>
              <a:buFont typeface="Arial"/>
              <a:buChar char="•"/>
              <a:tabLst/>
              <a:defRPr/>
            </a:pPr>
            <a:r>
              <a:rPr kumimoji="0" lang="en-US" sz="2400" b="1" i="0" u="sng" strike="noStrike" kern="1200" cap="none" spc="0" normalizeH="0" baseline="0" noProof="0" dirty="0" smtClean="0">
                <a:ln>
                  <a:noFill/>
                </a:ln>
                <a:solidFill>
                  <a:schemeClr val="tx1"/>
                </a:solidFill>
                <a:effectLst/>
                <a:uLnTx/>
                <a:uFillTx/>
                <a:latin typeface="Calibri" pitchFamily="34" charset="0"/>
              </a:rPr>
              <a:t>Care Coordination</a:t>
            </a:r>
          </a:p>
          <a:p>
            <a:pPr marL="800100" lvl="1" indent="-342900" defTabSz="457200" fontAlgn="auto">
              <a:spcBef>
                <a:spcPts val="0"/>
              </a:spcBef>
              <a:spcAft>
                <a:spcPts val="0"/>
              </a:spcAft>
              <a:buFont typeface="Courier New" panose="02070309020205020404" pitchFamily="49" charset="0"/>
              <a:buChar char="o"/>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Coordination across systems</a:t>
            </a:r>
            <a:r>
              <a:rPr kumimoji="0" lang="en-US" sz="2400" b="0" i="0" u="none" strike="noStrike" kern="1200" cap="none" spc="0" normalizeH="0" noProof="0" dirty="0" smtClean="0">
                <a:ln>
                  <a:noFill/>
                </a:ln>
                <a:solidFill>
                  <a:schemeClr val="tx1"/>
                </a:solidFill>
                <a:effectLst/>
                <a:uLnTx/>
                <a:uFillTx/>
                <a:latin typeface="Calibri" pitchFamily="34" charset="0"/>
              </a:rPr>
              <a:t> (reduce waste, leverage resources, improve lives)</a:t>
            </a:r>
            <a:endParaRPr kumimoji="0" lang="en-US" sz="2400" b="0" i="0" u="none" strike="noStrike" kern="1200" cap="none" spc="0" normalizeH="0" baseline="0" noProof="0" dirty="0" smtClean="0">
              <a:ln>
                <a:noFill/>
              </a:ln>
              <a:solidFill>
                <a:schemeClr val="tx1"/>
              </a:solidFill>
              <a:effectLst/>
              <a:uLnTx/>
              <a:uFillTx/>
              <a:latin typeface="Calibri" pitchFamily="34" charset="0"/>
            </a:endParaRPr>
          </a:p>
          <a:p>
            <a:pPr marL="342900" marR="0" lvl="0" indent="-342900" algn="l" defTabSz="457200" rtl="0" eaLnBrk="1" fontAlgn="auto" latinLnBrk="0" hangingPunct="1">
              <a:spcBef>
                <a:spcPts val="0"/>
              </a:spcBef>
              <a:spcAft>
                <a:spcPts val="0"/>
              </a:spcAft>
              <a:buClrTx/>
              <a:buSzTx/>
              <a:buFont typeface="Arial"/>
              <a:buChar char="•"/>
              <a:tabLst/>
              <a:defRPr/>
            </a:pPr>
            <a:r>
              <a:rPr lang="en-US" sz="2400" b="1" u="sng" dirty="0" smtClean="0">
                <a:latin typeface="Calibri" pitchFamily="34" charset="0"/>
              </a:rPr>
              <a:t>Social Determinants of Health</a:t>
            </a:r>
          </a:p>
          <a:p>
            <a:pPr marL="800100" lvl="1" indent="-342900" defTabSz="457200" fontAlgn="auto">
              <a:spcBef>
                <a:spcPts val="0"/>
              </a:spcBef>
              <a:spcAft>
                <a:spcPts val="0"/>
              </a:spcAft>
              <a:buFont typeface="Courier New" panose="02070309020205020404" pitchFamily="49" charset="0"/>
              <a:buChar char="o"/>
              <a:defRPr/>
            </a:pPr>
            <a:r>
              <a:rPr lang="en-US" sz="2400" dirty="0" smtClean="0">
                <a:latin typeface="Calibri" pitchFamily="34" charset="0"/>
              </a:rPr>
              <a:t>Basic needs and environmental factors need to be addressed to stop the revolving door (high cost- poor outcomes)</a:t>
            </a:r>
          </a:p>
          <a:p>
            <a:pPr marL="800100" lvl="1" indent="-342900" defTabSz="457200" fontAlgn="auto">
              <a:spcBef>
                <a:spcPts val="0"/>
              </a:spcBef>
              <a:spcAft>
                <a:spcPts val="0"/>
              </a:spcAft>
              <a:buFont typeface="Courier New" panose="02070309020205020404" pitchFamily="49" charset="0"/>
              <a:buChar char="o"/>
              <a:defRPr/>
            </a:pPr>
            <a:r>
              <a:rPr lang="en-US" sz="2400" noProof="0" dirty="0" smtClean="0">
                <a:latin typeface="Calibri" pitchFamily="34" charset="0"/>
              </a:rPr>
              <a:t>Housing</a:t>
            </a:r>
          </a:p>
          <a:p>
            <a:pPr marL="800100" lvl="1" indent="-342900" defTabSz="457200" fontAlgn="auto">
              <a:spcBef>
                <a:spcPts val="0"/>
              </a:spcBef>
              <a:spcAft>
                <a:spcPts val="0"/>
              </a:spcAft>
              <a:buFont typeface="Courier New" panose="02070309020205020404" pitchFamily="49" charset="0"/>
              <a:buChar char="o"/>
              <a:defRPr/>
            </a:pPr>
            <a:r>
              <a:rPr lang="en-US" sz="2400" dirty="0" smtClean="0">
                <a:latin typeface="Calibri" pitchFamily="34" charset="0"/>
              </a:rPr>
              <a:t>Pathways out of poverty –vocational supports</a:t>
            </a:r>
          </a:p>
          <a:p>
            <a:pPr marL="800100" lvl="1" indent="-342900" defTabSz="457200" fontAlgn="auto">
              <a:spcBef>
                <a:spcPts val="0"/>
              </a:spcBef>
              <a:spcAft>
                <a:spcPts val="0"/>
              </a:spcAft>
              <a:buFont typeface="Courier New" panose="02070309020205020404" pitchFamily="49" charset="0"/>
              <a:buChar char="o"/>
              <a:defRPr/>
            </a:pPr>
            <a:r>
              <a:rPr lang="en-US" sz="2400" noProof="0" dirty="0" smtClean="0">
                <a:latin typeface="Calibri" pitchFamily="34" charset="0"/>
              </a:rPr>
              <a:t>Close system gaps and disparities (system failures)</a:t>
            </a:r>
          </a:p>
          <a:p>
            <a:pPr marL="342900" marR="0" lvl="0" indent="-342900" algn="l" defTabSz="457200" rtl="0" eaLnBrk="1" fontAlgn="auto" latinLnBrk="0" hangingPunct="1">
              <a:spcBef>
                <a:spcPts val="0"/>
              </a:spcBef>
              <a:spcAft>
                <a:spcPts val="0"/>
              </a:spcAft>
              <a:buClrTx/>
              <a:buSzTx/>
              <a:buFont typeface="Arial"/>
              <a:buChar char="•"/>
              <a:tabLst/>
              <a:defRPr/>
            </a:pPr>
            <a:r>
              <a:rPr lang="en-US" sz="2400" b="1" u="sng" dirty="0" smtClean="0">
                <a:latin typeface="Calibri" pitchFamily="34" charset="0"/>
              </a:rPr>
              <a:t>Flexibility in Spending</a:t>
            </a:r>
            <a:r>
              <a:rPr lang="en-US" sz="2400" b="1" dirty="0" smtClean="0">
                <a:latin typeface="Calibri" pitchFamily="34" charset="0"/>
              </a:rPr>
              <a:t>- </a:t>
            </a:r>
            <a:r>
              <a:rPr lang="en-US" sz="2400" dirty="0" smtClean="0">
                <a:latin typeface="Calibri" pitchFamily="34" charset="0"/>
              </a:rPr>
              <a:t>Business approach to utilization of funds with ROI/Impact decisions</a:t>
            </a:r>
          </a:p>
          <a:p>
            <a:pPr marL="342900" marR="0" lvl="0" indent="-342900" algn="l" defTabSz="457200" rtl="0" eaLnBrk="1" fontAlgn="auto" latinLnBrk="0" hangingPunct="1">
              <a:spcBef>
                <a:spcPts val="0"/>
              </a:spcBef>
              <a:spcAft>
                <a:spcPts val="0"/>
              </a:spcAft>
              <a:buClrTx/>
              <a:buSzTx/>
              <a:buFont typeface="Arial"/>
              <a:buChar char="•"/>
              <a:tabLst/>
              <a:defRPr/>
            </a:pPr>
            <a:r>
              <a:rPr lang="en-US" sz="2400" b="1" u="sng" dirty="0" smtClean="0">
                <a:latin typeface="Calibri" pitchFamily="34" charset="0"/>
              </a:rPr>
              <a:t>Data sharing</a:t>
            </a:r>
            <a:r>
              <a:rPr lang="en-US" sz="2400" b="1" dirty="0" smtClean="0">
                <a:latin typeface="Calibri" pitchFamily="34" charset="0"/>
              </a:rPr>
              <a:t>-  </a:t>
            </a:r>
            <a:r>
              <a:rPr lang="en-US" sz="2400" dirty="0" smtClean="0">
                <a:latin typeface="Calibri" pitchFamily="34" charset="0"/>
              </a:rPr>
              <a:t>Break the cycle, close the gaps</a:t>
            </a:r>
            <a:endParaRPr kumimoji="0" lang="en-US" sz="2400" b="0" i="0" u="none" strike="noStrike" kern="1200" cap="none" spc="0" normalizeH="0" noProof="0" dirty="0" smtClean="0">
              <a:ln>
                <a:noFill/>
              </a:ln>
              <a:solidFill>
                <a:schemeClr val="tx1"/>
              </a:solidFill>
              <a:effectLst/>
              <a:uLnTx/>
              <a:uFillTx/>
              <a:latin typeface="Calibri" pitchFamily="34" charset="0"/>
            </a:endParaRP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1420" y="4810648"/>
            <a:ext cx="2483980" cy="112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95400" y="304800"/>
            <a:ext cx="7276150" cy="830997"/>
          </a:xfrm>
          <a:prstGeom prst="rect">
            <a:avLst/>
          </a:prstGeom>
          <a:noFill/>
        </p:spPr>
        <p:txBody>
          <a:bodyPr wrap="none" rtlCol="0">
            <a:spAutoFit/>
          </a:bodyPr>
          <a:lstStyle/>
          <a:p>
            <a:r>
              <a:rPr lang="en-US" sz="4800" dirty="0" smtClean="0">
                <a:solidFill>
                  <a:srgbClr val="FFFFFF"/>
                </a:solidFill>
                <a:latin typeface="Calibri" pitchFamily="34" charset="0"/>
              </a:rPr>
              <a:t>Key Characteristics of Model</a:t>
            </a:r>
            <a:endParaRPr lang="en-US" sz="4800" dirty="0">
              <a:solidFill>
                <a:srgbClr val="FFFFFF"/>
              </a:solidFill>
              <a:latin typeface="Calibri" pitchFamily="34" charset="0"/>
            </a:endParaRPr>
          </a:p>
        </p:txBody>
      </p:sp>
      <p:sp>
        <p:nvSpPr>
          <p:cNvPr id="9" name="TextBox 8"/>
          <p:cNvSpPr txBox="1"/>
          <p:nvPr/>
        </p:nvSpPr>
        <p:spPr>
          <a:xfrm>
            <a:off x="1295400" y="320566"/>
            <a:ext cx="7276150" cy="830997"/>
          </a:xfrm>
          <a:prstGeom prst="rect">
            <a:avLst/>
          </a:prstGeom>
          <a:noFill/>
        </p:spPr>
        <p:txBody>
          <a:bodyPr wrap="none" rtlCol="0">
            <a:spAutoFit/>
          </a:bodyPr>
          <a:lstStyle/>
          <a:p>
            <a:r>
              <a:rPr lang="en-US" sz="4800" dirty="0" smtClean="0">
                <a:solidFill>
                  <a:srgbClr val="FFFFFF"/>
                </a:solidFill>
                <a:latin typeface="Calibri" pitchFamily="34" charset="0"/>
              </a:rPr>
              <a:t>Key Characteristics of Model</a:t>
            </a:r>
            <a:endParaRPr lang="en-US" sz="4800" dirty="0">
              <a:solidFill>
                <a:srgbClr val="FFFFFF"/>
              </a:solidFill>
              <a:latin typeface="Calibri" pitchFamily="34" charset="0"/>
            </a:endParaRPr>
          </a:p>
        </p:txBody>
      </p:sp>
      <p:sp>
        <p:nvSpPr>
          <p:cNvPr id="10" name="TextBox 9"/>
          <p:cNvSpPr txBox="1"/>
          <p:nvPr/>
        </p:nvSpPr>
        <p:spPr>
          <a:xfrm>
            <a:off x="1103243" y="212035"/>
            <a:ext cx="7276150" cy="830997"/>
          </a:xfrm>
          <a:prstGeom prst="rect">
            <a:avLst/>
          </a:prstGeom>
          <a:noFill/>
        </p:spPr>
        <p:txBody>
          <a:bodyPr wrap="none" rtlCol="0">
            <a:spAutoFit/>
          </a:bodyPr>
          <a:lstStyle/>
          <a:p>
            <a:r>
              <a:rPr lang="en-US" sz="4800" dirty="0" smtClean="0">
                <a:solidFill>
                  <a:schemeClr val="tx2"/>
                </a:solidFill>
                <a:latin typeface="Calibri" pitchFamily="34" charset="0"/>
              </a:rPr>
              <a:t>Key Characteristics of Model</a:t>
            </a:r>
            <a:endParaRPr lang="en-US" sz="4800" dirty="0">
              <a:solidFill>
                <a:schemeClr val="tx2"/>
              </a:solidFill>
              <a:latin typeface="Calibri" pitchFamily="34" charset="0"/>
            </a:endParaRPr>
          </a:p>
        </p:txBody>
      </p:sp>
    </p:spTree>
    <p:extLst>
      <p:ext uri="{BB962C8B-B14F-4D97-AF65-F5344CB8AC3E}">
        <p14:creationId xmlns:p14="http://schemas.microsoft.com/office/powerpoint/2010/main" val="1599025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6ADAB6D-5D2F-473C-A2F7-8895C8D5FC33}" type="slidenum">
              <a:rPr lang="en-US" smtClean="0"/>
              <a:pPr>
                <a:defRPr/>
              </a:pPr>
              <a:t>6</a:t>
            </a:fld>
            <a:endParaRPr lang="en-US" dirty="0"/>
          </a:p>
        </p:txBody>
      </p:sp>
      <p:sp>
        <p:nvSpPr>
          <p:cNvPr id="3" name="TextBox 2"/>
          <p:cNvSpPr txBox="1"/>
          <p:nvPr/>
        </p:nvSpPr>
        <p:spPr>
          <a:xfrm>
            <a:off x="454452" y="310054"/>
            <a:ext cx="8382000" cy="830997"/>
          </a:xfrm>
          <a:prstGeom prst="rect">
            <a:avLst/>
          </a:prstGeom>
          <a:noFill/>
        </p:spPr>
        <p:txBody>
          <a:bodyPr wrap="square" rtlCol="0">
            <a:spAutoFit/>
          </a:bodyPr>
          <a:lstStyle/>
          <a:p>
            <a:pPr algn="ctr"/>
            <a:r>
              <a:rPr lang="en-US" sz="4800" dirty="0" smtClean="0">
                <a:solidFill>
                  <a:schemeClr val="tx2"/>
                </a:solidFill>
                <a:latin typeface="Calibri" pitchFamily="34" charset="0"/>
              </a:rPr>
              <a:t>Challenges</a:t>
            </a:r>
            <a:endParaRPr lang="en-US" sz="4800" dirty="0">
              <a:solidFill>
                <a:schemeClr val="tx2"/>
              </a:solidFill>
              <a:latin typeface="Calibri" pitchFamily="34" charset="0"/>
            </a:endParaRPr>
          </a:p>
        </p:txBody>
      </p:sp>
      <p:sp>
        <p:nvSpPr>
          <p:cNvPr id="5" name="TextBox 4"/>
          <p:cNvSpPr txBox="1"/>
          <p:nvPr/>
        </p:nvSpPr>
        <p:spPr>
          <a:xfrm>
            <a:off x="945444" y="2779889"/>
            <a:ext cx="184666" cy="369332"/>
          </a:xfrm>
          <a:prstGeom prst="rect">
            <a:avLst/>
          </a:prstGeom>
          <a:noFill/>
        </p:spPr>
        <p:txBody>
          <a:bodyPr wrap="none" rtlCol="0">
            <a:spAutoFit/>
          </a:bodyPr>
          <a:lstStyle/>
          <a:p>
            <a:endParaRPr lang="en-US" dirty="0"/>
          </a:p>
        </p:txBody>
      </p:sp>
      <p:sp>
        <p:nvSpPr>
          <p:cNvPr id="8" name="Content Placeholder 2"/>
          <p:cNvSpPr txBox="1">
            <a:spLocks/>
          </p:cNvSpPr>
          <p:nvPr/>
        </p:nvSpPr>
        <p:spPr>
          <a:xfrm>
            <a:off x="457200" y="1447800"/>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Data Sharing</a:t>
            </a:r>
          </a:p>
          <a:p>
            <a:pPr marL="800100" lvl="1" indent="-342900" defTabSz="457200" fontAlgn="auto">
              <a:spcBef>
                <a:spcPct val="20000"/>
              </a:spcBef>
              <a:spcAft>
                <a:spcPts val="0"/>
              </a:spcAft>
              <a:buFont typeface="Arial"/>
              <a:buChar char="•"/>
              <a:defRPr/>
            </a:pPr>
            <a:r>
              <a:rPr lang="en-US" sz="2400" dirty="0" smtClean="0">
                <a:latin typeface="Calibri" pitchFamily="34" charset="0"/>
              </a:rPr>
              <a:t>Limitations on behavioral health</a:t>
            </a:r>
          </a:p>
          <a:p>
            <a:pPr marL="800100" lvl="1" indent="-342900" defTabSz="457200" fontAlgn="auto">
              <a:spcBef>
                <a:spcPct val="20000"/>
              </a:spcBef>
              <a:spcAft>
                <a:spcPts val="0"/>
              </a:spcAft>
              <a:buFont typeface="Arial"/>
              <a:buChar char="•"/>
              <a:defRPr/>
            </a:pPr>
            <a:r>
              <a:rPr lang="en-US" sz="2400" noProof="0" dirty="0" smtClean="0">
                <a:latin typeface="Calibri" pitchFamily="34" charset="0"/>
              </a:rPr>
              <a:t>Limitations on sharing: welfare        healthcare/corrections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400" noProof="0" dirty="0" smtClean="0">
                <a:latin typeface="Calibri" pitchFamily="34" charset="0"/>
              </a:rPr>
              <a:t>Get the dollars to the “community table”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dirty="0" smtClean="0">
                <a:ln>
                  <a:noFill/>
                </a:ln>
                <a:solidFill>
                  <a:schemeClr val="tx1"/>
                </a:solidFill>
                <a:effectLst/>
                <a:uLnTx/>
                <a:uFillTx/>
                <a:latin typeface="Calibri" pitchFamily="34" charset="0"/>
              </a:rPr>
              <a:t>Align incentives to change the system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400" noProof="0" dirty="0" smtClean="0">
                <a:latin typeface="Calibri" pitchFamily="34" charset="0"/>
              </a:rPr>
              <a:t>Rules in the way (sample)</a:t>
            </a:r>
          </a:p>
          <a:p>
            <a:pPr marL="800100" lvl="1" indent="-342900" defTabSz="457200" fontAlgn="auto">
              <a:spcBef>
                <a:spcPct val="20000"/>
              </a:spcBef>
              <a:spcAft>
                <a:spcPts val="0"/>
              </a:spcAft>
              <a:buFont typeface="Arial"/>
              <a:buChar char="•"/>
              <a:defRPr/>
            </a:pPr>
            <a:r>
              <a:rPr kumimoji="0" lang="en-US" sz="2400" b="0" i="0" u="none" strike="noStrike" kern="1200" cap="none" spc="0" normalizeH="0" dirty="0" smtClean="0">
                <a:ln>
                  <a:noFill/>
                </a:ln>
                <a:solidFill>
                  <a:schemeClr val="tx1"/>
                </a:solidFill>
                <a:effectLst/>
                <a:uLnTx/>
                <a:uFillTx/>
                <a:latin typeface="Calibri" pitchFamily="34" charset="0"/>
              </a:rPr>
              <a:t>Institute of Mental Disease- Detox</a:t>
            </a:r>
          </a:p>
          <a:p>
            <a:pPr marL="800100" lvl="1" indent="-342900" defTabSz="457200" fontAlgn="auto">
              <a:spcBef>
                <a:spcPct val="20000"/>
              </a:spcBef>
              <a:spcAft>
                <a:spcPts val="0"/>
              </a:spcAft>
              <a:buFont typeface="Arial"/>
              <a:buChar char="•"/>
              <a:defRPr/>
            </a:pPr>
            <a:r>
              <a:rPr lang="en-US" sz="2400" noProof="0" dirty="0" smtClean="0">
                <a:latin typeface="Calibri" pitchFamily="34" charset="0"/>
              </a:rPr>
              <a:t>Rehab- 3 day stay requirements</a:t>
            </a:r>
          </a:p>
          <a:p>
            <a:pPr marL="800100" lvl="1" indent="-342900" defTabSz="457200" fontAlgn="auto">
              <a:spcBef>
                <a:spcPct val="20000"/>
              </a:spcBef>
              <a:spcAft>
                <a:spcPts val="0"/>
              </a:spcAft>
              <a:buFont typeface="Arial"/>
              <a:buChar char="•"/>
              <a:defRPr/>
            </a:pPr>
            <a:r>
              <a:rPr kumimoji="0" lang="en-US" sz="2400" b="0" i="0" u="none" strike="noStrike" kern="1200" cap="none" spc="0" normalizeH="0" dirty="0" smtClean="0">
                <a:ln>
                  <a:noFill/>
                </a:ln>
                <a:solidFill>
                  <a:schemeClr val="tx1"/>
                </a:solidFill>
                <a:effectLst/>
                <a:uLnTx/>
                <a:uFillTx/>
                <a:latin typeface="Calibri" pitchFamily="34" charset="0"/>
              </a:rPr>
              <a:t>Observation Status (midnight rule)</a:t>
            </a:r>
            <a:endParaRPr kumimoji="0" lang="en-US" sz="2400" b="0" i="0" u="none" strike="noStrike" kern="1200" cap="none" spc="0" normalizeH="0" noProof="0" dirty="0" smtClean="0">
              <a:ln>
                <a:noFill/>
              </a:ln>
              <a:solidFill>
                <a:schemeClr val="tx1"/>
              </a:solidFill>
              <a:effectLst/>
              <a:uLnTx/>
              <a:uFillTx/>
              <a:latin typeface="Calibri" pitchFamily="34" charset="0"/>
            </a:endParaRPr>
          </a:p>
        </p:txBody>
      </p:sp>
      <p:sp>
        <p:nvSpPr>
          <p:cNvPr id="4" name="Right Arrow 3"/>
          <p:cNvSpPr/>
          <p:nvPr/>
        </p:nvSpPr>
        <p:spPr>
          <a:xfrm>
            <a:off x="5237922" y="2507974"/>
            <a:ext cx="381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C:\Documents and Settings\WFO242\Desktop\photos\untitled folder\hcr01-2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561" y="410541"/>
            <a:ext cx="26987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Feb14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674" y="3149221"/>
            <a:ext cx="2518525" cy="148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418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DA381D94-5626-4B1E-AF77-EDF35A354219}" type="slidenum">
              <a:rPr lang="en-US" sz="1400" b="1">
                <a:solidFill>
                  <a:schemeClr val="accent1"/>
                </a:solidFill>
              </a:rPr>
              <a:pPr algn="r"/>
              <a:t>7</a:t>
            </a:fld>
            <a:endParaRPr lang="en-US" sz="1400" b="1" dirty="0">
              <a:solidFill>
                <a:schemeClr val="accent1"/>
              </a:solidFill>
            </a:endParaRPr>
          </a:p>
        </p:txBody>
      </p:sp>
      <p:sp>
        <p:nvSpPr>
          <p:cNvPr id="6" name="TextBox 5"/>
          <p:cNvSpPr txBox="1"/>
          <p:nvPr/>
        </p:nvSpPr>
        <p:spPr>
          <a:xfrm>
            <a:off x="1676400" y="152400"/>
            <a:ext cx="5734863" cy="830997"/>
          </a:xfrm>
          <a:prstGeom prst="rect">
            <a:avLst/>
          </a:prstGeom>
          <a:noFill/>
        </p:spPr>
        <p:txBody>
          <a:bodyPr wrap="none" rtlCol="0">
            <a:spAutoFit/>
          </a:bodyPr>
          <a:lstStyle/>
          <a:p>
            <a:r>
              <a:rPr lang="en-US" sz="4800" dirty="0" smtClean="0">
                <a:solidFill>
                  <a:schemeClr val="tx2"/>
                </a:solidFill>
                <a:latin typeface="Calibri" pitchFamily="34" charset="0"/>
              </a:rPr>
              <a:t>Results and Outcomes</a:t>
            </a:r>
            <a:endParaRPr lang="en-US" sz="4800" dirty="0">
              <a:solidFill>
                <a:schemeClr val="tx2"/>
              </a:solidFill>
              <a:latin typeface="Calibri" pitchFamily="34" charset="0"/>
            </a:endParaRPr>
          </a:p>
        </p:txBody>
      </p:sp>
      <p:sp>
        <p:nvSpPr>
          <p:cNvPr id="5" name="Content Placeholder 2"/>
          <p:cNvSpPr txBox="1">
            <a:spLocks/>
          </p:cNvSpPr>
          <p:nvPr/>
        </p:nvSpPr>
        <p:spPr>
          <a:xfrm>
            <a:off x="457200" y="1193005"/>
            <a:ext cx="8229600" cy="503555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Health Spending- 3</a:t>
            </a:r>
            <a:r>
              <a:rPr kumimoji="0" lang="en-US" sz="2400" b="0" i="0" u="none" strike="noStrike" kern="1200" cap="none" spc="0" normalizeH="0" noProof="0" dirty="0" smtClean="0">
                <a:ln>
                  <a:noFill/>
                </a:ln>
                <a:solidFill>
                  <a:schemeClr val="tx1"/>
                </a:solidFill>
                <a:effectLst/>
                <a:uLnTx/>
                <a:uFillTx/>
                <a:latin typeface="Calibri" pitchFamily="34" charset="0"/>
              </a:rPr>
              <a:t> yrs </a:t>
            </a:r>
            <a:r>
              <a:rPr kumimoji="0" lang="en-US" sz="2400" b="0" i="0" u="none" strike="noStrike" kern="1200" cap="none" spc="0" normalizeH="0" noProof="0" dirty="0" smtClean="0">
                <a:ln>
                  <a:noFill/>
                </a:ln>
                <a:solidFill>
                  <a:srgbClr val="FF0000"/>
                </a:solidFill>
                <a:effectLst/>
                <a:uLnTx/>
                <a:uFillTx/>
                <a:latin typeface="Calibri" pitchFamily="34" charset="0"/>
              </a:rPr>
              <a:t>-16% </a:t>
            </a:r>
            <a:r>
              <a:rPr kumimoji="0" lang="en-US" sz="2400" b="0" i="0" u="none" strike="noStrike" kern="1200" cap="none" spc="0" normalizeH="0" noProof="0" dirty="0" smtClean="0">
                <a:ln>
                  <a:noFill/>
                </a:ln>
                <a:effectLst/>
                <a:uLnTx/>
                <a:uFillTx/>
                <a:latin typeface="Calibri" pitchFamily="34" charset="0"/>
              </a:rPr>
              <a:t>pmpm </a:t>
            </a:r>
            <a:r>
              <a:rPr kumimoji="0" lang="en-US" sz="2400" b="0" i="0" u="none" strike="noStrike" kern="1200" cap="none" spc="0" normalizeH="0" noProof="0" dirty="0" smtClean="0">
                <a:ln>
                  <a:noFill/>
                </a:ln>
                <a:solidFill>
                  <a:schemeClr val="tx1"/>
                </a:solidFill>
                <a:effectLst/>
                <a:uLnTx/>
                <a:uFillTx/>
                <a:latin typeface="Calibri" pitchFamily="34" charset="0"/>
              </a:rPr>
              <a:t>decrease </a:t>
            </a:r>
            <a:r>
              <a:rPr kumimoji="0" lang="en-US" sz="1500" b="0" i="0" u="none" strike="noStrike" kern="1200" cap="none" spc="0" normalizeH="0" noProof="0" dirty="0" smtClean="0">
                <a:ln>
                  <a:noFill/>
                </a:ln>
                <a:solidFill>
                  <a:schemeClr val="tx1"/>
                </a:solidFill>
                <a:effectLst/>
                <a:uLnTx/>
                <a:uFillTx/>
                <a:latin typeface="Calibri" pitchFamily="34" charset="0"/>
              </a:rPr>
              <a:t>(note pop expansion yr 3)</a:t>
            </a:r>
            <a:endParaRPr kumimoji="0" lang="en-US" sz="1500" b="0" i="0" u="none" strike="noStrike" kern="1200" cap="none" spc="0" normalizeH="0" baseline="0" noProof="0" dirty="0" smtClean="0">
              <a:ln>
                <a:noFill/>
              </a:ln>
              <a:solidFill>
                <a:schemeClr val="tx1"/>
              </a:solidFill>
              <a:effectLst/>
              <a:uLnTx/>
              <a:uFillTx/>
              <a:latin typeface="Calibri"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Crisis Services-</a:t>
            </a:r>
          </a:p>
          <a:p>
            <a:pPr marL="800100" lvl="1" indent="-342900" defTabSz="457200" fontAlgn="auto">
              <a:spcBef>
                <a:spcPct val="20000"/>
              </a:spcBef>
              <a:spcAft>
                <a:spcPts val="0"/>
              </a:spcAft>
              <a:buFont typeface="Arial"/>
              <a:buChar char="•"/>
              <a:defRPr/>
            </a:pPr>
            <a:r>
              <a:rPr lang="en-US" sz="2400" dirty="0" smtClean="0">
                <a:latin typeface="Calibri" pitchFamily="34" charset="0"/>
              </a:rPr>
              <a:t>ED costs down </a:t>
            </a:r>
            <a:r>
              <a:rPr lang="en-US" sz="2400" dirty="0" smtClean="0">
                <a:solidFill>
                  <a:srgbClr val="FF0000"/>
                </a:solidFill>
                <a:latin typeface="Calibri" pitchFamily="34" charset="0"/>
              </a:rPr>
              <a:t>-9.1%</a:t>
            </a:r>
            <a:r>
              <a:rPr lang="en-US" sz="2400" dirty="0" smtClean="0">
                <a:latin typeface="Calibri" pitchFamily="34" charset="0"/>
              </a:rPr>
              <a:t>/1000, </a:t>
            </a:r>
          </a:p>
          <a:p>
            <a:pPr marL="800100" lvl="1" indent="-342900" defTabSz="457200" fontAlgn="auto">
              <a:spcBef>
                <a:spcPct val="20000"/>
              </a:spcBef>
              <a:spcAft>
                <a:spcPts val="0"/>
              </a:spcAft>
              <a:buFont typeface="Arial"/>
              <a:buChar char="•"/>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Inpt</a:t>
            </a:r>
            <a:r>
              <a:rPr kumimoji="0" lang="en-US" sz="2400" b="0" i="0" u="none" strike="noStrike" kern="1200" cap="none" spc="0" normalizeH="0" noProof="0" dirty="0" smtClean="0">
                <a:ln>
                  <a:noFill/>
                </a:ln>
                <a:solidFill>
                  <a:schemeClr val="tx1"/>
                </a:solidFill>
                <a:effectLst/>
                <a:uLnTx/>
                <a:uFillTx/>
                <a:latin typeface="Calibri" pitchFamily="34" charset="0"/>
              </a:rPr>
              <a:t> costs down -</a:t>
            </a:r>
            <a:r>
              <a:rPr lang="en-US" sz="2400" dirty="0" smtClean="0">
                <a:solidFill>
                  <a:srgbClr val="FF0000"/>
                </a:solidFill>
                <a:latin typeface="Calibri" pitchFamily="34" charset="0"/>
              </a:rPr>
              <a:t>3.2</a:t>
            </a:r>
            <a:r>
              <a:rPr kumimoji="0" lang="en-US" sz="2400" b="0" i="0" u="none" strike="noStrike" kern="1200" cap="none" spc="0" normalizeH="0" noProof="0" dirty="0" smtClean="0">
                <a:ln>
                  <a:noFill/>
                </a:ln>
                <a:solidFill>
                  <a:srgbClr val="FF0000"/>
                </a:solidFill>
                <a:effectLst/>
                <a:uLnTx/>
                <a:uFillTx/>
                <a:latin typeface="Calibri" pitchFamily="34" charset="0"/>
              </a:rPr>
              <a:t>%</a:t>
            </a:r>
            <a:r>
              <a:rPr kumimoji="0" lang="en-US" sz="2400" b="0" i="0" u="none" strike="noStrike" kern="1200" cap="none" spc="0" normalizeH="0" noProof="0" dirty="0" smtClean="0">
                <a:ln>
                  <a:noFill/>
                </a:ln>
                <a:effectLst/>
                <a:uLnTx/>
                <a:uFillTx/>
                <a:latin typeface="Calibri" pitchFamily="34" charset="0"/>
              </a:rPr>
              <a:t>/</a:t>
            </a:r>
            <a:r>
              <a:rPr kumimoji="0" lang="en-US" sz="2400" b="0" i="0" u="none" strike="noStrike" kern="1200" cap="none" spc="0" normalizeH="0" noProof="0" dirty="0" smtClean="0">
                <a:ln>
                  <a:noFill/>
                </a:ln>
                <a:solidFill>
                  <a:schemeClr val="tx1"/>
                </a:solidFill>
                <a:effectLst/>
                <a:uLnTx/>
                <a:uFillTx/>
                <a:latin typeface="Calibri" pitchFamily="34" charset="0"/>
              </a:rPr>
              <a:t>1000</a:t>
            </a:r>
            <a:endParaRPr kumimoji="0" lang="en-US" sz="2400" b="0" i="0" u="none" strike="noStrike" kern="1200" cap="none" spc="0" normalizeH="0" baseline="0" noProof="0" dirty="0" smtClean="0">
              <a:ln>
                <a:noFill/>
              </a:ln>
              <a:solidFill>
                <a:schemeClr val="tx1"/>
              </a:solidFill>
              <a:effectLst/>
              <a:uLnTx/>
              <a:uFillTx/>
              <a:latin typeface="Calibri"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Housing- (112 patients)</a:t>
            </a:r>
          </a:p>
          <a:p>
            <a:pPr marL="800100" lvl="1" indent="-342900" defTabSz="457200" fontAlgn="auto">
              <a:spcBef>
                <a:spcPct val="20000"/>
              </a:spcBef>
              <a:spcAft>
                <a:spcPts val="0"/>
              </a:spcAft>
              <a:buFont typeface="Arial"/>
              <a:buChar char="•"/>
              <a:defRPr/>
            </a:pPr>
            <a:r>
              <a:rPr kumimoji="0" lang="en-US" sz="2400" b="0" i="0" u="none" strike="noStrike" kern="1200" cap="none" spc="0" normalizeH="0" baseline="0" noProof="0" dirty="0" smtClean="0">
                <a:ln>
                  <a:noFill/>
                </a:ln>
                <a:solidFill>
                  <a:srgbClr val="FF0000"/>
                </a:solidFill>
                <a:effectLst/>
                <a:uLnTx/>
                <a:uFillTx/>
                <a:latin typeface="Calibri" pitchFamily="34" charset="0"/>
              </a:rPr>
              <a:t>-52% </a:t>
            </a:r>
            <a:r>
              <a:rPr kumimoji="0" lang="en-US" sz="2400" b="0" i="0" u="none" strike="noStrike" kern="1200" cap="none" spc="0" normalizeH="0" baseline="0" noProof="0" dirty="0" smtClean="0">
                <a:ln>
                  <a:noFill/>
                </a:ln>
                <a:solidFill>
                  <a:schemeClr val="tx1"/>
                </a:solidFill>
                <a:effectLst/>
                <a:uLnTx/>
                <a:uFillTx/>
                <a:latin typeface="Calibri" pitchFamily="34" charset="0"/>
              </a:rPr>
              <a:t>decrease ED costs pmpm,</a:t>
            </a:r>
          </a:p>
          <a:p>
            <a:pPr marL="800100" lvl="1" indent="-342900" defTabSz="457200" fontAlgn="auto">
              <a:spcBef>
                <a:spcPct val="20000"/>
              </a:spcBef>
              <a:spcAft>
                <a:spcPts val="0"/>
              </a:spcAft>
              <a:buFont typeface="Arial"/>
              <a:buChar char="•"/>
              <a:defRPr/>
            </a:pPr>
            <a:r>
              <a:rPr lang="en-US" sz="2400" dirty="0" smtClean="0">
                <a:solidFill>
                  <a:srgbClr val="FF0000"/>
                </a:solidFill>
                <a:latin typeface="Calibri" pitchFamily="34" charset="0"/>
              </a:rPr>
              <a:t>-</a:t>
            </a:r>
            <a:r>
              <a:rPr kumimoji="0" lang="en-US" sz="2400" b="0" i="0" u="none" strike="noStrike" kern="1200" cap="none" spc="0" normalizeH="0" baseline="0" noProof="0" dirty="0" smtClean="0">
                <a:ln>
                  <a:noFill/>
                </a:ln>
                <a:solidFill>
                  <a:srgbClr val="FF0000"/>
                </a:solidFill>
                <a:effectLst/>
                <a:uLnTx/>
                <a:uFillTx/>
                <a:latin typeface="Calibri" pitchFamily="34" charset="0"/>
              </a:rPr>
              <a:t>72% </a:t>
            </a:r>
            <a:r>
              <a:rPr kumimoji="0" lang="en-US" sz="2400" b="0" i="0" u="none" strike="noStrike" kern="1200" cap="none" spc="0" normalizeH="0" baseline="0" noProof="0" dirty="0" smtClean="0">
                <a:ln>
                  <a:noFill/>
                </a:ln>
                <a:solidFill>
                  <a:schemeClr val="tx1"/>
                </a:solidFill>
                <a:effectLst/>
                <a:uLnTx/>
                <a:uFillTx/>
                <a:latin typeface="Calibri" pitchFamily="34" charset="0"/>
              </a:rPr>
              <a:t>decrease inpatient costs pmpm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400" noProof="0" dirty="0" smtClean="0">
                <a:latin typeface="Calibri" pitchFamily="34" charset="0"/>
              </a:rPr>
              <a:t>Pathways out of Poverty- </a:t>
            </a:r>
          </a:p>
          <a:p>
            <a:pPr marL="1257300" lvl="2" indent="-342900" defTabSz="457200" fontAlgn="auto">
              <a:spcBef>
                <a:spcPct val="20000"/>
              </a:spcBef>
              <a:spcAft>
                <a:spcPts val="0"/>
              </a:spcAft>
              <a:buFont typeface="Arial"/>
              <a:buChar char="•"/>
              <a:defRPr/>
            </a:pPr>
            <a:r>
              <a:rPr lang="en-US" sz="2400" dirty="0">
                <a:latin typeface="Calibri" pitchFamily="34" charset="0"/>
              </a:rPr>
              <a:t>V</a:t>
            </a:r>
            <a:r>
              <a:rPr lang="en-US" sz="2400" noProof="0" dirty="0" smtClean="0">
                <a:latin typeface="Calibri" pitchFamily="34" charset="0"/>
              </a:rPr>
              <a:t>ocational supports</a:t>
            </a:r>
            <a:r>
              <a:rPr lang="en-US" sz="2400" noProof="0" dirty="0" smtClean="0">
                <a:solidFill>
                  <a:srgbClr val="FF0000"/>
                </a:solidFill>
                <a:latin typeface="Calibri" pitchFamily="34" charset="0"/>
              </a:rPr>
              <a:t> -55% </a:t>
            </a:r>
            <a:r>
              <a:rPr lang="en-US" sz="2400" noProof="0" dirty="0" smtClean="0">
                <a:latin typeface="Calibri" pitchFamily="34" charset="0"/>
              </a:rPr>
              <a:t>decreased health costs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400" dirty="0" smtClean="0">
                <a:latin typeface="Calibri" pitchFamily="34" charset="0"/>
              </a:rPr>
              <a:t>Workforce creation-</a:t>
            </a:r>
            <a:r>
              <a:rPr lang="en-US" sz="2400" dirty="0" smtClean="0">
                <a:solidFill>
                  <a:srgbClr val="FF0000"/>
                </a:solidFill>
                <a:latin typeface="Calibri" pitchFamily="34" charset="0"/>
              </a:rPr>
              <a:t> &gt;65 </a:t>
            </a:r>
            <a:r>
              <a:rPr lang="en-US" sz="2400" dirty="0" smtClean="0">
                <a:latin typeface="Calibri" pitchFamily="34" charset="0"/>
              </a:rPr>
              <a:t>new positions</a:t>
            </a:r>
          </a:p>
          <a:p>
            <a:pPr marL="342900" indent="-342900" defTabSz="457200" fontAlgn="auto">
              <a:spcBef>
                <a:spcPct val="20000"/>
              </a:spcBef>
              <a:spcAft>
                <a:spcPts val="0"/>
              </a:spcAft>
              <a:buFont typeface="Arial"/>
              <a:buChar char="•"/>
              <a:defRPr/>
            </a:pPr>
            <a:r>
              <a:rPr lang="en-US" sz="2400" dirty="0">
                <a:latin typeface="Calibri" pitchFamily="34" charset="0"/>
              </a:rPr>
              <a:t>ROI/Business Case modeling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400" dirty="0" smtClean="0">
              <a:latin typeface="Calibri"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noProof="0" dirty="0" smtClean="0">
              <a:ln>
                <a:noFill/>
              </a:ln>
              <a:solidFill>
                <a:schemeClr val="tx1"/>
              </a:solidFill>
              <a:effectLst/>
              <a:uLnTx/>
              <a:uFillTx/>
              <a:latin typeface="Calibri" pitchFamily="34" charset="0"/>
            </a:endParaRPr>
          </a:p>
        </p:txBody>
      </p:sp>
      <p:pic>
        <p:nvPicPr>
          <p:cNvPr id="7" name="Picture 2" descr="C:\Documents and Settings\WFO242\Desktop\photos\untitled folder\hcr01-4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316" y="1972815"/>
            <a:ext cx="2987120" cy="219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902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 Summary</a:t>
            </a:r>
            <a:endParaRPr lang="en-US" dirty="0"/>
          </a:p>
        </p:txBody>
      </p:sp>
      <p:sp>
        <p:nvSpPr>
          <p:cNvPr id="3" name="Content Placeholder 2"/>
          <p:cNvSpPr>
            <a:spLocks noGrp="1"/>
          </p:cNvSpPr>
          <p:nvPr>
            <p:ph idx="1"/>
          </p:nvPr>
        </p:nvSpPr>
        <p:spPr>
          <a:xfrm>
            <a:off x="457200" y="1156138"/>
            <a:ext cx="8229600" cy="4525963"/>
          </a:xfrm>
        </p:spPr>
        <p:txBody>
          <a:bodyPr>
            <a:normAutofit fontScale="92500" lnSpcReduction="10000"/>
          </a:bodyPr>
          <a:lstStyle/>
          <a:p>
            <a:r>
              <a:rPr lang="en-US" dirty="0" smtClean="0"/>
              <a:t>System costs trending down year over year</a:t>
            </a:r>
          </a:p>
          <a:p>
            <a:r>
              <a:rPr lang="en-US" dirty="0" smtClean="0"/>
              <a:t>System is sustainable, replicable</a:t>
            </a:r>
          </a:p>
          <a:p>
            <a:r>
              <a:rPr lang="en-US" dirty="0" smtClean="0"/>
              <a:t>Further decreases anticipated with reinvestment and ROI modeling</a:t>
            </a:r>
          </a:p>
          <a:p>
            <a:r>
              <a:rPr lang="en-US" dirty="0" smtClean="0"/>
              <a:t>Prospective payments critical to invest upfront in dramatic change</a:t>
            </a:r>
          </a:p>
          <a:p>
            <a:r>
              <a:rPr lang="en-US" dirty="0" smtClean="0"/>
              <a:t>Creating new workforce opportunities</a:t>
            </a:r>
          </a:p>
          <a:p>
            <a:r>
              <a:rPr lang="en-US" dirty="0" smtClean="0"/>
              <a:t>Patients and provider satisfaction improving</a:t>
            </a:r>
          </a:p>
          <a:p>
            <a:pPr marL="457200" lvl="1" indent="0">
              <a:buNone/>
            </a:pPr>
            <a:r>
              <a:rPr lang="en-US" sz="3200" dirty="0" smtClean="0">
                <a:solidFill>
                  <a:srgbClr val="FF0000"/>
                </a:solidFill>
              </a:rPr>
              <a:t>……………</a:t>
            </a:r>
            <a:r>
              <a:rPr lang="en-US" sz="4200" dirty="0" smtClean="0">
                <a:solidFill>
                  <a:srgbClr val="FF0000"/>
                </a:solidFill>
              </a:rPr>
              <a:t>AT LOWER COSTS</a:t>
            </a:r>
          </a:p>
          <a:p>
            <a:endParaRPr lang="en-US" dirty="0"/>
          </a:p>
        </p:txBody>
      </p:sp>
      <p:sp>
        <p:nvSpPr>
          <p:cNvPr id="4" name="Slide Number Placeholder 3"/>
          <p:cNvSpPr>
            <a:spLocks noGrp="1"/>
          </p:cNvSpPr>
          <p:nvPr>
            <p:ph type="sldNum" sz="quarter" idx="11"/>
          </p:nvPr>
        </p:nvSpPr>
        <p:spPr/>
        <p:txBody>
          <a:bodyPr/>
          <a:lstStyle/>
          <a:p>
            <a:pPr>
              <a:defRPr/>
            </a:pPr>
            <a:fld id="{010D1B89-3E62-4CE7-B74A-64EFB01F397A}" type="slidenum">
              <a:rPr lang="en-US" smtClean="0"/>
              <a:pPr>
                <a:defRPr/>
              </a:pPr>
              <a:t>8</a:t>
            </a:fld>
            <a:endParaRPr lang="en-US" dirty="0"/>
          </a:p>
        </p:txBody>
      </p:sp>
    </p:spTree>
    <p:extLst>
      <p:ext uri="{BB962C8B-B14F-4D97-AF65-F5344CB8AC3E}">
        <p14:creationId xmlns:p14="http://schemas.microsoft.com/office/powerpoint/2010/main" val="3211277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6ADAB6D-5D2F-473C-A2F7-8895C8D5FC33}" type="slidenum">
              <a:rPr lang="en-US" smtClean="0"/>
              <a:pPr>
                <a:defRPr/>
              </a:pPr>
              <a:t>9</a:t>
            </a:fld>
            <a:endParaRPr lang="en-US" dirty="0"/>
          </a:p>
        </p:txBody>
      </p:sp>
      <p:sp>
        <p:nvSpPr>
          <p:cNvPr id="3" name="TextBox 2"/>
          <p:cNvSpPr txBox="1"/>
          <p:nvPr/>
        </p:nvSpPr>
        <p:spPr>
          <a:xfrm>
            <a:off x="228600" y="152400"/>
            <a:ext cx="8382000" cy="830997"/>
          </a:xfrm>
          <a:prstGeom prst="rect">
            <a:avLst/>
          </a:prstGeom>
          <a:noFill/>
        </p:spPr>
        <p:txBody>
          <a:bodyPr wrap="square" rtlCol="0">
            <a:spAutoFit/>
          </a:bodyPr>
          <a:lstStyle/>
          <a:p>
            <a:pPr algn="ctr"/>
            <a:r>
              <a:rPr lang="en-US" sz="4800" dirty="0" smtClean="0">
                <a:solidFill>
                  <a:srgbClr val="FFFFFF"/>
                </a:solidFill>
                <a:latin typeface="Calibri" pitchFamily="34" charset="0"/>
              </a:rPr>
              <a:t>Thank You</a:t>
            </a:r>
            <a:endParaRPr lang="en-US" sz="4800" dirty="0">
              <a:solidFill>
                <a:srgbClr val="FFFFFF"/>
              </a:solidFill>
              <a:latin typeface="Calibri" pitchFamily="34" charset="0"/>
            </a:endParaRPr>
          </a:p>
        </p:txBody>
      </p:sp>
      <p:sp>
        <p:nvSpPr>
          <p:cNvPr id="5" name="TextBox 4"/>
          <p:cNvSpPr txBox="1"/>
          <p:nvPr/>
        </p:nvSpPr>
        <p:spPr>
          <a:xfrm>
            <a:off x="945444" y="2779889"/>
            <a:ext cx="184666" cy="369332"/>
          </a:xfrm>
          <a:prstGeom prst="rect">
            <a:avLst/>
          </a:prstGeom>
          <a:noFill/>
        </p:spPr>
        <p:txBody>
          <a:bodyPr wrap="none" rtlCol="0">
            <a:spAutoFit/>
          </a:bodyPr>
          <a:lstStyle/>
          <a:p>
            <a:endParaRPr lang="en-US" dirty="0"/>
          </a:p>
        </p:txBody>
      </p:sp>
      <p:sp>
        <p:nvSpPr>
          <p:cNvPr id="8" name="Content Placeholder 2"/>
          <p:cNvSpPr txBox="1">
            <a:spLocks/>
          </p:cNvSpPr>
          <p:nvPr/>
        </p:nvSpPr>
        <p:spPr>
          <a:xfrm>
            <a:off x="457200" y="1447800"/>
            <a:ext cx="8229600" cy="4525963"/>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ct val="20000"/>
              </a:spcBef>
              <a:spcAft>
                <a:spcPts val="0"/>
              </a:spcAft>
              <a:buClrTx/>
              <a:buSzTx/>
              <a:tabLst/>
              <a:defRPr/>
            </a:pPr>
            <a:endParaRPr lang="en-US" sz="2400" noProof="0" dirty="0" smtClean="0">
              <a:latin typeface="Calibri" pitchFamily="34" charset="0"/>
            </a:endParaRPr>
          </a:p>
          <a:p>
            <a:pPr marR="0" lvl="0" algn="l" defTabSz="457200" rtl="0" eaLnBrk="1" fontAlgn="auto" latinLnBrk="0" hangingPunct="1">
              <a:lnSpc>
                <a:spcPct val="100000"/>
              </a:lnSpc>
              <a:spcBef>
                <a:spcPct val="20000"/>
              </a:spcBef>
              <a:spcAft>
                <a:spcPts val="0"/>
              </a:spcAft>
              <a:buClrTx/>
              <a:buSzTx/>
              <a:tabLst/>
              <a:defRPr/>
            </a:pPr>
            <a:endParaRPr lang="en-US" sz="2400" dirty="0">
              <a:latin typeface="Calibri" pitchFamily="34" charset="0"/>
            </a:endParaRPr>
          </a:p>
          <a:p>
            <a:pPr marR="0" lvl="0" algn="l" defTabSz="457200" rtl="0" eaLnBrk="1" fontAlgn="auto" latinLnBrk="0" hangingPunct="1">
              <a:lnSpc>
                <a:spcPct val="100000"/>
              </a:lnSpc>
              <a:spcBef>
                <a:spcPct val="20000"/>
              </a:spcBef>
              <a:spcAft>
                <a:spcPts val="0"/>
              </a:spcAft>
              <a:buClrTx/>
              <a:buSzTx/>
              <a:tabLst/>
              <a:defRPr/>
            </a:pPr>
            <a:endParaRPr lang="en-US" sz="2400" noProof="0" dirty="0" smtClean="0">
              <a:latin typeface="Calibri" pitchFamily="34" charset="0"/>
            </a:endParaRPr>
          </a:p>
          <a:p>
            <a:pPr marR="0" lvl="0" algn="ctr" defTabSz="457200" rtl="0" eaLnBrk="1" fontAlgn="auto" latinLnBrk="0" hangingPunct="1">
              <a:lnSpc>
                <a:spcPct val="100000"/>
              </a:lnSpc>
              <a:spcBef>
                <a:spcPct val="20000"/>
              </a:spcBef>
              <a:spcAft>
                <a:spcPts val="0"/>
              </a:spcAft>
              <a:buClrTx/>
              <a:buSzTx/>
              <a:tabLst/>
              <a:defRPr/>
            </a:pPr>
            <a:r>
              <a:rPr lang="en-US" sz="2400" dirty="0" smtClean="0">
                <a:latin typeface="Calibri" pitchFamily="34" charset="0"/>
              </a:rPr>
              <a:t>Jennifer DeCubellis, Asst County Administrator- Health</a:t>
            </a:r>
          </a:p>
          <a:p>
            <a:pPr marR="0" lvl="0" algn="ctr" defTabSz="457200" rtl="0" eaLnBrk="1" fontAlgn="auto" latinLnBrk="0" hangingPunct="1">
              <a:lnSpc>
                <a:spcPct val="100000"/>
              </a:lnSpc>
              <a:spcBef>
                <a:spcPct val="20000"/>
              </a:spcBef>
              <a:spcAft>
                <a:spcPts val="0"/>
              </a:spcAft>
              <a:buClrTx/>
              <a:buSzTx/>
              <a:tabLst/>
              <a:defRPr/>
            </a:pPr>
            <a:r>
              <a:rPr lang="en-US" sz="2400" dirty="0" smtClean="0">
                <a:latin typeface="Calibri" pitchFamily="34" charset="0"/>
              </a:rPr>
              <a:t>612-596-9416</a:t>
            </a:r>
          </a:p>
          <a:p>
            <a:pPr marR="0" lvl="0" algn="ctr" defTabSz="457200" rtl="0" eaLnBrk="1" fontAlgn="auto" latinLnBrk="0" hangingPunct="1">
              <a:lnSpc>
                <a:spcPct val="100000"/>
              </a:lnSpc>
              <a:spcBef>
                <a:spcPct val="20000"/>
              </a:spcBef>
              <a:spcAft>
                <a:spcPts val="0"/>
              </a:spcAft>
              <a:buClrTx/>
              <a:buSzTx/>
              <a:tabLst/>
              <a:defRPr/>
            </a:pPr>
            <a:r>
              <a:rPr lang="en-US" sz="2400" dirty="0" smtClean="0">
                <a:latin typeface="Calibri" pitchFamily="34" charset="0"/>
              </a:rPr>
              <a:t>Jennifer.decubellis@hennepin.us</a:t>
            </a:r>
            <a:endParaRPr lang="en-US" sz="2400" dirty="0">
              <a:latin typeface="Calibri" pitchFamily="34" charset="0"/>
            </a:endParaRPr>
          </a:p>
        </p:txBody>
      </p:sp>
      <p:sp>
        <p:nvSpPr>
          <p:cNvPr id="6" name="Title 1"/>
          <p:cNvSpPr txBox="1">
            <a:spLocks/>
          </p:cNvSpPr>
          <p:nvPr/>
        </p:nvSpPr>
        <p:spPr bwMode="auto">
          <a:xfrm>
            <a:off x="1339168" y="4485290"/>
            <a:ext cx="6465664" cy="45719"/>
          </a:xfrm>
          <a:prstGeom prst="rect">
            <a:avLst/>
          </a:prstGeom>
          <a:noFill/>
          <a:ln w="9525">
            <a:noFill/>
            <a:miter lim="800000"/>
            <a:headEnd/>
            <a:tailEnd/>
          </a:ln>
        </p:spPr>
        <p:txBody>
          <a:bodyPr anchor="ctr"/>
          <a:lstStyle/>
          <a:p>
            <a:pPr algn="ctr">
              <a:defRPr/>
            </a:pPr>
            <a:endParaRPr lang="en-US" sz="2800" kern="0" dirty="0" smtClean="0">
              <a:solidFill>
                <a:schemeClr val="tx1">
                  <a:lumMod val="65000"/>
                  <a:lumOff val="35000"/>
                </a:schemeClr>
              </a:solidFill>
              <a:latin typeface="Calibri" pitchFamily="34" charset="0"/>
              <a:ea typeface="+mj-ea"/>
              <a:cs typeface="Calibri" pitchFamily="34" charset="0"/>
            </a:endParaRPr>
          </a:p>
          <a:p>
            <a:pPr algn="ctr">
              <a:defRPr/>
            </a:pPr>
            <a:endParaRPr lang="en-US" sz="2800" kern="0" dirty="0" smtClean="0">
              <a:solidFill>
                <a:schemeClr val="tx1">
                  <a:lumMod val="65000"/>
                  <a:lumOff val="35000"/>
                </a:schemeClr>
              </a:solidFill>
              <a:latin typeface="Calibri" pitchFamily="34" charset="0"/>
              <a:ea typeface="+mj-ea"/>
              <a:cs typeface="Calibri" pitchFamily="34" charset="0"/>
            </a:endParaRPr>
          </a:p>
          <a:p>
            <a:pPr algn="ctr">
              <a:defRPr/>
            </a:pPr>
            <a:endParaRPr lang="en-US" sz="2800" kern="0" dirty="0" smtClean="0">
              <a:solidFill>
                <a:schemeClr val="tx1">
                  <a:lumMod val="65000"/>
                  <a:lumOff val="35000"/>
                </a:schemeClr>
              </a:solidFill>
              <a:latin typeface="Calibri" pitchFamily="34" charset="0"/>
              <a:ea typeface="+mj-ea"/>
              <a:cs typeface="Calibri" pitchFamily="34" charset="0"/>
            </a:endParaRPr>
          </a:p>
          <a:p>
            <a:pPr algn="ctr">
              <a:defRPr/>
            </a:pPr>
            <a:endParaRPr lang="en-US" sz="2800" kern="0" dirty="0">
              <a:solidFill>
                <a:schemeClr val="tx1">
                  <a:lumMod val="65000"/>
                  <a:lumOff val="35000"/>
                </a:schemeClr>
              </a:solidFill>
              <a:latin typeface="Calibri" pitchFamily="34" charset="0"/>
              <a:ea typeface="+mj-ea"/>
              <a:cs typeface="Calibri" pitchFamily="34" charset="0"/>
            </a:endParaRPr>
          </a:p>
          <a:p>
            <a:pPr algn="ctr">
              <a:defRPr/>
            </a:pPr>
            <a:r>
              <a:rPr lang="en-US" sz="2800" kern="0" dirty="0" smtClean="0">
                <a:solidFill>
                  <a:schemeClr val="tx1">
                    <a:lumMod val="65000"/>
                    <a:lumOff val="35000"/>
                  </a:schemeClr>
                </a:solidFill>
                <a:latin typeface="Calibri" pitchFamily="34" charset="0"/>
                <a:ea typeface="+mj-ea"/>
                <a:cs typeface="Calibri" pitchFamily="34" charset="0"/>
              </a:rPr>
              <a:t>Videos </a:t>
            </a:r>
            <a:r>
              <a:rPr lang="en-US" sz="2800" kern="0" dirty="0">
                <a:solidFill>
                  <a:schemeClr val="tx1">
                    <a:lumMod val="65000"/>
                    <a:lumOff val="35000"/>
                  </a:schemeClr>
                </a:solidFill>
                <a:latin typeface="Calibri" pitchFamily="34" charset="0"/>
                <a:ea typeface="+mj-ea"/>
                <a:cs typeface="Calibri" pitchFamily="34" charset="0"/>
              </a:rPr>
              <a:t>and more information</a:t>
            </a:r>
            <a:r>
              <a:rPr lang="en-US" sz="3600" kern="0" dirty="0">
                <a:solidFill>
                  <a:schemeClr val="tx1">
                    <a:lumMod val="65000"/>
                    <a:lumOff val="35000"/>
                  </a:schemeClr>
                </a:solidFill>
                <a:latin typeface="Calibri" pitchFamily="34" charset="0"/>
                <a:ea typeface="+mj-ea"/>
                <a:cs typeface="Calibri" pitchFamily="34" charset="0"/>
              </a:rPr>
              <a:t>:</a:t>
            </a:r>
            <a:r>
              <a:rPr lang="en-US" sz="4000" kern="0" dirty="0">
                <a:solidFill>
                  <a:schemeClr val="tx1">
                    <a:lumMod val="65000"/>
                    <a:lumOff val="35000"/>
                  </a:schemeClr>
                </a:solidFill>
                <a:latin typeface="Calibri" pitchFamily="34" charset="0"/>
                <a:ea typeface="+mj-ea"/>
                <a:cs typeface="Calibri" pitchFamily="34" charset="0"/>
              </a:rPr>
              <a:t/>
            </a:r>
            <a:br>
              <a:rPr lang="en-US" sz="4000" kern="0" dirty="0">
                <a:solidFill>
                  <a:schemeClr val="tx1">
                    <a:lumMod val="65000"/>
                    <a:lumOff val="35000"/>
                  </a:schemeClr>
                </a:solidFill>
                <a:latin typeface="Calibri" pitchFamily="34" charset="0"/>
                <a:ea typeface="+mj-ea"/>
                <a:cs typeface="Calibri" pitchFamily="34" charset="0"/>
              </a:rPr>
            </a:br>
            <a:r>
              <a:rPr lang="en-US" sz="2800" kern="0" dirty="0" smtClean="0">
                <a:solidFill>
                  <a:schemeClr val="tx1">
                    <a:lumMod val="65000"/>
                    <a:lumOff val="35000"/>
                  </a:schemeClr>
                </a:solidFill>
                <a:latin typeface="Calibri" pitchFamily="34" charset="0"/>
                <a:ea typeface="+mj-ea"/>
                <a:cs typeface="Calibri" pitchFamily="34" charset="0"/>
                <a:hlinkClick r:id="rId2"/>
              </a:rPr>
              <a:t>www.hennepin.us/healthcare</a:t>
            </a:r>
            <a:endParaRPr lang="en-US" sz="2800" kern="0" dirty="0" smtClean="0">
              <a:solidFill>
                <a:schemeClr val="tx1">
                  <a:lumMod val="65000"/>
                  <a:lumOff val="35000"/>
                </a:schemeClr>
              </a:solidFill>
              <a:latin typeface="Calibri" pitchFamily="34" charset="0"/>
              <a:ea typeface="+mj-ea"/>
              <a:cs typeface="Calibri" pitchFamily="34" charset="0"/>
            </a:endParaRPr>
          </a:p>
          <a:p>
            <a:pPr algn="ctr">
              <a:defRPr/>
            </a:pPr>
            <a:endParaRPr lang="en-US" sz="2800" kern="0" dirty="0">
              <a:solidFill>
                <a:schemeClr val="tx1">
                  <a:lumMod val="65000"/>
                  <a:lumOff val="35000"/>
                </a:schemeClr>
              </a:solidFill>
              <a:latin typeface="Calibri" pitchFamily="34" charset="0"/>
              <a:ea typeface="+mj-ea"/>
              <a:cs typeface="Calibri" pitchFamily="34" charset="0"/>
            </a:endParaRPr>
          </a:p>
        </p:txBody>
      </p:sp>
      <p:pic>
        <p:nvPicPr>
          <p:cNvPr id="7" name="Content Placeholder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472599"/>
            <a:ext cx="3581400" cy="1431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191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HC_template_4x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HC_template_4x3</Template>
  <TotalTime>391</TotalTime>
  <Words>554</Words>
  <Application>Microsoft Office PowerPoint</Application>
  <PresentationFormat>On-screen Show (4:3)</PresentationFormat>
  <Paragraphs>102</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HC_template_4x3</vt:lpstr>
      <vt:lpstr>Hennepin County, Minnesota</vt:lpstr>
      <vt:lpstr>Who We Are</vt:lpstr>
      <vt:lpstr>Factors Impacting Health Outcomes</vt:lpstr>
      <vt:lpstr>Financial Model: Impact</vt:lpstr>
      <vt:lpstr>PowerPoint Presentation</vt:lpstr>
      <vt:lpstr>PowerPoint Presentation</vt:lpstr>
      <vt:lpstr>PowerPoint Presentation</vt:lpstr>
      <vt:lpstr>In Summary</vt:lpstr>
      <vt:lpstr>PowerPoint Presentation</vt:lpstr>
    </vt:vector>
  </TitlesOfParts>
  <Company>Hennepin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A Owen</dc:creator>
  <cp:lastModifiedBy>Jennifer DeCubellis</cp:lastModifiedBy>
  <cp:revision>42</cp:revision>
  <cp:lastPrinted>2014-09-15T14:58:23Z</cp:lastPrinted>
  <dcterms:created xsi:type="dcterms:W3CDTF">2014-08-05T17:37:44Z</dcterms:created>
  <dcterms:modified xsi:type="dcterms:W3CDTF">2014-09-22T01:54:39Z</dcterms:modified>
</cp:coreProperties>
</file>