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handoutMasterIdLst>
    <p:handoutMasterId r:id="rId14"/>
  </p:handoutMasterIdLst>
  <p:sldIdLst>
    <p:sldId id="309" r:id="rId2"/>
    <p:sldId id="301" r:id="rId3"/>
    <p:sldId id="340" r:id="rId4"/>
    <p:sldId id="359" r:id="rId5"/>
    <p:sldId id="360" r:id="rId6"/>
    <p:sldId id="368" r:id="rId7"/>
    <p:sldId id="364" r:id="rId8"/>
    <p:sldId id="365" r:id="rId9"/>
    <p:sldId id="369" r:id="rId10"/>
    <p:sldId id="366" r:id="rId11"/>
    <p:sldId id="350"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C4C4C"/>
    <a:srgbClr val="F4FFFF"/>
    <a:srgbClr val="404040"/>
    <a:srgbClr val="21597E"/>
    <a:srgbClr val="215B7E"/>
    <a:srgbClr val="5677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87273" autoAdjust="0"/>
  </p:normalViewPr>
  <p:slideViewPr>
    <p:cSldViewPr snapToObjects="1">
      <p:cViewPr>
        <p:scale>
          <a:sx n="75" d="100"/>
          <a:sy n="75" d="100"/>
        </p:scale>
        <p:origin x="-2028" y="-588"/>
      </p:cViewPr>
      <p:guideLst>
        <p:guide orient="horz" pos="1008"/>
        <p:guide pos="480"/>
      </p:guideLst>
    </p:cSldViewPr>
  </p:slideViewPr>
  <p:outlineViewPr>
    <p:cViewPr>
      <p:scale>
        <a:sx n="33" d="100"/>
        <a:sy n="33" d="100"/>
      </p:scale>
      <p:origin x="0" y="58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1CA47AF-ADF1-E443-93B2-98F5789A6B25}" type="datetime1">
              <a:rPr lang="en-US"/>
              <a:pPr>
                <a:defRPr/>
              </a:pPr>
              <a:t>5/27/2014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85BFF07-8C27-094D-A857-AACEC92570BF}" type="slidenum">
              <a:rPr lang="en-US"/>
              <a:pPr>
                <a:defRPr/>
              </a:pPr>
              <a:t>‹#›</a:t>
            </a:fld>
            <a:endParaRPr lang="en-US"/>
          </a:p>
        </p:txBody>
      </p:sp>
    </p:spTree>
    <p:extLst>
      <p:ext uri="{BB962C8B-B14F-4D97-AF65-F5344CB8AC3E}">
        <p14:creationId xmlns:p14="http://schemas.microsoft.com/office/powerpoint/2010/main" val="2832287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0037DB7-304D-284E-AC01-EF58869938A6}" type="datetime1">
              <a:rPr lang="en-US"/>
              <a:pPr>
                <a:defRPr/>
              </a:pPr>
              <a:t>5/27/2014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CB81E1F-6673-EC42-80CD-438E02A3A686}" type="slidenum">
              <a:rPr lang="en-US"/>
              <a:pPr>
                <a:defRPr/>
              </a:pPr>
              <a:t>‹#›</a:t>
            </a:fld>
            <a:endParaRPr lang="en-US"/>
          </a:p>
        </p:txBody>
      </p:sp>
    </p:spTree>
    <p:extLst>
      <p:ext uri="{BB962C8B-B14F-4D97-AF65-F5344CB8AC3E}">
        <p14:creationId xmlns:p14="http://schemas.microsoft.com/office/powerpoint/2010/main" val="26855704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mallbusinessmajority.org/small-business-research/healthcare/small-business-opinions-on-exchanges.ph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a typeface="ＭＳ Ｐゴシック" charset="0"/>
              <a:cs typeface="ＭＳ Ｐゴシック" charset="0"/>
            </a:endParaRPr>
          </a:p>
        </p:txBody>
      </p:sp>
      <p:sp>
        <p:nvSpPr>
          <p:cNvPr id="1741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AD66FD9-91B7-9749-A41B-3B6DD4F6FC61}" type="slidenum">
              <a:rPr lang="en-US" sz="1200"/>
              <a:pPr algn="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07E7BC-7348-D642-A83B-B2657A16CAD8}" type="slidenum">
              <a:rPr lang="en-US" sz="1200">
                <a:cs typeface="Arial" charset="0"/>
              </a:rPr>
              <a:pPr eaLnBrk="1" hangingPunct="1"/>
              <a:t>2</a:t>
            </a:fld>
            <a:endParaRPr lang="en-US" sz="120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latin typeface="Calibri" charset="0"/>
                <a:ea typeface="ＭＳ Ｐゴシック" charset="0"/>
                <a:cs typeface="ＭＳ Ｐゴシック" charset="0"/>
              </a:rPr>
              <a:t>We know </a:t>
            </a:r>
            <a:r>
              <a:rPr lang="en-US" dirty="0" smtClean="0">
                <a:latin typeface="Calibri" charset="0"/>
                <a:ea typeface="ＭＳ Ｐゴシック" charset="0"/>
                <a:cs typeface="ＭＳ Ｐゴシック" charset="0"/>
              </a:rPr>
              <a:t>how </a:t>
            </a:r>
            <a:r>
              <a:rPr lang="en-US" dirty="0">
                <a:latin typeface="Calibri" charset="0"/>
                <a:ea typeface="ＭＳ Ｐゴシック" charset="0"/>
                <a:cs typeface="ＭＳ Ｐゴシック" charset="0"/>
              </a:rPr>
              <a:t>small of margins small businesses operate </a:t>
            </a:r>
            <a:r>
              <a:rPr lang="en-US" dirty="0" smtClean="0">
                <a:latin typeface="Calibri" charset="0"/>
                <a:ea typeface="ＭＳ Ｐゴシック" charset="0"/>
                <a:cs typeface="ＭＳ Ｐゴシック" charset="0"/>
              </a:rPr>
              <a:t>under</a:t>
            </a:r>
            <a:r>
              <a:rPr lang="en-US" baseline="0" dirty="0" smtClean="0">
                <a:latin typeface="Calibri" charset="0"/>
                <a:ea typeface="ＭＳ Ｐゴシック" charset="0"/>
                <a:cs typeface="ＭＳ Ｐゴシック" charset="0"/>
              </a:rPr>
              <a:t> every month.</a:t>
            </a:r>
            <a:endParaRPr lang="en-US" dirty="0">
              <a:latin typeface="Calibri" charset="0"/>
              <a:ea typeface="ＭＳ Ｐゴシック" charset="0"/>
              <a:cs typeface="ＭＳ Ｐゴシック" charset="0"/>
            </a:endParaRP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dirty="0">
                <a:latin typeface="Calibri" charset="0"/>
                <a:ea typeface="ＭＳ Ｐゴシック" charset="0"/>
                <a:cs typeface="ＭＳ Ｐゴシック" charset="0"/>
              </a:rPr>
              <a:t>18% more?  Much of this simple economies of scale - right now the small group marketplace is not big enough to compete with large businesses and the sheer number of their employees</a:t>
            </a:r>
            <a:r>
              <a:rPr lang="en-US" dirty="0" smtClean="0">
                <a:latin typeface="Calibri" charset="0"/>
                <a:ea typeface="ＭＳ Ｐゴシック" charset="0"/>
                <a:cs typeface="ＭＳ Ｐゴシック" charset="0"/>
              </a:rPr>
              <a:t>.</a:t>
            </a:r>
          </a:p>
          <a:p>
            <a:pPr eaLnBrk="1" hangingPunct="1">
              <a:spcBef>
                <a:spcPct val="0"/>
              </a:spcBef>
            </a:pPr>
            <a:endParaRPr lang="en-US" dirty="0" smtClean="0">
              <a:latin typeface="Calibri" charset="0"/>
              <a:ea typeface="ＭＳ Ｐゴシック" charset="0"/>
              <a:cs typeface="ＭＳ Ｐゴシック"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b="1" dirty="0" smtClean="0">
                <a:solidFill>
                  <a:srgbClr val="800000"/>
                </a:solidFill>
                <a:latin typeface="News Gothic MT" charset="0"/>
                <a:ea typeface="ＭＳ Ｐゴシック" charset="0"/>
                <a:cs typeface="ＭＳ Ｐゴシック" charset="0"/>
              </a:rPr>
              <a:t>Our most recent opinion survey</a:t>
            </a:r>
            <a:r>
              <a:rPr lang="en-US" sz="1200" b="1" dirty="0" smtClean="0">
                <a:solidFill>
                  <a:srgbClr val="595959"/>
                </a:solidFill>
                <a:latin typeface="News Gothic MT" charset="0"/>
                <a:ea typeface="ＭＳ Ｐゴシック" charset="0"/>
                <a:cs typeface="ＭＳ Ｐゴシック" charset="0"/>
              </a:rPr>
              <a:t>: </a:t>
            </a:r>
            <a:r>
              <a:rPr lang="en-US" sz="1200" dirty="0" smtClean="0">
                <a:solidFill>
                  <a:srgbClr val="595959"/>
                </a:solidFill>
                <a:latin typeface="News Gothic MT" charset="0"/>
                <a:ea typeface="ＭＳ Ｐゴシック" charset="0"/>
                <a:cs typeface="ＭＳ Ｐゴシック" charset="0"/>
              </a:rPr>
              <a:t>Small employers who don</a:t>
            </a:r>
            <a:r>
              <a:rPr lang="ja-JP" altLang="en-US" sz="1200" dirty="0" smtClean="0">
                <a:solidFill>
                  <a:srgbClr val="595959"/>
                </a:solidFill>
                <a:latin typeface="News Gothic MT" charset="0"/>
                <a:ea typeface="ＭＳ Ｐゴシック" charset="0"/>
                <a:cs typeface="ＭＳ Ｐゴシック" charset="0"/>
              </a:rPr>
              <a:t>’</a:t>
            </a:r>
            <a:r>
              <a:rPr lang="en-US" altLang="ja-JP" sz="1200" dirty="0" smtClean="0">
                <a:solidFill>
                  <a:srgbClr val="595959"/>
                </a:solidFill>
                <a:latin typeface="News Gothic MT" charset="0"/>
                <a:ea typeface="ＭＳ Ｐゴシック" charset="0"/>
                <a:cs typeface="ＭＳ Ｐゴシック" charset="0"/>
              </a:rPr>
              <a:t>t offer coverage say </a:t>
            </a:r>
            <a:r>
              <a:rPr lang="en-US" altLang="ja-JP" sz="1200" b="1" dirty="0" smtClean="0">
                <a:solidFill>
                  <a:srgbClr val="595959"/>
                </a:solidFill>
                <a:latin typeface="News Gothic MT" charset="0"/>
                <a:ea typeface="ＭＳ Ｐゴシック" charset="0"/>
                <a:cs typeface="ＭＳ Ｐゴシック" charset="0"/>
              </a:rPr>
              <a:t>lack of affordability</a:t>
            </a:r>
            <a:r>
              <a:rPr lang="en-US" altLang="ja-JP" sz="1200" dirty="0" smtClean="0">
                <a:solidFill>
                  <a:srgbClr val="595959"/>
                </a:solidFill>
                <a:latin typeface="News Gothic MT" charset="0"/>
                <a:ea typeface="ＭＳ Ｐゴシック" charset="0"/>
                <a:cs typeface="ＭＳ Ｐゴシック" charset="0"/>
              </a:rPr>
              <a:t> is the biggest reason (70%)</a:t>
            </a:r>
            <a:endParaRPr lang="en-US" sz="1200" dirty="0" smtClean="0">
              <a:solidFill>
                <a:srgbClr val="595959"/>
              </a:solidFill>
              <a:latin typeface="News Gothic MT" charset="0"/>
              <a:ea typeface="ＭＳ Ｐゴシック" charset="0"/>
              <a:cs typeface="ＭＳ Ｐゴシック" charset="0"/>
            </a:endParaRPr>
          </a:p>
          <a:p>
            <a:pPr eaLnBrk="1" hangingPunct="1">
              <a:spcBef>
                <a:spcPct val="0"/>
              </a:spcBef>
            </a:pPr>
            <a:endParaRPr lang="en-US" dirty="0">
              <a:latin typeface="Calibri" charset="0"/>
              <a:ea typeface="ＭＳ Ｐゴシック" charset="0"/>
              <a:cs typeface="ＭＳ Ｐゴシック"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b="1" dirty="0" smtClean="0">
                <a:solidFill>
                  <a:srgbClr val="800000"/>
                </a:solidFill>
                <a:latin typeface="News Gothic MT" charset="0"/>
                <a:ea typeface="ＭＳ Ｐゴシック" charset="0"/>
                <a:cs typeface="ＭＳ Ｐゴシック" charset="0"/>
              </a:rPr>
              <a:t>Another recent Small Business Majority opinion poll</a:t>
            </a:r>
            <a:r>
              <a:rPr lang="en-US" sz="1200" b="1" dirty="0" smtClean="0">
                <a:solidFill>
                  <a:srgbClr val="595959"/>
                </a:solidFill>
                <a:latin typeface="News Gothic MT" charset="0"/>
                <a:ea typeface="ＭＳ Ｐゴシック" charset="0"/>
                <a:cs typeface="ＭＳ Ｐゴシック" charset="0"/>
              </a:rPr>
              <a:t>: </a:t>
            </a:r>
            <a:r>
              <a:rPr lang="en-US" altLang="ja-JP" sz="1200" b="1" dirty="0" smtClean="0">
                <a:solidFill>
                  <a:srgbClr val="595959"/>
                </a:solidFill>
                <a:latin typeface="News Gothic MT" charset="0"/>
                <a:ea typeface="ＭＳ Ｐゴシック" charset="0"/>
                <a:cs typeface="ＭＳ Ｐゴシック" charset="0"/>
              </a:rPr>
              <a:t>72% </a:t>
            </a:r>
            <a:r>
              <a:rPr lang="en-US" altLang="ja-JP" sz="1200" dirty="0" smtClean="0">
                <a:solidFill>
                  <a:srgbClr val="595959"/>
                </a:solidFill>
                <a:latin typeface="News Gothic MT" charset="0"/>
                <a:ea typeface="ＭＳ Ｐゴシック" charset="0"/>
                <a:cs typeface="ＭＳ Ｐゴシック" charset="0"/>
              </a:rPr>
              <a:t>of those who do offer say they are </a:t>
            </a:r>
            <a:r>
              <a:rPr lang="en-US" altLang="ja-JP" sz="1200" b="1" dirty="0" smtClean="0">
                <a:solidFill>
                  <a:srgbClr val="595959"/>
                </a:solidFill>
                <a:latin typeface="News Gothic MT" charset="0"/>
                <a:ea typeface="ＭＳ Ｐゴシック" charset="0"/>
                <a:cs typeface="ＭＳ Ｐゴシック" charset="0"/>
              </a:rPr>
              <a:t>struggling</a:t>
            </a:r>
            <a:r>
              <a:rPr lang="en-US" altLang="ja-JP" sz="1200" dirty="0" smtClean="0">
                <a:solidFill>
                  <a:srgbClr val="595959"/>
                </a:solidFill>
                <a:latin typeface="News Gothic MT" charset="0"/>
                <a:ea typeface="ＭＳ Ｐゴシック" charset="0"/>
                <a:cs typeface="ＭＳ Ｐゴシック" charset="0"/>
              </a:rPr>
              <a:t> to do so</a:t>
            </a:r>
            <a:endParaRPr lang="en-US" dirty="0">
              <a:latin typeface="Calibri" charset="0"/>
              <a:ea typeface="ＭＳ Ｐゴシック" charset="0"/>
              <a:cs typeface="ＭＳ Ｐゴシック" charset="0"/>
            </a:endParaRP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dirty="0">
                <a:latin typeface="Calibri" charset="0"/>
                <a:ea typeface="ＭＳ Ｐゴシック" charset="0"/>
                <a:cs typeface="ＭＳ Ｐゴシック" charset="0"/>
              </a:rPr>
              <a:t>**Kaiser study defined small business as &lt;25 employees, Sept.2012*</a:t>
            </a:r>
            <a:r>
              <a:rPr lang="en-US" dirty="0" smtClean="0">
                <a:latin typeface="Calibri" charset="0"/>
                <a:ea typeface="ＭＳ Ｐゴシック" charset="0"/>
                <a:cs typeface="ＭＳ Ｐゴシック" charset="0"/>
              </a:rPr>
              <a:t>*</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b="1" dirty="0" smtClean="0">
                <a:solidFill>
                  <a:srgbClr val="800000"/>
                </a:solidFill>
                <a:latin typeface="News Gothic MT" charset="0"/>
                <a:ea typeface="ＭＳ Ｐゴシック" charset="0"/>
                <a:cs typeface="ＭＳ Ｐゴシック" charset="0"/>
              </a:rPr>
              <a:t>Small businesses supported reform to help lower costs; provide more choice. </a:t>
            </a:r>
            <a:r>
              <a:rPr lang="en-US" sz="1200" b="1" dirty="0" smtClean="0">
                <a:latin typeface="News Gothic MT" charset="0"/>
                <a:ea typeface="ＭＳ Ｐゴシック" charset="0"/>
                <a:cs typeface="ＭＳ Ｐゴシック" charset="0"/>
              </a:rPr>
              <a:t>Our opinion poll </a:t>
            </a:r>
            <a:r>
              <a:rPr lang="en-US" sz="1200" dirty="0" smtClean="0">
                <a:solidFill>
                  <a:srgbClr val="595959"/>
                </a:solidFill>
                <a:latin typeface="News Gothic MT" charset="0"/>
                <a:ea typeface="ＭＳ Ｐゴシック" charset="0"/>
                <a:cs typeface="ＭＳ Ｐゴシック" charset="0"/>
              </a:rPr>
              <a:t>found</a:t>
            </a:r>
            <a:r>
              <a:rPr lang="en-US" sz="1200" b="1" dirty="0" smtClean="0">
                <a:solidFill>
                  <a:srgbClr val="595959"/>
                </a:solidFill>
                <a:latin typeface="News Gothic MT" charset="0"/>
                <a:ea typeface="ＭＳ Ｐゴシック" charset="0"/>
                <a:cs typeface="ＭＳ Ｐゴシック" charset="0"/>
              </a:rPr>
              <a:t> </a:t>
            </a:r>
            <a:r>
              <a:rPr lang="en-US" sz="1200" dirty="0" smtClean="0">
                <a:solidFill>
                  <a:srgbClr val="595959"/>
                </a:solidFill>
                <a:latin typeface="News Gothic MT" charset="0"/>
                <a:ea typeface="ＭＳ Ｐゴシック" charset="0"/>
                <a:cs typeface="ＭＳ Ｐゴシック" charset="0"/>
              </a:rPr>
              <a:t>small employers who don</a:t>
            </a:r>
            <a:r>
              <a:rPr lang="ja-JP" altLang="en-US" sz="1200" dirty="0" smtClean="0">
                <a:solidFill>
                  <a:srgbClr val="595959"/>
                </a:solidFill>
                <a:latin typeface="News Gothic MT" charset="0"/>
                <a:ea typeface="ＭＳ Ｐゴシック" charset="0"/>
                <a:cs typeface="ＭＳ Ｐゴシック" charset="0"/>
              </a:rPr>
              <a:t>’</a:t>
            </a:r>
            <a:r>
              <a:rPr lang="en-US" altLang="ja-JP" sz="1200" dirty="0" smtClean="0">
                <a:solidFill>
                  <a:srgbClr val="595959"/>
                </a:solidFill>
                <a:latin typeface="News Gothic MT" charset="0"/>
                <a:ea typeface="ＭＳ Ｐゴシック" charset="0"/>
                <a:cs typeface="ＭＳ Ｐゴシック" charset="0"/>
              </a:rPr>
              <a:t>t offer coverage say </a:t>
            </a:r>
            <a:r>
              <a:rPr lang="en-US" altLang="ja-JP" sz="1200" b="1" dirty="0" smtClean="0">
                <a:solidFill>
                  <a:srgbClr val="595959"/>
                </a:solidFill>
                <a:latin typeface="News Gothic MT" charset="0"/>
                <a:ea typeface="ＭＳ Ｐゴシック" charset="0"/>
                <a:cs typeface="ＭＳ Ｐゴシック" charset="0"/>
              </a:rPr>
              <a:t>lack of affordability</a:t>
            </a:r>
            <a:r>
              <a:rPr lang="en-US" altLang="ja-JP" sz="1200" dirty="0" smtClean="0">
                <a:solidFill>
                  <a:srgbClr val="595959"/>
                </a:solidFill>
                <a:latin typeface="News Gothic MT" charset="0"/>
                <a:ea typeface="ＭＳ Ｐゴシック" charset="0"/>
                <a:cs typeface="ＭＳ Ｐゴシック" charset="0"/>
              </a:rPr>
              <a:t> is the biggest reason (70%)</a:t>
            </a:r>
            <a:endParaRPr lang="en-US" sz="1200" dirty="0" smtClean="0">
              <a:solidFill>
                <a:srgbClr val="595959"/>
              </a:solidFill>
              <a:latin typeface="News Gothic MT" charset="0"/>
              <a:ea typeface="ＭＳ Ｐゴシック" charset="0"/>
              <a:cs typeface="ＭＳ Ｐゴシック" charset="0"/>
            </a:endParaRPr>
          </a:p>
          <a:p>
            <a:pPr eaLnBrk="1" hangingPunct="1">
              <a:spcBef>
                <a:spcPct val="0"/>
              </a:spcBef>
            </a:pPr>
            <a:endParaRPr lang="en-US" dirty="0">
              <a:latin typeface="Calibri" charset="0"/>
              <a:ea typeface="ＭＳ Ｐゴシック" charset="0"/>
              <a:cs typeface="ＭＳ Ｐゴシック"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A1A8FC-A600-6F4E-B1E5-AE1DE4FC51BD}" type="slidenum">
              <a:rPr lang="en-US" sz="1200">
                <a:cs typeface="Arial" charset="0"/>
              </a:rPr>
              <a:pPr eaLnBrk="1" hangingPunct="1"/>
              <a:t>3</a:t>
            </a:fld>
            <a:endParaRPr lang="en-US" sz="120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1748" name="Slide Number Placeholder 3"/>
          <p:cNvSpPr>
            <a:spLocks noGrp="1"/>
          </p:cNvSpPr>
          <p:nvPr>
            <p:ph type="sldNum" sz="quarter" idx="5"/>
          </p:nvPr>
        </p:nvSpPr>
        <p:spPr bwMode="auto">
          <a:noFill/>
          <a:ln>
            <a:miter lim="800000"/>
            <a:headEnd/>
            <a:tailEnd/>
          </a:ln>
        </p:spPr>
        <p:txBody>
          <a:bodyPr/>
          <a:lstStyle/>
          <a:p>
            <a:fld id="{57230F2D-CFF3-3B46-B38C-64397D5ED6E6}" type="slidenum">
              <a:rPr lang="en-US">
                <a:latin typeface="Arial" charset="0"/>
                <a:ea typeface="Arial" charset="0"/>
                <a:cs typeface="Arial" charset="0"/>
              </a:rPr>
              <a:pPr/>
              <a:t>4</a:t>
            </a:fld>
            <a:endParaRPr lang="en-US">
              <a:latin typeface="Arial" charset="0"/>
              <a:ea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709855-6F1D-9141-9EF1-2C7D72089E9A}" type="slidenum">
              <a:rPr lang="en-US" sz="1200">
                <a:cs typeface="Arial" charset="0"/>
              </a:rPr>
              <a:pPr eaLnBrk="1" hangingPunct="1"/>
              <a:t>5</a:t>
            </a:fld>
            <a:endParaRPr lang="en-US" sz="120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6CE543-237C-CD4D-BEDA-A2E361BAB6C5}" type="slidenum">
              <a:rPr lang="en-US" sz="1200"/>
              <a:pP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The Affordable Care Act provides protections to entrepreneurs by guaranteeing the health insurance products they purchase meet minimum standards, contain limits on out of pocket costs and fit into standardized “metal tiers” that provide more transparency when shopping for insurance.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Phasing out non-compliant health insurance group plans is crucial to the success of new insurance marketplaces. Continuing to allow insurance companies to renew existing small business health plans that don’t meet standards put in place by the healthcare law could</a:t>
            </a:r>
            <a:r>
              <a:rPr lang="en-US" sz="1200" kern="1200" baseline="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create volatility in the new insurance marketplaces and cause premiums to skyrocket for small firms.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By allowing noncompliant insurance plans to be sold outside the marketplace, the risk pool inside it could be disrupted causing insurance rates to rise and defeating one of the key goals of the law.</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endParaRPr lang="en-US" dirty="0">
              <a:latin typeface="Calibri" charset="0"/>
              <a:ea typeface="ＭＳ Ｐゴシック" charset="0"/>
              <a:cs typeface="ＭＳ Ｐゴシック"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6CE543-237C-CD4D-BEDA-A2E361BAB6C5}"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HHS recently finalized a proposed rule that will allow states to delay a critical requirement for the new small business health insurance marketplaces until after 2015. The proposed rule would stall requirements that SHOP marketplaces allow employees to choose among multiple insurance carriers. The employee choice component is key in distinguishing the new insurance marketplaces from the outside health insurance market, which is why we strongly advised against the finalization of this rule.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hlinkClick r:id="rId3"/>
              </a:rPr>
              <a:t>Small business owners</a:t>
            </a:r>
            <a:r>
              <a:rPr lang="en-US" sz="1200" kern="1200" dirty="0" smtClean="0">
                <a:solidFill>
                  <a:schemeClr val="tx1"/>
                </a:solidFill>
                <a:effectLst/>
                <a:latin typeface="+mn-lt"/>
                <a:ea typeface="ＭＳ Ｐゴシック" charset="-128"/>
                <a:cs typeface="ＭＳ Ｐゴシック" charset="-128"/>
              </a:rPr>
              <a:t> want their employees to be able to choose among multiple insurance carriers when picking a health plan. In fact, the Affordable Care Act clearly requires this feature. The final rule allowing states to possibly opt-out of it for yet another year could harm small businesses by putting them at a competitive disadvantage to big businesses that are able to offer a choice of plans to their employees. In states where the small business marketplaces are being run by the federal government, allowing for further delays in this feature also puts small businesses in those states at a competitive disadvantage to small employers in states whose marketplaces have employee choice. What’s more, this component is key in distinguishing the new insurance marketplaces from the outside health insurance market.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FCB81E1F-6673-EC42-80CD-438E02A3A686}" type="slidenum">
              <a:rPr lang="en-US" smtClean="0"/>
              <a:pPr>
                <a:defRPr/>
              </a:pPr>
              <a:t>8</a:t>
            </a:fld>
            <a:endParaRPr lang="en-US"/>
          </a:p>
        </p:txBody>
      </p:sp>
    </p:spTree>
    <p:extLst>
      <p:ext uri="{BB962C8B-B14F-4D97-AF65-F5344CB8AC3E}">
        <p14:creationId xmlns:p14="http://schemas.microsoft.com/office/powerpoint/2010/main" val="297493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Despite any setbacks,</a:t>
            </a:r>
            <a:r>
              <a:rPr lang="en-US" sz="1200" kern="1200" baseline="0" dirty="0" smtClean="0">
                <a:solidFill>
                  <a:schemeClr val="tx1"/>
                </a:solidFill>
                <a:effectLst/>
                <a:latin typeface="+mn-lt"/>
                <a:ea typeface="ＭＳ Ｐゴシック" charset="-128"/>
                <a:cs typeface="ＭＳ Ｐゴシック" charset="-128"/>
              </a:rPr>
              <a:t> i</a:t>
            </a:r>
            <a:r>
              <a:rPr lang="en-US" sz="1200" kern="1200" dirty="0" smtClean="0">
                <a:solidFill>
                  <a:schemeClr val="tx1"/>
                </a:solidFill>
                <a:effectLst/>
                <a:latin typeface="+mn-lt"/>
                <a:ea typeface="ＭＳ Ｐゴシック" charset="-128"/>
                <a:cs typeface="ＭＳ Ｐゴシック" charset="-128"/>
              </a:rPr>
              <a:t>t’s important for entrepreneurs to know the health insurance marketplaces have the ability to be the most important component of the healthcare law for small businesses. For the first time ever, small businesses will be able to pool their purchasing power with other small businesses, giving them the kind of clout large businesses currently enjoy.</a:t>
            </a:r>
          </a:p>
          <a:p>
            <a:endParaRPr lang="en-US" dirty="0"/>
          </a:p>
        </p:txBody>
      </p:sp>
      <p:sp>
        <p:nvSpPr>
          <p:cNvPr id="4" name="Slide Number Placeholder 3"/>
          <p:cNvSpPr>
            <a:spLocks noGrp="1"/>
          </p:cNvSpPr>
          <p:nvPr>
            <p:ph type="sldNum" sz="quarter" idx="10"/>
          </p:nvPr>
        </p:nvSpPr>
        <p:spPr/>
        <p:txBody>
          <a:bodyPr/>
          <a:lstStyle/>
          <a:p>
            <a:pPr>
              <a:defRPr/>
            </a:pPr>
            <a:fld id="{FCB81E1F-6673-EC42-80CD-438E02A3A686}" type="slidenum">
              <a:rPr lang="en-US" smtClean="0"/>
              <a:pPr>
                <a:defRPr/>
              </a:pPr>
              <a:t>10</a:t>
            </a:fld>
            <a:endParaRPr lang="en-US"/>
          </a:p>
        </p:txBody>
      </p:sp>
    </p:spTree>
    <p:extLst>
      <p:ext uri="{BB962C8B-B14F-4D97-AF65-F5344CB8AC3E}">
        <p14:creationId xmlns:p14="http://schemas.microsoft.com/office/powerpoint/2010/main" val="685350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8FA308-F1E2-E045-A636-F4EF272977BE}" type="datetime1">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ADB1E9-C023-BE49-B28A-B87863F0CDB7}" type="slidenum">
              <a:rPr lang="en-US"/>
              <a:pPr>
                <a:defRPr/>
              </a:pPr>
              <a:t>‹#›</a:t>
            </a:fld>
            <a:endParaRPr lang="en-US"/>
          </a:p>
        </p:txBody>
      </p:sp>
    </p:spTree>
    <p:extLst>
      <p:ext uri="{BB962C8B-B14F-4D97-AF65-F5344CB8AC3E}">
        <p14:creationId xmlns:p14="http://schemas.microsoft.com/office/powerpoint/2010/main" val="384999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1D9C08-F916-1A4F-BC89-2E0D5CD7317C}" type="datetime1">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B34A45-21A0-1D43-9734-ACF2B147D871}" type="slidenum">
              <a:rPr lang="en-US"/>
              <a:pPr>
                <a:defRPr/>
              </a:pPr>
              <a:t>‹#›</a:t>
            </a:fld>
            <a:endParaRPr lang="en-US"/>
          </a:p>
        </p:txBody>
      </p:sp>
    </p:spTree>
    <p:extLst>
      <p:ext uri="{BB962C8B-B14F-4D97-AF65-F5344CB8AC3E}">
        <p14:creationId xmlns:p14="http://schemas.microsoft.com/office/powerpoint/2010/main" val="256761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AC4C34-2B28-304C-8682-ECACF614D6B6}" type="datetime1">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E334B-395A-F54B-B43D-5A8BCD3D29AD}" type="slidenum">
              <a:rPr lang="en-US"/>
              <a:pPr>
                <a:defRPr/>
              </a:pPr>
              <a:t>‹#›</a:t>
            </a:fld>
            <a:endParaRPr lang="en-US"/>
          </a:p>
        </p:txBody>
      </p:sp>
    </p:spTree>
    <p:extLst>
      <p:ext uri="{BB962C8B-B14F-4D97-AF65-F5344CB8AC3E}">
        <p14:creationId xmlns:p14="http://schemas.microsoft.com/office/powerpoint/2010/main" val="43050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310546-52F4-9945-A0AE-37E5363021E7}" type="datetime1">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82544-7861-694D-828A-B23896FE62C5}" type="slidenum">
              <a:rPr lang="en-US"/>
              <a:pPr>
                <a:defRPr/>
              </a:pPr>
              <a:t>‹#›</a:t>
            </a:fld>
            <a:endParaRPr lang="en-US"/>
          </a:p>
        </p:txBody>
      </p:sp>
    </p:spTree>
    <p:extLst>
      <p:ext uri="{BB962C8B-B14F-4D97-AF65-F5344CB8AC3E}">
        <p14:creationId xmlns:p14="http://schemas.microsoft.com/office/powerpoint/2010/main" val="340951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4624D4-3414-5643-9EAE-651045F1AB8E}" type="datetime1">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A7515C-2D00-014D-940B-620FFD2C81E6}" type="slidenum">
              <a:rPr lang="en-US"/>
              <a:pPr>
                <a:defRPr/>
              </a:pPr>
              <a:t>‹#›</a:t>
            </a:fld>
            <a:endParaRPr lang="en-US"/>
          </a:p>
        </p:txBody>
      </p:sp>
    </p:spTree>
    <p:extLst>
      <p:ext uri="{BB962C8B-B14F-4D97-AF65-F5344CB8AC3E}">
        <p14:creationId xmlns:p14="http://schemas.microsoft.com/office/powerpoint/2010/main" val="371366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046AE9-7C3A-274E-BB38-A5144A49D75D}" type="datetime1">
              <a:rPr lang="en-US"/>
              <a:pPr>
                <a:defRPr/>
              </a:pPr>
              <a:t>5/27/2014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B25EF8-A29D-214E-AF20-ED9F46A54573}" type="slidenum">
              <a:rPr lang="en-US"/>
              <a:pPr>
                <a:defRPr/>
              </a:pPr>
              <a:t>‹#›</a:t>
            </a:fld>
            <a:endParaRPr lang="en-US"/>
          </a:p>
        </p:txBody>
      </p:sp>
    </p:spTree>
    <p:extLst>
      <p:ext uri="{BB962C8B-B14F-4D97-AF65-F5344CB8AC3E}">
        <p14:creationId xmlns:p14="http://schemas.microsoft.com/office/powerpoint/2010/main" val="375710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7A1EB59-B7FF-914A-9E49-25308364147B}" type="datetime1">
              <a:rPr lang="en-US"/>
              <a:pPr>
                <a:defRPr/>
              </a:pPr>
              <a:t>5/27/2014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865A90A-7675-0F4D-8ABB-A8B4CB2D341B}" type="slidenum">
              <a:rPr lang="en-US"/>
              <a:pPr>
                <a:defRPr/>
              </a:pPr>
              <a:t>‹#›</a:t>
            </a:fld>
            <a:endParaRPr lang="en-US"/>
          </a:p>
        </p:txBody>
      </p:sp>
    </p:spTree>
    <p:extLst>
      <p:ext uri="{BB962C8B-B14F-4D97-AF65-F5344CB8AC3E}">
        <p14:creationId xmlns:p14="http://schemas.microsoft.com/office/powerpoint/2010/main" val="415879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BCCF86-5631-0D4B-90EA-6A3AF3655D3E}" type="datetime1">
              <a:rPr lang="en-US"/>
              <a:pPr>
                <a:defRPr/>
              </a:pPr>
              <a:t>5/27/2014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7B90010-EE25-7F42-ABAD-6348CDAAC6FA}" type="slidenum">
              <a:rPr lang="en-US"/>
              <a:pPr>
                <a:defRPr/>
              </a:pPr>
              <a:t>‹#›</a:t>
            </a:fld>
            <a:endParaRPr lang="en-US"/>
          </a:p>
        </p:txBody>
      </p:sp>
    </p:spTree>
    <p:extLst>
      <p:ext uri="{BB962C8B-B14F-4D97-AF65-F5344CB8AC3E}">
        <p14:creationId xmlns:p14="http://schemas.microsoft.com/office/powerpoint/2010/main" val="112269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352593-96E1-7E49-A9F6-ED09BE847DEC}" type="datetime1">
              <a:rPr lang="en-US"/>
              <a:pPr>
                <a:defRPr/>
              </a:pPr>
              <a:t>5/27/2014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6B958EC-5469-3F4A-B1C1-4EF1828B92EF}" type="slidenum">
              <a:rPr lang="en-US"/>
              <a:pPr>
                <a:defRPr/>
              </a:pPr>
              <a:t>‹#›</a:t>
            </a:fld>
            <a:endParaRPr lang="en-US"/>
          </a:p>
        </p:txBody>
      </p:sp>
    </p:spTree>
    <p:extLst>
      <p:ext uri="{BB962C8B-B14F-4D97-AF65-F5344CB8AC3E}">
        <p14:creationId xmlns:p14="http://schemas.microsoft.com/office/powerpoint/2010/main" val="1057409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A3B53C-A99E-3F49-A6DC-63204B089C76}" type="datetime1">
              <a:rPr lang="en-US"/>
              <a:pPr>
                <a:defRPr/>
              </a:pPr>
              <a:t>5/27/2014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D5BD57-A147-D144-9A31-913F1BDC62B1}" type="slidenum">
              <a:rPr lang="en-US"/>
              <a:pPr>
                <a:defRPr/>
              </a:pPr>
              <a:t>‹#›</a:t>
            </a:fld>
            <a:endParaRPr lang="en-US"/>
          </a:p>
        </p:txBody>
      </p:sp>
    </p:spTree>
    <p:extLst>
      <p:ext uri="{BB962C8B-B14F-4D97-AF65-F5344CB8AC3E}">
        <p14:creationId xmlns:p14="http://schemas.microsoft.com/office/powerpoint/2010/main" val="222684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94B7B0-970F-DB4D-BB8E-4E62494FE2E6}" type="datetime1">
              <a:rPr lang="en-US"/>
              <a:pPr>
                <a:defRPr/>
              </a:pPr>
              <a:t>5/27/2014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669983-31C1-1C47-9530-F432D12868A8}" type="slidenum">
              <a:rPr lang="en-US"/>
              <a:pPr>
                <a:defRPr/>
              </a:pPr>
              <a:t>‹#›</a:t>
            </a:fld>
            <a:endParaRPr lang="en-US"/>
          </a:p>
        </p:txBody>
      </p:sp>
    </p:spTree>
    <p:extLst>
      <p:ext uri="{BB962C8B-B14F-4D97-AF65-F5344CB8AC3E}">
        <p14:creationId xmlns:p14="http://schemas.microsoft.com/office/powerpoint/2010/main" val="1233876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10E4F9A6-38CC-5B4F-BF8C-9BAAB9E64145}" type="datetime1">
              <a:rPr lang="en-US"/>
              <a:pPr>
                <a:defRPr/>
              </a:pPr>
              <a:t>5/27/2014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06E5D368-71FE-9248-8661-2F3E1E9F78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News Gothic MT" pitchFamily="-112"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News Gothic MT" pitchFamily="-112"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News Gothic MT" pitchFamily="-112"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News Gothic MT" pitchFamily="-112"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mallbusinessmajority.org"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healthcoverageguid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762000" y="2362200"/>
            <a:ext cx="7696200" cy="1447800"/>
          </a:xfrm>
        </p:spPr>
        <p:txBody>
          <a:bodyPr/>
          <a:lstStyle/>
          <a:p>
            <a:pPr eaLnBrk="1" hangingPunct="1"/>
            <a:r>
              <a:rPr lang="en-US" sz="3200" b="1" dirty="0">
                <a:solidFill>
                  <a:srgbClr val="215B7E"/>
                </a:solidFill>
                <a:latin typeface="News Gothic MT" charset="0"/>
                <a:ea typeface="ＭＳ Ｐゴシック" charset="0"/>
                <a:cs typeface="ＭＳ Ｐゴシック" charset="0"/>
              </a:rPr>
              <a:t/>
            </a:r>
            <a:br>
              <a:rPr lang="en-US" sz="3200" b="1" dirty="0">
                <a:solidFill>
                  <a:srgbClr val="215B7E"/>
                </a:solidFill>
                <a:latin typeface="News Gothic MT" charset="0"/>
                <a:ea typeface="ＭＳ Ｐゴシック" charset="0"/>
                <a:cs typeface="ＭＳ Ｐゴシック" charset="0"/>
              </a:rPr>
            </a:br>
            <a:r>
              <a:rPr lang="en-US" sz="3200" b="1" dirty="0" smtClean="0">
                <a:solidFill>
                  <a:srgbClr val="215B7E"/>
                </a:solidFill>
                <a:latin typeface="News Gothic MT" charset="0"/>
                <a:ea typeface="ＭＳ Ｐゴシック" charset="0"/>
                <a:cs typeface="ＭＳ Ｐゴシック" charset="0"/>
              </a:rPr>
              <a:t>SHOP Marketplace: What it Means </a:t>
            </a:r>
            <a:r>
              <a:rPr lang="en-US" sz="3200" b="1" dirty="0">
                <a:solidFill>
                  <a:srgbClr val="215B7E"/>
                </a:solidFill>
                <a:latin typeface="News Gothic MT" charset="0"/>
                <a:ea typeface="ＭＳ Ｐゴシック" charset="0"/>
                <a:cs typeface="ＭＳ Ｐゴシック" charset="0"/>
              </a:rPr>
              <a:t>For </a:t>
            </a:r>
            <a:r>
              <a:rPr lang="en-US" sz="3200" b="1" dirty="0" smtClean="0">
                <a:solidFill>
                  <a:srgbClr val="215B7E"/>
                </a:solidFill>
                <a:latin typeface="News Gothic MT" charset="0"/>
                <a:ea typeface="ＭＳ Ｐゴシック" charset="0"/>
                <a:cs typeface="ＭＳ Ｐゴシック" charset="0"/>
              </a:rPr>
              <a:t>Small </a:t>
            </a:r>
            <a:r>
              <a:rPr lang="en-US" sz="3200" b="1" dirty="0">
                <a:solidFill>
                  <a:srgbClr val="215B7E"/>
                </a:solidFill>
                <a:latin typeface="News Gothic MT" charset="0"/>
                <a:ea typeface="ＭＳ Ｐゴシック" charset="0"/>
                <a:cs typeface="ＭＳ Ｐゴシック" charset="0"/>
              </a:rPr>
              <a:t>Business</a:t>
            </a:r>
          </a:p>
        </p:txBody>
      </p:sp>
      <p:sp>
        <p:nvSpPr>
          <p:cNvPr id="3" name="Subtitle 2"/>
          <p:cNvSpPr>
            <a:spLocks noGrp="1"/>
          </p:cNvSpPr>
          <p:nvPr>
            <p:ph type="subTitle" idx="4294967295"/>
          </p:nvPr>
        </p:nvSpPr>
        <p:spPr>
          <a:xfrm>
            <a:off x="2209800" y="4724400"/>
            <a:ext cx="4876800" cy="1371600"/>
          </a:xfrm>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a:normAutofit/>
          </a:bodyPr>
          <a:lstStyle/>
          <a:p>
            <a:pPr marL="0" indent="0" algn="ctr" eaLnBrk="1" hangingPunct="1">
              <a:buFont typeface="Arial" charset="0"/>
              <a:buNone/>
              <a:defRPr/>
            </a:pPr>
            <a:r>
              <a:rPr lang="en-US" sz="1800" dirty="0" smtClean="0">
                <a:solidFill>
                  <a:srgbClr val="215B7E"/>
                </a:solidFill>
                <a:latin typeface="News Gothic MT" charset="0"/>
                <a:ea typeface="ＭＳ Ｐゴシック" charset="0"/>
                <a:cs typeface="ＭＳ Ｐゴシック" charset="0"/>
              </a:rPr>
              <a:t>John </a:t>
            </a:r>
            <a:r>
              <a:rPr lang="en-US" sz="1800" dirty="0" err="1" smtClean="0">
                <a:solidFill>
                  <a:srgbClr val="215B7E"/>
                </a:solidFill>
                <a:latin typeface="News Gothic MT" charset="0"/>
                <a:ea typeface="ＭＳ Ｐゴシック" charset="0"/>
                <a:cs typeface="ＭＳ Ｐゴシック" charset="0"/>
              </a:rPr>
              <a:t>Arensmeyer</a:t>
            </a:r>
            <a:endParaRPr lang="en-US" sz="1800" dirty="0" smtClean="0">
              <a:solidFill>
                <a:srgbClr val="215B7E"/>
              </a:solidFill>
              <a:latin typeface="News Gothic MT" charset="0"/>
              <a:ea typeface="ＭＳ Ｐゴシック" charset="0"/>
              <a:cs typeface="ＭＳ Ｐゴシック" charset="0"/>
            </a:endParaRPr>
          </a:p>
          <a:p>
            <a:pPr marL="0" indent="0" algn="ctr" eaLnBrk="1" hangingPunct="1">
              <a:buFont typeface="Arial" charset="0"/>
              <a:buNone/>
              <a:defRPr/>
            </a:pPr>
            <a:r>
              <a:rPr lang="en-US" sz="1800" dirty="0" smtClean="0">
                <a:solidFill>
                  <a:srgbClr val="215B7E"/>
                </a:solidFill>
                <a:latin typeface="News Gothic MT" charset="0"/>
                <a:ea typeface="ＭＳ Ｐゴシック" charset="0"/>
                <a:cs typeface="ＭＳ Ｐゴシック" charset="0"/>
              </a:rPr>
              <a:t>Founder &amp; CEO</a:t>
            </a:r>
          </a:p>
          <a:p>
            <a:pPr marL="0" indent="0" algn="ctr" eaLnBrk="1" hangingPunct="1">
              <a:buFont typeface="Arial" charset="0"/>
              <a:buNone/>
              <a:defRPr/>
            </a:pPr>
            <a:r>
              <a:rPr lang="en-US" sz="1800" dirty="0" smtClean="0">
                <a:solidFill>
                  <a:srgbClr val="215B7E"/>
                </a:solidFill>
                <a:latin typeface="News Gothic MT" charset="0"/>
                <a:ea typeface="ＭＳ Ｐゴシック" charset="0"/>
                <a:cs typeface="ＭＳ Ｐゴシック" charset="0"/>
              </a:rPr>
              <a:t>Small </a:t>
            </a:r>
            <a:r>
              <a:rPr lang="en-US" sz="1800" dirty="0">
                <a:solidFill>
                  <a:srgbClr val="215B7E"/>
                </a:solidFill>
                <a:latin typeface="News Gothic MT" charset="0"/>
                <a:ea typeface="ＭＳ Ｐゴシック" charset="0"/>
                <a:cs typeface="ＭＳ Ｐゴシック" charset="0"/>
              </a:rPr>
              <a:t>Business Majority</a:t>
            </a:r>
          </a:p>
          <a:p>
            <a:pPr marL="0" indent="0" algn="ctr" eaLnBrk="1" hangingPunct="1">
              <a:buFont typeface="Arial" charset="0"/>
              <a:buNone/>
              <a:defRPr/>
            </a:pPr>
            <a:r>
              <a:rPr lang="en-US" sz="1800" dirty="0" smtClean="0">
                <a:solidFill>
                  <a:srgbClr val="215B7E"/>
                </a:solidFill>
                <a:latin typeface="News Gothic MT" charset="0"/>
                <a:ea typeface="ＭＳ Ｐゴシック" charset="0"/>
                <a:cs typeface="ＭＳ Ｐゴシック" charset="0"/>
              </a:rPr>
              <a:t>May 29, 2014</a:t>
            </a:r>
            <a:endParaRPr lang="en-US" sz="1800" dirty="0">
              <a:solidFill>
                <a:srgbClr val="215B7E"/>
              </a:solidFill>
              <a:latin typeface="News Gothic MT" charset="0"/>
              <a:ea typeface="ＭＳ Ｐゴシック" charset="0"/>
              <a:cs typeface="ＭＳ Ｐゴシック" charset="0"/>
            </a:endParaRPr>
          </a:p>
          <a:p>
            <a:pPr marL="0" indent="0" algn="ctr" eaLnBrk="1" hangingPunct="1">
              <a:buFont typeface="Arial" charset="0"/>
              <a:buNone/>
              <a:defRPr/>
            </a:pPr>
            <a:endParaRPr lang="en-US" sz="1800" dirty="0">
              <a:solidFill>
                <a:srgbClr val="215B7E"/>
              </a:solidFill>
              <a:latin typeface="News Gothic MT" charset="0"/>
              <a:ea typeface="ＭＳ Ｐゴシック" charset="0"/>
              <a:cs typeface="ＭＳ Ｐゴシック" charset="0"/>
            </a:endParaRPr>
          </a:p>
          <a:p>
            <a:pPr marL="0" indent="0" algn="ctr" eaLnBrk="1" hangingPunct="1">
              <a:buFont typeface="Arial" charset="0"/>
              <a:buNone/>
              <a:defRPr/>
            </a:pPr>
            <a:endParaRPr lang="en-US" sz="1800" dirty="0">
              <a:solidFill>
                <a:srgbClr val="215B7E"/>
              </a:solidFill>
              <a:latin typeface="News Gothic MT"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effectLst>
            <a:outerShdw blurRad="63500" dist="12700" dir="2700000" algn="tl" rotWithShape="0">
              <a:srgbClr val="000000">
                <a:alpha val="43000"/>
              </a:srgbClr>
            </a:outerShdw>
          </a:effectLst>
        </p:spPr>
        <p:txBody>
          <a:bodyPr/>
          <a:lstStyle/>
          <a:p>
            <a:pPr algn="l"/>
            <a:r>
              <a:rPr lang="en-US" sz="2800" dirty="0">
                <a:solidFill>
                  <a:srgbClr val="21597E"/>
                </a:solidFill>
                <a:latin typeface="News Gothic MT" charset="0"/>
                <a:ea typeface="ＭＳ Ｐゴシック" charset="0"/>
                <a:cs typeface="ＭＳ Ｐゴシック" charset="0"/>
              </a:rPr>
              <a:t>SHOP: </a:t>
            </a:r>
            <a:r>
              <a:rPr lang="en-US" sz="2800" dirty="0" smtClean="0">
                <a:solidFill>
                  <a:srgbClr val="21597E"/>
                </a:solidFill>
                <a:latin typeface="News Gothic MT" charset="0"/>
                <a:ea typeface="ＭＳ Ｐゴシック" charset="0"/>
                <a:cs typeface="ＭＳ Ｐゴシック" charset="0"/>
              </a:rPr>
              <a:t>The </a:t>
            </a:r>
            <a:r>
              <a:rPr lang="en-US" sz="2800" dirty="0">
                <a:solidFill>
                  <a:srgbClr val="21597E"/>
                </a:solidFill>
                <a:latin typeface="News Gothic MT" charset="0"/>
                <a:ea typeface="ＭＳ Ｐゴシック" charset="0"/>
                <a:cs typeface="ＭＳ Ｐゴシック" charset="0"/>
              </a:rPr>
              <a:t>b</a:t>
            </a:r>
            <a:r>
              <a:rPr lang="en-US" sz="2800" dirty="0" smtClean="0">
                <a:solidFill>
                  <a:srgbClr val="21597E"/>
                </a:solidFill>
                <a:latin typeface="News Gothic MT" charset="0"/>
                <a:ea typeface="ＭＳ Ｐゴシック" charset="0"/>
                <a:cs typeface="ＭＳ Ｐゴシック" charset="0"/>
              </a:rPr>
              <a:t>ottom </a:t>
            </a:r>
            <a:r>
              <a:rPr lang="en-US" sz="2800" dirty="0">
                <a:solidFill>
                  <a:srgbClr val="21597E"/>
                </a:solidFill>
                <a:latin typeface="News Gothic MT" charset="0"/>
                <a:ea typeface="ＭＳ Ｐゴシック" charset="0"/>
                <a:cs typeface="ＭＳ Ｐゴシック" charset="0"/>
              </a:rPr>
              <a:t>l</a:t>
            </a:r>
            <a:r>
              <a:rPr lang="en-US" sz="2800" dirty="0" smtClean="0">
                <a:solidFill>
                  <a:srgbClr val="21597E"/>
                </a:solidFill>
                <a:latin typeface="News Gothic MT" charset="0"/>
                <a:ea typeface="ＭＳ Ｐゴシック" charset="0"/>
                <a:cs typeface="ＭＳ Ｐゴシック" charset="0"/>
              </a:rPr>
              <a:t>ine </a:t>
            </a:r>
            <a:endParaRPr lang="en-US" sz="2800" dirty="0">
              <a:solidFill>
                <a:srgbClr val="21597E"/>
              </a:solidFill>
              <a:latin typeface="News Gothic MT" charset="0"/>
              <a:ea typeface="ＭＳ Ｐゴシック" charset="0"/>
              <a:cs typeface="ＭＳ Ｐゴシック" charset="0"/>
            </a:endParaRPr>
          </a:p>
        </p:txBody>
      </p:sp>
      <p:sp>
        <p:nvSpPr>
          <p:cNvPr id="3" name="Content Placeholder 2"/>
          <p:cNvSpPr>
            <a:spLocks noGrp="1"/>
          </p:cNvSpPr>
          <p:nvPr>
            <p:ph idx="1"/>
          </p:nvPr>
        </p:nvSpPr>
        <p:spPr/>
        <p:txBody>
          <a:bodyPr/>
          <a:lstStyle/>
          <a:p>
            <a:pPr>
              <a:spcAft>
                <a:spcPts val="2400"/>
              </a:spcAft>
              <a:buClr>
                <a:srgbClr val="800000"/>
              </a:buClr>
            </a:pPr>
            <a:r>
              <a:rPr lang="en-US" sz="2400" dirty="0" smtClean="0"/>
              <a:t>SHOP fundamentals make it an attractive choice for small businesses</a:t>
            </a:r>
          </a:p>
          <a:p>
            <a:pPr>
              <a:spcAft>
                <a:spcPts val="2400"/>
              </a:spcAft>
              <a:buClr>
                <a:srgbClr val="800000"/>
              </a:buClr>
            </a:pPr>
            <a:r>
              <a:rPr lang="en-US" sz="2400" dirty="0" smtClean="0"/>
              <a:t>SHOP must be able to thrive on a competitive level playing field</a:t>
            </a:r>
          </a:p>
          <a:p>
            <a:pPr>
              <a:spcAft>
                <a:spcPts val="2400"/>
              </a:spcAft>
              <a:buClr>
                <a:srgbClr val="800000"/>
              </a:buClr>
            </a:pPr>
            <a:r>
              <a:rPr lang="en-US" sz="2400" dirty="0" smtClean="0"/>
              <a:t>Delays in fully implementing the SHOP marketplaces as required by the ACA are delaying its growth and development</a:t>
            </a:r>
            <a:endParaRPr lang="en-US" sz="2400" dirty="0"/>
          </a:p>
        </p:txBody>
      </p:sp>
    </p:spTree>
    <p:extLst>
      <p:ext uri="{BB962C8B-B14F-4D97-AF65-F5344CB8AC3E}">
        <p14:creationId xmlns:p14="http://schemas.microsoft.com/office/powerpoint/2010/main" val="3665185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33400" y="381000"/>
            <a:ext cx="6934200" cy="685800"/>
          </a:xfrm>
          <a:prstGeom prst="rect">
            <a:avLst/>
          </a:prstGeom>
          <a:noFill/>
          <a:ln>
            <a:noFill/>
          </a:ln>
          <a:effectLst>
            <a:outerShdw blurRad="63500" dist="12700" dir="2700000" rotWithShape="0">
              <a:srgbClr val="000000">
                <a:alpha val="46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News Gothic MT" pitchFamily="-112"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News Gothic MT" pitchFamily="-112"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News Gothic MT" pitchFamily="-112"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News Gothic MT" pitchFamily="-112"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defRPr/>
            </a:pPr>
            <a:r>
              <a:rPr lang="en-US" sz="2900" dirty="0" smtClean="0">
                <a:solidFill>
                  <a:srgbClr val="21597E"/>
                </a:solidFill>
                <a:ea typeface="ＭＳ Ｐゴシック" charset="0"/>
                <a:cs typeface="ＭＳ Ｐゴシック" charset="0"/>
              </a:rPr>
              <a:t>Resources</a:t>
            </a:r>
            <a:endParaRPr lang="en-US" sz="2900" dirty="0">
              <a:solidFill>
                <a:srgbClr val="21597E"/>
              </a:solidFill>
              <a:ea typeface="ＭＳ Ｐゴシック" charset="0"/>
              <a:cs typeface="ＭＳ Ｐゴシック" charset="0"/>
            </a:endParaRPr>
          </a:p>
        </p:txBody>
      </p:sp>
      <p:cxnSp>
        <p:nvCxnSpPr>
          <p:cNvPr id="6" name="Straight Connector 5"/>
          <p:cNvCxnSpPr/>
          <p:nvPr/>
        </p:nvCxnSpPr>
        <p:spPr>
          <a:xfrm>
            <a:off x="4477503" y="1371600"/>
            <a:ext cx="0" cy="5486400"/>
          </a:xfrm>
          <a:prstGeom prst="line">
            <a:avLst/>
          </a:prstGeom>
        </p:spPr>
        <p:style>
          <a:lnRef idx="2">
            <a:schemeClr val="accent1"/>
          </a:lnRef>
          <a:fillRef idx="0">
            <a:schemeClr val="accent1"/>
          </a:fillRef>
          <a:effectRef idx="1">
            <a:schemeClr val="accent1"/>
          </a:effectRef>
          <a:fontRef idx="minor">
            <a:schemeClr val="tx1"/>
          </a:fontRef>
        </p:style>
      </p:cxnSp>
      <p:pic>
        <p:nvPicPr>
          <p:cNvPr id="21" name="Picture 20" descr="hcg-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76243"/>
            <a:ext cx="3865137" cy="1247800"/>
          </a:xfrm>
          <a:prstGeom prst="rect">
            <a:avLst/>
          </a:prstGeom>
        </p:spPr>
      </p:pic>
      <p:sp>
        <p:nvSpPr>
          <p:cNvPr id="8" name="Content Placeholder 2"/>
          <p:cNvSpPr>
            <a:spLocks noGrp="1"/>
          </p:cNvSpPr>
          <p:nvPr>
            <p:ph idx="1"/>
          </p:nvPr>
        </p:nvSpPr>
        <p:spPr>
          <a:xfrm>
            <a:off x="4572000" y="1752600"/>
            <a:ext cx="4267200" cy="3048000"/>
          </a:xfrm>
        </p:spPr>
        <p:txBody>
          <a:bodyPr/>
          <a:lstStyle/>
          <a:p>
            <a:pPr marL="501650" indent="-228600" eaLnBrk="1" hangingPunct="1">
              <a:lnSpc>
                <a:spcPct val="110000"/>
              </a:lnSpc>
              <a:spcBef>
                <a:spcPts val="600"/>
              </a:spcBef>
              <a:spcAft>
                <a:spcPts val="600"/>
              </a:spcAft>
              <a:buClr>
                <a:srgbClr val="800000"/>
              </a:buClr>
            </a:pPr>
            <a:r>
              <a:rPr lang="en-US" sz="1700" dirty="0" smtClean="0">
                <a:solidFill>
                  <a:srgbClr val="595959"/>
                </a:solidFill>
                <a:latin typeface="News Gothic MT" charset="0"/>
                <a:ea typeface="ＭＳ Ｐゴシック" charset="0"/>
                <a:cs typeface="ＭＳ Ｐゴシック" charset="0"/>
              </a:rPr>
              <a:t>Small Business Majority </a:t>
            </a:r>
            <a:r>
              <a:rPr lang="en-US" sz="1700" dirty="0">
                <a:solidFill>
                  <a:srgbClr val="595959"/>
                </a:solidFill>
                <a:latin typeface="News Gothic MT" charset="0"/>
                <a:ea typeface="ＭＳ Ｐゴシック" charset="0"/>
                <a:cs typeface="ＭＳ Ｐゴシック" charset="0"/>
              </a:rPr>
              <a:t>website: </a:t>
            </a:r>
            <a:r>
              <a:rPr lang="en-US" sz="1700" dirty="0">
                <a:solidFill>
                  <a:srgbClr val="595959"/>
                </a:solidFill>
                <a:latin typeface="News Gothic MT" charset="0"/>
                <a:ea typeface="ＭＳ Ｐゴシック" charset="0"/>
                <a:cs typeface="ＭＳ Ｐゴシック" charset="0"/>
                <a:hlinkClick r:id="rId3"/>
              </a:rPr>
              <a:t>www.smallbusinessmajority.org</a:t>
            </a:r>
            <a:r>
              <a:rPr lang="en-US" sz="1700" dirty="0">
                <a:solidFill>
                  <a:srgbClr val="595959"/>
                </a:solidFill>
                <a:latin typeface="News Gothic MT" charset="0"/>
                <a:ea typeface="ＭＳ Ｐゴシック" charset="0"/>
                <a:cs typeface="ＭＳ Ｐゴシック" charset="0"/>
              </a:rPr>
              <a:t> </a:t>
            </a:r>
          </a:p>
          <a:p>
            <a:pPr marL="868363" lvl="1" indent="-319088" eaLnBrk="1" hangingPunct="1">
              <a:lnSpc>
                <a:spcPct val="110000"/>
              </a:lnSpc>
              <a:spcBef>
                <a:spcPts val="600"/>
              </a:spcBef>
              <a:spcAft>
                <a:spcPts val="600"/>
              </a:spcAft>
              <a:buClr>
                <a:srgbClr val="800000"/>
              </a:buClr>
              <a:buFont typeface="Courier New" charset="0"/>
              <a:buChar char="o"/>
            </a:pPr>
            <a:r>
              <a:rPr lang="en-US" altLang="ja-JP" sz="1700" dirty="0" smtClean="0">
                <a:solidFill>
                  <a:srgbClr val="595959"/>
                </a:solidFill>
                <a:latin typeface="News Gothic MT" charset="0"/>
                <a:ea typeface="ＭＳ Ｐゴシック" charset="0"/>
              </a:rPr>
              <a:t>ACA fact sheets: how the ACA impacts small businesses</a:t>
            </a:r>
            <a:endParaRPr lang="en-US" altLang="ja-JP" sz="1700" dirty="0">
              <a:solidFill>
                <a:srgbClr val="595959"/>
              </a:solidFill>
              <a:latin typeface="News Gothic MT" charset="0"/>
              <a:ea typeface="ＭＳ Ｐゴシック" charset="0"/>
            </a:endParaRPr>
          </a:p>
          <a:p>
            <a:pPr marL="868363" lvl="1" indent="-319088" eaLnBrk="1" hangingPunct="1">
              <a:lnSpc>
                <a:spcPct val="110000"/>
              </a:lnSpc>
              <a:spcBef>
                <a:spcPts val="600"/>
              </a:spcBef>
              <a:spcAft>
                <a:spcPts val="600"/>
              </a:spcAft>
              <a:buClr>
                <a:srgbClr val="800000"/>
              </a:buClr>
              <a:buFont typeface="Courier New" charset="0"/>
              <a:buChar char="o"/>
            </a:pPr>
            <a:r>
              <a:rPr lang="en-US" sz="1700" dirty="0" smtClean="0">
                <a:solidFill>
                  <a:srgbClr val="595959"/>
                </a:solidFill>
                <a:latin typeface="News Gothic MT" charset="0"/>
                <a:ea typeface="ＭＳ Ｐゴシック" charset="0"/>
              </a:rPr>
              <a:t>Detailed </a:t>
            </a:r>
            <a:r>
              <a:rPr lang="en-US" sz="1700" dirty="0">
                <a:solidFill>
                  <a:srgbClr val="595959"/>
                </a:solidFill>
                <a:latin typeface="News Gothic MT" charset="0"/>
                <a:ea typeface="ＭＳ Ｐゴシック" charset="0"/>
              </a:rPr>
              <a:t>FAQ</a:t>
            </a:r>
          </a:p>
          <a:p>
            <a:pPr marL="868363" lvl="1" indent="-319088" eaLnBrk="1" hangingPunct="1">
              <a:lnSpc>
                <a:spcPct val="110000"/>
              </a:lnSpc>
              <a:spcBef>
                <a:spcPts val="600"/>
              </a:spcBef>
              <a:spcAft>
                <a:spcPts val="600"/>
              </a:spcAft>
              <a:buClr>
                <a:srgbClr val="800000"/>
              </a:buClr>
              <a:buFont typeface="Courier New" charset="0"/>
              <a:buChar char="o"/>
            </a:pPr>
            <a:r>
              <a:rPr lang="en-US" sz="1700" dirty="0">
                <a:solidFill>
                  <a:srgbClr val="595959"/>
                </a:solidFill>
                <a:latin typeface="News Gothic MT" charset="0"/>
                <a:ea typeface="ＭＳ Ｐゴシック" charset="0"/>
              </a:rPr>
              <a:t>Tax </a:t>
            </a:r>
            <a:r>
              <a:rPr lang="en-US" sz="1700" dirty="0" smtClean="0">
                <a:solidFill>
                  <a:srgbClr val="595959"/>
                </a:solidFill>
                <a:latin typeface="News Gothic MT" charset="0"/>
                <a:ea typeface="ＭＳ Ｐゴシック" charset="0"/>
              </a:rPr>
              <a:t>credit/subsidy calculators</a:t>
            </a:r>
          </a:p>
          <a:p>
            <a:pPr marL="868363" lvl="1" indent="-319088" eaLnBrk="1" hangingPunct="1">
              <a:lnSpc>
                <a:spcPct val="110000"/>
              </a:lnSpc>
              <a:spcBef>
                <a:spcPts val="600"/>
              </a:spcBef>
              <a:spcAft>
                <a:spcPts val="600"/>
              </a:spcAft>
              <a:buClr>
                <a:srgbClr val="800000"/>
              </a:buClr>
              <a:buFont typeface="Courier New" charset="0"/>
              <a:buChar char="o"/>
            </a:pPr>
            <a:r>
              <a:rPr lang="en-US" sz="1700" dirty="0" smtClean="0">
                <a:solidFill>
                  <a:srgbClr val="595959"/>
                </a:solidFill>
                <a:latin typeface="News Gothic MT" charset="0"/>
                <a:ea typeface="ＭＳ Ｐゴシック" charset="0"/>
              </a:rPr>
              <a:t>Actual, Factual online guide: </a:t>
            </a:r>
            <a:br>
              <a:rPr lang="en-US" sz="1700" dirty="0" smtClean="0">
                <a:solidFill>
                  <a:srgbClr val="595959"/>
                </a:solidFill>
                <a:latin typeface="News Gothic MT" charset="0"/>
                <a:ea typeface="ＭＳ Ｐゴシック" charset="0"/>
              </a:rPr>
            </a:br>
            <a:r>
              <a:rPr lang="en-US" sz="1700" dirty="0" smtClean="0">
                <a:solidFill>
                  <a:srgbClr val="595959"/>
                </a:solidFill>
                <a:latin typeface="News Gothic MT" charset="0"/>
                <a:ea typeface="ＭＳ Ｐゴシック" charset="0"/>
              </a:rPr>
              <a:t>facts about ACA for small biz</a:t>
            </a:r>
            <a:endParaRPr lang="en-US" sz="1700" dirty="0">
              <a:solidFill>
                <a:srgbClr val="595959"/>
              </a:solidFill>
              <a:latin typeface="News Gothic MT" charset="0"/>
              <a:ea typeface="ＭＳ Ｐゴシック" charset="0"/>
            </a:endParaRPr>
          </a:p>
        </p:txBody>
      </p:sp>
      <p:sp>
        <p:nvSpPr>
          <p:cNvPr id="3" name="Rectangle 2"/>
          <p:cNvSpPr/>
          <p:nvPr/>
        </p:nvSpPr>
        <p:spPr>
          <a:xfrm>
            <a:off x="0" y="2519243"/>
            <a:ext cx="4398537" cy="5481757"/>
          </a:xfrm>
          <a:prstGeom prst="rect">
            <a:avLst/>
          </a:prstGeom>
        </p:spPr>
        <p:txBody>
          <a:bodyPr wrap="square">
            <a:spAutoFit/>
          </a:bodyPr>
          <a:lstStyle/>
          <a:p>
            <a:pPr marL="501650" indent="-228600">
              <a:lnSpc>
                <a:spcPct val="110000"/>
              </a:lnSpc>
              <a:spcBef>
                <a:spcPts val="600"/>
              </a:spcBef>
              <a:spcAft>
                <a:spcPts val="600"/>
              </a:spcAft>
              <a:buClr>
                <a:srgbClr val="800000"/>
              </a:buClr>
              <a:buFont typeface="Arial" charset="0"/>
              <a:buChar char="•"/>
            </a:pPr>
            <a:r>
              <a:rPr lang="en-US" sz="1700" dirty="0" smtClean="0">
                <a:latin typeface="+mn-lt"/>
                <a:hlinkClick r:id="rId4"/>
              </a:rPr>
              <a:t>www.healthcoverageguide.org</a:t>
            </a:r>
            <a:r>
              <a:rPr lang="en-US" sz="1700" dirty="0" smtClean="0">
                <a:latin typeface="+mn-lt"/>
              </a:rPr>
              <a:t> </a:t>
            </a:r>
          </a:p>
          <a:p>
            <a:pPr marL="501650" indent="-228600">
              <a:lnSpc>
                <a:spcPct val="110000"/>
              </a:lnSpc>
              <a:spcBef>
                <a:spcPts val="600"/>
              </a:spcBef>
              <a:spcAft>
                <a:spcPts val="600"/>
              </a:spcAft>
              <a:buClr>
                <a:srgbClr val="800000"/>
              </a:buClr>
              <a:buFont typeface="Arial" charset="0"/>
              <a:buChar char="•"/>
            </a:pPr>
            <a:r>
              <a:rPr lang="en-US" sz="1700" dirty="0" smtClean="0">
                <a:latin typeface="+mn-lt"/>
              </a:rPr>
              <a:t>Objective </a:t>
            </a:r>
            <a:r>
              <a:rPr lang="en-US" sz="1700" dirty="0">
                <a:latin typeface="+mn-lt"/>
              </a:rPr>
              <a:t>website dedicated to small businesses and healthcare, run by </a:t>
            </a:r>
            <a:r>
              <a:rPr lang="en-US" sz="1700" dirty="0" smtClean="0">
                <a:latin typeface="+mn-lt"/>
              </a:rPr>
              <a:t>Small Business Majority</a:t>
            </a:r>
            <a:endParaRPr lang="en-US" sz="1700" dirty="0">
              <a:latin typeface="+mn-lt"/>
            </a:endParaRPr>
          </a:p>
          <a:p>
            <a:pPr marL="501650" indent="-228600">
              <a:lnSpc>
                <a:spcPct val="110000"/>
              </a:lnSpc>
              <a:spcBef>
                <a:spcPts val="600"/>
              </a:spcBef>
              <a:spcAft>
                <a:spcPts val="600"/>
              </a:spcAft>
              <a:buClr>
                <a:srgbClr val="800000"/>
              </a:buClr>
              <a:buFont typeface="Arial" charset="0"/>
              <a:buChar char="•"/>
            </a:pPr>
            <a:r>
              <a:rPr lang="en-US" sz="1700" dirty="0" smtClean="0">
                <a:latin typeface="+mn-lt"/>
              </a:rPr>
              <a:t>Provides </a:t>
            </a:r>
            <a:r>
              <a:rPr lang="en-US" sz="1700" dirty="0">
                <a:latin typeface="+mn-lt"/>
              </a:rPr>
              <a:t>step-by-step information on how to navigate healthcare market </a:t>
            </a:r>
            <a:r>
              <a:rPr lang="en-US" sz="1700" dirty="0" smtClean="0">
                <a:latin typeface="+mn-lt"/>
              </a:rPr>
              <a:t>– English and Spanish</a:t>
            </a:r>
          </a:p>
          <a:p>
            <a:pPr marL="501650" indent="-228600">
              <a:lnSpc>
                <a:spcPct val="110000"/>
              </a:lnSpc>
              <a:spcBef>
                <a:spcPts val="600"/>
              </a:spcBef>
              <a:spcAft>
                <a:spcPts val="600"/>
              </a:spcAft>
              <a:buClr>
                <a:srgbClr val="800000"/>
              </a:buClr>
              <a:buFont typeface="Arial" charset="0"/>
              <a:buChar char="•"/>
            </a:pPr>
            <a:r>
              <a:rPr lang="en-US" sz="1700" dirty="0" smtClean="0">
                <a:latin typeface="+mn-lt"/>
              </a:rPr>
              <a:t>Includes </a:t>
            </a:r>
            <a:r>
              <a:rPr lang="en-US" sz="1700" dirty="0">
                <a:latin typeface="+mn-lt"/>
              </a:rPr>
              <a:t>FAQ about how the ACA impacts small businesses </a:t>
            </a:r>
            <a:endParaRPr lang="en-US" sz="1700" dirty="0" smtClean="0">
              <a:latin typeface="+mn-lt"/>
            </a:endParaRPr>
          </a:p>
          <a:p>
            <a:pPr marL="501650" indent="-228600">
              <a:lnSpc>
                <a:spcPct val="110000"/>
              </a:lnSpc>
              <a:spcBef>
                <a:spcPts val="600"/>
              </a:spcBef>
              <a:spcAft>
                <a:spcPts val="600"/>
              </a:spcAft>
              <a:buClr>
                <a:srgbClr val="800000"/>
              </a:buClr>
              <a:buFont typeface="Arial" charset="0"/>
              <a:buChar char="•"/>
            </a:pPr>
            <a:r>
              <a:rPr lang="en-US" sz="1700" dirty="0">
                <a:latin typeface="+mn-lt"/>
              </a:rPr>
              <a:t>Tools such as calculator to estimate tax credits for small </a:t>
            </a:r>
            <a:r>
              <a:rPr lang="en-US" sz="1700" dirty="0" smtClean="0">
                <a:latin typeface="+mn-lt"/>
              </a:rPr>
              <a:t>businesses, self-employed and employees</a:t>
            </a:r>
            <a:endParaRPr lang="en-US" sz="1700" dirty="0">
              <a:latin typeface="+mn-lt"/>
            </a:endParaRPr>
          </a:p>
          <a:p>
            <a:pPr marL="501650" indent="-228600">
              <a:lnSpc>
                <a:spcPct val="110000"/>
              </a:lnSpc>
              <a:spcBef>
                <a:spcPts val="600"/>
              </a:spcBef>
              <a:spcAft>
                <a:spcPts val="600"/>
              </a:spcAft>
              <a:buClr>
                <a:srgbClr val="800000"/>
              </a:buClr>
              <a:buFont typeface="Arial" charset="0"/>
              <a:buChar char="•"/>
            </a:pPr>
            <a:endParaRPr lang="en-US" sz="1700" dirty="0">
              <a:latin typeface="+mn-lt"/>
            </a:endParaRPr>
          </a:p>
          <a:p>
            <a:pPr marL="501650" indent="-228600">
              <a:lnSpc>
                <a:spcPct val="110000"/>
              </a:lnSpc>
              <a:spcBef>
                <a:spcPts val="600"/>
              </a:spcBef>
              <a:spcAft>
                <a:spcPts val="600"/>
              </a:spcAft>
              <a:buClr>
                <a:srgbClr val="800000"/>
              </a:buClr>
              <a:buFont typeface="Arial" charset="0"/>
              <a:buChar char="•"/>
            </a:pPr>
            <a:endParaRPr lang="en-US" sz="1700" dirty="0">
              <a:latin typeface="+mn-lt"/>
            </a:endParaRPr>
          </a:p>
          <a:p>
            <a:pPr marL="501650" lvl="0" indent="-228600">
              <a:lnSpc>
                <a:spcPct val="110000"/>
              </a:lnSpc>
              <a:spcBef>
                <a:spcPts val="600"/>
              </a:spcBef>
              <a:spcAft>
                <a:spcPts val="600"/>
              </a:spcAft>
              <a:buClr>
                <a:srgbClr val="800000"/>
              </a:buClr>
              <a:buFont typeface="Arial" charset="0"/>
              <a:buChar char="•"/>
            </a:pPr>
            <a:endParaRPr lang="en-US" sz="1700" dirty="0">
              <a:solidFill>
                <a:srgbClr val="595959"/>
              </a:solidFill>
              <a:latin typeface="+mn-lt"/>
            </a:endParaRPr>
          </a:p>
        </p:txBody>
      </p:sp>
      <p:pic>
        <p:nvPicPr>
          <p:cNvPr id="1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800600"/>
            <a:ext cx="321955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79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5791200" cy="685800"/>
          </a:xfrm>
          <a:effectLst>
            <a:outerShdw blurRad="63500" dist="12700" dir="2700000" rotWithShape="0">
              <a:srgbClr val="000000">
                <a:alpha val="46999"/>
              </a:srgbClr>
            </a:outerShdw>
          </a:effectLst>
        </p:spPr>
        <p:txBody>
          <a:bodyPr anchor="t"/>
          <a:lstStyle/>
          <a:p>
            <a:pPr algn="l" eaLnBrk="1" hangingPunct="1">
              <a:defRPr/>
            </a:pPr>
            <a:r>
              <a:rPr lang="en-US" sz="2700" dirty="0">
                <a:solidFill>
                  <a:srgbClr val="21597E"/>
                </a:solidFill>
                <a:latin typeface="News Gothic MT" charset="0"/>
                <a:ea typeface="ＭＳ Ｐゴシック" charset="0"/>
                <a:cs typeface="ＭＳ Ｐゴシック" charset="0"/>
              </a:rPr>
              <a:t>About </a:t>
            </a:r>
            <a:r>
              <a:rPr lang="en-US" sz="2700" dirty="0" smtClean="0">
                <a:solidFill>
                  <a:srgbClr val="21597E"/>
                </a:solidFill>
                <a:latin typeface="News Gothic MT" charset="0"/>
                <a:ea typeface="ＭＳ Ｐゴシック" charset="0"/>
                <a:cs typeface="ＭＳ Ｐゴシック" charset="0"/>
              </a:rPr>
              <a:t>Small </a:t>
            </a:r>
            <a:r>
              <a:rPr lang="en-US" sz="2700" dirty="0">
                <a:solidFill>
                  <a:srgbClr val="21597E"/>
                </a:solidFill>
                <a:latin typeface="News Gothic MT" charset="0"/>
                <a:ea typeface="ＭＳ Ｐゴシック" charset="0"/>
                <a:cs typeface="ＭＳ Ｐゴシック" charset="0"/>
              </a:rPr>
              <a:t>Business Majority</a:t>
            </a:r>
            <a:r>
              <a:rPr lang="en-US" sz="2000" dirty="0">
                <a:solidFill>
                  <a:srgbClr val="21597E"/>
                </a:solidFill>
                <a:latin typeface="News Gothic MT" charset="0"/>
                <a:ea typeface="ＭＳ Ｐゴシック" charset="0"/>
                <a:cs typeface="ＭＳ Ｐゴシック" charset="0"/>
              </a:rPr>
              <a:t/>
            </a:r>
            <a:br>
              <a:rPr lang="en-US" sz="2000" dirty="0">
                <a:solidFill>
                  <a:srgbClr val="21597E"/>
                </a:solidFill>
                <a:latin typeface="News Gothic MT" charset="0"/>
                <a:ea typeface="ＭＳ Ｐゴシック" charset="0"/>
                <a:cs typeface="ＭＳ Ｐゴシック" charset="0"/>
              </a:rPr>
            </a:br>
            <a:endParaRPr lang="en-US" sz="2000" dirty="0">
              <a:solidFill>
                <a:srgbClr val="21597E"/>
              </a:solidFill>
              <a:latin typeface="News Gothic MT" charset="0"/>
              <a:ea typeface="ＭＳ Ｐゴシック" charset="0"/>
              <a:cs typeface="ＭＳ Ｐゴシック" charset="0"/>
            </a:endParaRPr>
          </a:p>
        </p:txBody>
      </p:sp>
      <p:sp>
        <p:nvSpPr>
          <p:cNvPr id="20482" name="Content Placeholder 2"/>
          <p:cNvSpPr>
            <a:spLocks noGrp="1"/>
          </p:cNvSpPr>
          <p:nvPr>
            <p:ph idx="1"/>
          </p:nvPr>
        </p:nvSpPr>
        <p:spPr>
          <a:xfrm>
            <a:off x="533400" y="1447800"/>
            <a:ext cx="8077200" cy="4800600"/>
          </a:xfrm>
        </p:spPr>
        <p:txBody>
          <a:bodyPr/>
          <a:lstStyle/>
          <a:p>
            <a:pPr marL="228600" indent="-228600" eaLnBrk="1" hangingPunct="1">
              <a:spcBef>
                <a:spcPts val="600"/>
              </a:spcBef>
              <a:spcAft>
                <a:spcPts val="1200"/>
              </a:spcAft>
              <a:buClr>
                <a:srgbClr val="800000"/>
              </a:buClr>
            </a:pPr>
            <a:r>
              <a:rPr lang="en-US" sz="2400" b="1" dirty="0">
                <a:solidFill>
                  <a:srgbClr val="595959"/>
                </a:solidFill>
                <a:latin typeface="News Gothic MT" charset="0"/>
                <a:ea typeface="ＭＳ Ｐゴシック" charset="0"/>
                <a:cs typeface="ＭＳ Ｐゴシック" charset="0"/>
              </a:rPr>
              <a:t>Small business advocacy organization</a:t>
            </a:r>
            <a:r>
              <a:rPr lang="en-US" sz="2400" dirty="0">
                <a:solidFill>
                  <a:srgbClr val="595959"/>
                </a:solidFill>
                <a:latin typeface="News Gothic MT" charset="0"/>
                <a:ea typeface="ＭＳ Ｐゴシック" charset="0"/>
                <a:cs typeface="ＭＳ Ｐゴシック" charset="0"/>
              </a:rPr>
              <a:t> – founded and run by small business owners</a:t>
            </a:r>
          </a:p>
          <a:p>
            <a:pPr marL="228600" indent="-228600" eaLnBrk="1" hangingPunct="1">
              <a:spcBef>
                <a:spcPts val="600"/>
              </a:spcBef>
              <a:spcAft>
                <a:spcPts val="1200"/>
              </a:spcAft>
              <a:buClr>
                <a:srgbClr val="800000"/>
              </a:buClr>
            </a:pPr>
            <a:r>
              <a:rPr lang="en-US" sz="2400" b="1" dirty="0">
                <a:solidFill>
                  <a:srgbClr val="595959"/>
                </a:solidFill>
                <a:latin typeface="News Gothic MT" charset="0"/>
                <a:ea typeface="ＭＳ Ｐゴシック" charset="0"/>
                <a:cs typeface="ＭＳ Ｐゴシック" charset="0"/>
              </a:rPr>
              <a:t>National </a:t>
            </a:r>
            <a:r>
              <a:rPr lang="en-US" sz="2400" dirty="0">
                <a:solidFill>
                  <a:srgbClr val="595959"/>
                </a:solidFill>
                <a:latin typeface="News Gothic MT" charset="0"/>
                <a:ea typeface="ＭＳ Ｐゴシック" charset="0"/>
                <a:cs typeface="ＭＳ Ｐゴシック" charset="0"/>
              </a:rPr>
              <a:t>– offices in </a:t>
            </a:r>
            <a:r>
              <a:rPr lang="en-US" sz="2400" dirty="0" smtClean="0">
                <a:solidFill>
                  <a:srgbClr val="595959"/>
                </a:solidFill>
                <a:latin typeface="News Gothic MT" charset="0"/>
                <a:ea typeface="ＭＳ Ｐゴシック" charset="0"/>
                <a:cs typeface="ＭＳ Ｐゴシック" charset="0"/>
              </a:rPr>
              <a:t>Washington</a:t>
            </a:r>
            <a:r>
              <a:rPr lang="en-US" sz="2400" dirty="0">
                <a:solidFill>
                  <a:srgbClr val="595959"/>
                </a:solidFill>
                <a:latin typeface="News Gothic MT" charset="0"/>
                <a:ea typeface="ＭＳ Ｐゴシック" charset="0"/>
                <a:cs typeface="ＭＳ Ｐゴシック" charset="0"/>
              </a:rPr>
              <a:t>, DC, </a:t>
            </a:r>
            <a:r>
              <a:rPr lang="en-US" sz="2400" dirty="0" smtClean="0">
                <a:solidFill>
                  <a:srgbClr val="595959"/>
                </a:solidFill>
                <a:latin typeface="News Gothic MT" charset="0"/>
                <a:ea typeface="ＭＳ Ｐゴシック" charset="0"/>
                <a:cs typeface="ＭＳ Ｐゴシック" charset="0"/>
              </a:rPr>
              <a:t>California</a:t>
            </a:r>
            <a:r>
              <a:rPr lang="en-US" sz="2400" dirty="0">
                <a:solidFill>
                  <a:srgbClr val="595959"/>
                </a:solidFill>
                <a:latin typeface="News Gothic MT" charset="0"/>
                <a:ea typeface="ＭＳ Ｐゴシック" charset="0"/>
                <a:cs typeface="ＭＳ Ｐゴシック" charset="0"/>
              </a:rPr>
              <a:t>, Colorado, </a:t>
            </a:r>
            <a:r>
              <a:rPr lang="en-US" sz="2400" dirty="0" smtClean="0">
                <a:solidFill>
                  <a:srgbClr val="595959"/>
                </a:solidFill>
                <a:latin typeface="News Gothic MT" charset="0"/>
                <a:ea typeface="ＭＳ Ｐゴシック" charset="0"/>
                <a:cs typeface="ＭＳ Ｐゴシック" charset="0"/>
              </a:rPr>
              <a:t>Missouri, New Jersey, New York, Ohio</a:t>
            </a:r>
            <a:r>
              <a:rPr lang="en-US" sz="2400" dirty="0">
                <a:solidFill>
                  <a:srgbClr val="595959"/>
                </a:solidFill>
                <a:latin typeface="News Gothic MT" charset="0"/>
                <a:ea typeface="ＭＳ Ｐゴシック" charset="0"/>
                <a:cs typeface="ＭＳ Ｐゴシック" charset="0"/>
              </a:rPr>
              <a:t>, </a:t>
            </a:r>
            <a:r>
              <a:rPr lang="en-US" sz="2400" dirty="0" smtClean="0">
                <a:solidFill>
                  <a:srgbClr val="595959"/>
                </a:solidFill>
                <a:latin typeface="News Gothic MT" charset="0"/>
                <a:ea typeface="ＭＳ Ｐゴシック" charset="0"/>
                <a:cs typeface="ＭＳ Ｐゴシック" charset="0"/>
              </a:rPr>
              <a:t>Oregon, Virginia</a:t>
            </a:r>
            <a:r>
              <a:rPr lang="en-US" sz="2400" dirty="0">
                <a:solidFill>
                  <a:srgbClr val="595959"/>
                </a:solidFill>
                <a:latin typeface="News Gothic MT" charset="0"/>
                <a:ea typeface="ＭＳ Ｐゴシック" charset="0"/>
                <a:cs typeface="ＭＳ Ｐゴシック" charset="0"/>
              </a:rPr>
              <a:t>, Washington </a:t>
            </a:r>
            <a:r>
              <a:rPr lang="en-US" sz="2400" dirty="0" smtClean="0">
                <a:solidFill>
                  <a:srgbClr val="595959"/>
                </a:solidFill>
                <a:latin typeface="News Gothic MT" charset="0"/>
                <a:ea typeface="ＭＳ Ｐゴシック" charset="0"/>
                <a:cs typeface="ＭＳ Ｐゴシック" charset="0"/>
              </a:rPr>
              <a:t>s</a:t>
            </a:r>
            <a:r>
              <a:rPr lang="en-US" sz="2400" dirty="0">
                <a:solidFill>
                  <a:srgbClr val="595959"/>
                </a:solidFill>
                <a:latin typeface="News Gothic MT" charset="0"/>
                <a:ea typeface="ＭＳ Ｐゴシック" charset="0"/>
                <a:cs typeface="ＭＳ Ｐゴシック" charset="0"/>
              </a:rPr>
              <a:t>tate</a:t>
            </a:r>
          </a:p>
          <a:p>
            <a:pPr marL="228600" indent="-228600" eaLnBrk="1" hangingPunct="1">
              <a:spcBef>
                <a:spcPts val="600"/>
              </a:spcBef>
              <a:spcAft>
                <a:spcPts val="1200"/>
              </a:spcAft>
              <a:buClr>
                <a:srgbClr val="800000"/>
              </a:buClr>
            </a:pPr>
            <a:r>
              <a:rPr lang="en-US" sz="2400" b="1" dirty="0" smtClean="0">
                <a:solidFill>
                  <a:srgbClr val="595959"/>
                </a:solidFill>
                <a:latin typeface="News Gothic MT" charset="0"/>
                <a:ea typeface="ＭＳ Ｐゴシック" charset="0"/>
                <a:cs typeface="ＭＳ Ｐゴシック" charset="0"/>
              </a:rPr>
              <a:t>Network of 25,000 small business owners </a:t>
            </a:r>
            <a:r>
              <a:rPr lang="en-US" sz="2400" dirty="0" smtClean="0">
                <a:solidFill>
                  <a:srgbClr val="595959"/>
                </a:solidFill>
                <a:latin typeface="News Gothic MT" charset="0"/>
                <a:ea typeface="ＭＳ Ｐゴシック" charset="0"/>
                <a:cs typeface="ＭＳ Ｐゴシック" charset="0"/>
              </a:rPr>
              <a:t>and 8,000 business organizations across the country</a:t>
            </a:r>
          </a:p>
          <a:p>
            <a:pPr marL="228600" indent="-228600" eaLnBrk="1" hangingPunct="1">
              <a:spcBef>
                <a:spcPts val="600"/>
              </a:spcBef>
              <a:spcAft>
                <a:spcPts val="1200"/>
              </a:spcAft>
              <a:buClr>
                <a:srgbClr val="800000"/>
              </a:buClr>
            </a:pPr>
            <a:r>
              <a:rPr lang="en-US" sz="2400" b="1" dirty="0" smtClean="0">
                <a:solidFill>
                  <a:srgbClr val="595959"/>
                </a:solidFill>
                <a:latin typeface="News Gothic MT" charset="0"/>
                <a:ea typeface="ＭＳ Ｐゴシック" charset="0"/>
                <a:cs typeface="ＭＳ Ｐゴシック" charset="0"/>
              </a:rPr>
              <a:t>Research </a:t>
            </a:r>
            <a:r>
              <a:rPr lang="en-US" sz="2400" b="1" dirty="0">
                <a:solidFill>
                  <a:srgbClr val="595959"/>
                </a:solidFill>
                <a:latin typeface="News Gothic MT" charset="0"/>
                <a:ea typeface="ＭＳ Ｐゴシック" charset="0"/>
                <a:cs typeface="ＭＳ Ｐゴシック" charset="0"/>
              </a:rPr>
              <a:t>and advocacy </a:t>
            </a:r>
            <a:r>
              <a:rPr lang="en-US" sz="2400" dirty="0">
                <a:solidFill>
                  <a:srgbClr val="595959"/>
                </a:solidFill>
                <a:latin typeface="News Gothic MT" charset="0"/>
                <a:ea typeface="ＭＳ Ｐゴシック" charset="0"/>
                <a:cs typeface="ＭＳ Ｐゴシック" charset="0"/>
              </a:rPr>
              <a:t>on issues of top importance to small businesses </a:t>
            </a:r>
            <a:r>
              <a:rPr lang="en-US" sz="2400" dirty="0" smtClean="0">
                <a:solidFill>
                  <a:srgbClr val="595959"/>
                </a:solidFill>
                <a:latin typeface="News Gothic MT" charset="0"/>
                <a:ea typeface="ＭＳ Ｐゴシック" charset="0"/>
                <a:cs typeface="ＭＳ Ｐゴシック" charset="0"/>
              </a:rPr>
              <a:t>and self</a:t>
            </a:r>
            <a:r>
              <a:rPr lang="en-US" sz="2400" dirty="0">
                <a:solidFill>
                  <a:srgbClr val="595959"/>
                </a:solidFill>
                <a:latin typeface="News Gothic MT" charset="0"/>
                <a:ea typeface="ＭＳ Ｐゴシック" charset="0"/>
                <a:cs typeface="ＭＳ Ｐゴシック" charset="0"/>
              </a:rPr>
              <a:t>-employed, including healthcare, </a:t>
            </a:r>
            <a:r>
              <a:rPr lang="en-US" sz="2400" dirty="0" smtClean="0">
                <a:solidFill>
                  <a:srgbClr val="595959"/>
                </a:solidFill>
                <a:latin typeface="News Gothic MT" charset="0"/>
                <a:ea typeface="ＭＳ Ｐゴシック" charset="0"/>
                <a:cs typeface="ＭＳ Ｐゴシック" charset="0"/>
              </a:rPr>
              <a:t>taxes, access </a:t>
            </a:r>
            <a:r>
              <a:rPr lang="en-US" sz="2400" dirty="0">
                <a:solidFill>
                  <a:srgbClr val="595959"/>
                </a:solidFill>
                <a:latin typeface="News Gothic MT" charset="0"/>
                <a:ea typeface="ＭＳ Ｐゴシック" charset="0"/>
                <a:cs typeface="ＭＳ Ｐゴシック" charset="0"/>
              </a:rPr>
              <a:t>to </a:t>
            </a:r>
            <a:r>
              <a:rPr lang="en-US" sz="2400" dirty="0" smtClean="0">
                <a:solidFill>
                  <a:srgbClr val="595959"/>
                </a:solidFill>
                <a:latin typeface="News Gothic MT" charset="0"/>
                <a:ea typeface="ＭＳ Ｐゴシック" charset="0"/>
                <a:cs typeface="ＭＳ Ｐゴシック" charset="0"/>
              </a:rPr>
              <a:t>capital, immigration, clean energy and more</a:t>
            </a:r>
            <a:endParaRPr lang="en-US" sz="2400" dirty="0">
              <a:solidFill>
                <a:srgbClr val="595959"/>
              </a:solidFill>
              <a:latin typeface="News Gothic MT"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5791200" cy="685800"/>
          </a:xfrm>
          <a:effectLst>
            <a:outerShdw blurRad="63500" dist="12700" dir="2700000" rotWithShape="0">
              <a:srgbClr val="000000">
                <a:alpha val="46999"/>
              </a:srgbClr>
            </a:outerShdw>
          </a:effectLst>
        </p:spPr>
        <p:txBody>
          <a:bodyPr anchor="t"/>
          <a:lstStyle/>
          <a:p>
            <a:pPr algn="l" eaLnBrk="1" hangingPunct="1">
              <a:defRPr/>
            </a:pPr>
            <a:r>
              <a:rPr lang="en-US" sz="2700" dirty="0">
                <a:solidFill>
                  <a:srgbClr val="21597E"/>
                </a:solidFill>
                <a:latin typeface="News Gothic MT" charset="0"/>
                <a:ea typeface="ＭＳ Ｐゴシック" charset="0"/>
                <a:cs typeface="ＭＳ Ｐゴシック" charset="0"/>
              </a:rPr>
              <a:t>Small businesses </a:t>
            </a:r>
            <a:r>
              <a:rPr lang="en-US" sz="2700" dirty="0" smtClean="0">
                <a:solidFill>
                  <a:srgbClr val="21597E"/>
                </a:solidFill>
                <a:latin typeface="News Gothic MT" charset="0"/>
                <a:ea typeface="ＭＳ Ｐゴシック" charset="0"/>
                <a:cs typeface="ＭＳ Ｐゴシック" charset="0"/>
              </a:rPr>
              <a:t/>
            </a:r>
            <a:br>
              <a:rPr lang="en-US" sz="2700" dirty="0" smtClean="0">
                <a:solidFill>
                  <a:srgbClr val="21597E"/>
                </a:solidFill>
                <a:latin typeface="News Gothic MT" charset="0"/>
                <a:ea typeface="ＭＳ Ｐゴシック" charset="0"/>
                <a:cs typeface="ＭＳ Ｐゴシック" charset="0"/>
              </a:rPr>
            </a:br>
            <a:r>
              <a:rPr lang="en-US" sz="2700" dirty="0" smtClean="0">
                <a:solidFill>
                  <a:srgbClr val="21597E"/>
                </a:solidFill>
                <a:latin typeface="News Gothic MT" charset="0"/>
                <a:ea typeface="ＭＳ Ｐゴシック" charset="0"/>
                <a:cs typeface="ＭＳ Ｐゴシック" charset="0"/>
              </a:rPr>
              <a:t>struggling with </a:t>
            </a:r>
            <a:r>
              <a:rPr lang="en-US" sz="2700" dirty="0">
                <a:solidFill>
                  <a:srgbClr val="21597E"/>
                </a:solidFill>
                <a:latin typeface="News Gothic MT" charset="0"/>
                <a:ea typeface="ＭＳ Ｐゴシック" charset="0"/>
                <a:cs typeface="ＭＳ Ｐゴシック" charset="0"/>
              </a:rPr>
              <a:t>costs</a:t>
            </a:r>
            <a:r>
              <a:rPr lang="en-US" sz="2000" dirty="0">
                <a:solidFill>
                  <a:srgbClr val="21597E"/>
                </a:solidFill>
                <a:latin typeface="News Gothic MT" charset="0"/>
                <a:ea typeface="ＭＳ Ｐゴシック" charset="0"/>
                <a:cs typeface="ＭＳ Ｐゴシック" charset="0"/>
              </a:rPr>
              <a:t/>
            </a:r>
            <a:br>
              <a:rPr lang="en-US" sz="2000" dirty="0">
                <a:solidFill>
                  <a:srgbClr val="21597E"/>
                </a:solidFill>
                <a:latin typeface="News Gothic MT" charset="0"/>
                <a:ea typeface="ＭＳ Ｐゴシック" charset="0"/>
                <a:cs typeface="ＭＳ Ｐゴシック" charset="0"/>
              </a:rPr>
            </a:br>
            <a:endParaRPr lang="en-US" sz="2000" dirty="0">
              <a:solidFill>
                <a:srgbClr val="21597E"/>
              </a:solidFill>
              <a:latin typeface="News Gothic MT" charset="0"/>
              <a:ea typeface="ＭＳ Ｐゴシック" charset="0"/>
              <a:cs typeface="ＭＳ Ｐゴシック" charset="0"/>
            </a:endParaRPr>
          </a:p>
        </p:txBody>
      </p:sp>
      <p:sp>
        <p:nvSpPr>
          <p:cNvPr id="22530" name="Content Placeholder 2"/>
          <p:cNvSpPr>
            <a:spLocks noGrp="1"/>
          </p:cNvSpPr>
          <p:nvPr>
            <p:ph idx="1"/>
          </p:nvPr>
        </p:nvSpPr>
        <p:spPr>
          <a:xfrm>
            <a:off x="762000" y="1752600"/>
            <a:ext cx="8043863" cy="2971800"/>
          </a:xfrm>
        </p:spPr>
        <p:txBody>
          <a:bodyPr/>
          <a:lstStyle/>
          <a:p>
            <a:pPr marL="593725" indent="-593725" eaLnBrk="1" hangingPunct="1">
              <a:spcBef>
                <a:spcPts val="600"/>
              </a:spcBef>
              <a:spcAft>
                <a:spcPts val="1800"/>
              </a:spcAft>
              <a:buClr>
                <a:srgbClr val="800000"/>
              </a:buClr>
              <a:buSzPct val="180000"/>
              <a:buFont typeface="Arial" charset="0"/>
              <a:buBlip>
                <a:blip r:embed="rId3"/>
              </a:buBlip>
            </a:pPr>
            <a:r>
              <a:rPr lang="en-US" sz="2400" dirty="0" smtClean="0">
                <a:solidFill>
                  <a:srgbClr val="595959"/>
                </a:solidFill>
                <a:latin typeface="News Gothic MT" charset="0"/>
                <a:ea typeface="ＭＳ Ｐゴシック" charset="0"/>
                <a:cs typeface="ＭＳ Ｐゴシック" charset="0"/>
              </a:rPr>
              <a:t>86% of small businesses who don’t offer say it is due to high cost</a:t>
            </a:r>
          </a:p>
          <a:p>
            <a:pPr marL="593725" indent="-593725" eaLnBrk="1" hangingPunct="1">
              <a:spcBef>
                <a:spcPts val="600"/>
              </a:spcBef>
              <a:spcAft>
                <a:spcPts val="1800"/>
              </a:spcAft>
              <a:buClr>
                <a:srgbClr val="800000"/>
              </a:buClr>
              <a:buSzPct val="180000"/>
              <a:buFont typeface="Arial" charset="0"/>
              <a:buBlip>
                <a:blip r:embed="rId3"/>
              </a:buBlip>
            </a:pPr>
            <a:r>
              <a:rPr lang="en-US" sz="2400" dirty="0" smtClean="0">
                <a:solidFill>
                  <a:srgbClr val="595959"/>
                </a:solidFill>
                <a:latin typeface="News Gothic MT" charset="0"/>
                <a:ea typeface="ＭＳ Ｐゴシック" charset="0"/>
                <a:cs typeface="ＭＳ Ｐゴシック" charset="0"/>
              </a:rPr>
              <a:t>25</a:t>
            </a:r>
            <a:r>
              <a:rPr lang="en-US" sz="2400" dirty="0">
                <a:solidFill>
                  <a:srgbClr val="595959"/>
                </a:solidFill>
                <a:latin typeface="News Gothic MT" charset="0"/>
                <a:ea typeface="ＭＳ Ｐゴシック" charset="0"/>
                <a:cs typeface="ＭＳ Ｐゴシック" charset="0"/>
              </a:rPr>
              <a:t>% of small business owners are </a:t>
            </a:r>
            <a:r>
              <a:rPr lang="en-US" sz="2400" dirty="0" smtClean="0">
                <a:solidFill>
                  <a:srgbClr val="595959"/>
                </a:solidFill>
                <a:latin typeface="News Gothic MT" charset="0"/>
                <a:ea typeface="ＭＳ Ｐゴシック" charset="0"/>
                <a:cs typeface="ＭＳ Ｐゴシック" charset="0"/>
              </a:rPr>
              <a:t>uninsured</a:t>
            </a:r>
          </a:p>
          <a:p>
            <a:pPr marL="593725" indent="-593725" eaLnBrk="1" hangingPunct="1">
              <a:spcBef>
                <a:spcPts val="600"/>
              </a:spcBef>
              <a:spcAft>
                <a:spcPts val="1800"/>
              </a:spcAft>
              <a:buClr>
                <a:srgbClr val="800000"/>
              </a:buClr>
              <a:buSzPct val="180000"/>
              <a:buFont typeface="Arial" charset="0"/>
              <a:buBlip>
                <a:blip r:embed="rId3"/>
              </a:buBlip>
            </a:pPr>
            <a:r>
              <a:rPr lang="en-US" sz="2400" dirty="0" smtClean="0">
                <a:solidFill>
                  <a:srgbClr val="595959"/>
                </a:solidFill>
                <a:latin typeface="News Gothic MT" charset="0"/>
                <a:ea typeface="ＭＳ Ｐゴシック" charset="0"/>
                <a:cs typeface="ＭＳ Ｐゴシック" charset="0"/>
              </a:rPr>
              <a:t>30% of 22 million </a:t>
            </a:r>
            <a:r>
              <a:rPr lang="en-US" sz="2400" dirty="0">
                <a:solidFill>
                  <a:srgbClr val="595959"/>
                </a:solidFill>
                <a:latin typeface="News Gothic MT" charset="0"/>
                <a:ea typeface="ＭＳ Ｐゴシック" charset="0"/>
                <a:cs typeface="ＭＳ Ｐゴシック" charset="0"/>
              </a:rPr>
              <a:t>self-employed: not covered</a:t>
            </a:r>
          </a:p>
          <a:p>
            <a:pPr marL="593725" indent="-593725" eaLnBrk="1" hangingPunct="1">
              <a:spcBef>
                <a:spcPts val="600"/>
              </a:spcBef>
              <a:spcAft>
                <a:spcPts val="1800"/>
              </a:spcAft>
              <a:buClr>
                <a:srgbClr val="800000"/>
              </a:buClr>
              <a:buSzPct val="180000"/>
              <a:buFont typeface="Arial" charset="0"/>
              <a:buBlip>
                <a:blip r:embed="rId3"/>
              </a:buBlip>
            </a:pPr>
            <a:r>
              <a:rPr lang="en-US" sz="2400" dirty="0">
                <a:solidFill>
                  <a:srgbClr val="595959"/>
                </a:solidFill>
                <a:latin typeface="News Gothic MT" charset="0"/>
                <a:ea typeface="ＭＳ Ｐゴシック" charset="0"/>
                <a:cs typeface="ＭＳ Ｐゴシック" charset="0"/>
              </a:rPr>
              <a:t>Small firms pay 18% more than large businesses</a:t>
            </a:r>
          </a:p>
        </p:txBody>
      </p:sp>
      <p:sp>
        <p:nvSpPr>
          <p:cNvPr id="4" name="TextBox 3"/>
          <p:cNvSpPr txBox="1"/>
          <p:nvPr/>
        </p:nvSpPr>
        <p:spPr>
          <a:xfrm>
            <a:off x="762000" y="4953000"/>
            <a:ext cx="8043863" cy="1477963"/>
          </a:xfrm>
          <a:prstGeom prst="rect">
            <a:avLst/>
          </a:prstGeom>
          <a:solidFill>
            <a:schemeClr val="accent6">
              <a:lumMod val="20000"/>
              <a:lumOff val="80000"/>
            </a:schemeClr>
          </a:solidFill>
          <a:effectLst>
            <a:outerShdw blurRad="50800" dist="38100" dir="2700000">
              <a:srgbClr val="000000">
                <a:alpha val="43000"/>
              </a:srgbClr>
            </a:outerShdw>
          </a:effectLst>
        </p:spPr>
        <p:txBody>
          <a:bodyPr lIns="182880" tIns="91440" rIns="182880"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dirty="0" smtClean="0">
                <a:solidFill>
                  <a:srgbClr val="800000"/>
                </a:solidFill>
                <a:latin typeface="News Gothic MT" charset="0"/>
              </a:rPr>
              <a:t>Our national study</a:t>
            </a:r>
            <a:r>
              <a:rPr lang="en-US" dirty="0" smtClean="0">
                <a:solidFill>
                  <a:srgbClr val="595959"/>
                </a:solidFill>
                <a:latin typeface="News Gothic MT" charset="0"/>
              </a:rPr>
              <a:t>: Small business health costs would </a:t>
            </a:r>
            <a:r>
              <a:rPr lang="en-US" b="1" dirty="0" smtClean="0">
                <a:solidFill>
                  <a:srgbClr val="595959"/>
                </a:solidFill>
                <a:latin typeface="News Gothic MT" charset="0"/>
              </a:rPr>
              <a:t>more than double </a:t>
            </a:r>
            <a:r>
              <a:rPr lang="en-US" dirty="0" smtClean="0">
                <a:solidFill>
                  <a:srgbClr val="595959"/>
                </a:solidFill>
                <a:latin typeface="News Gothic MT" charset="0"/>
              </a:rPr>
              <a:t>by 2018 to </a:t>
            </a:r>
            <a:r>
              <a:rPr lang="en-US" b="1" dirty="0" smtClean="0">
                <a:solidFill>
                  <a:srgbClr val="595959"/>
                </a:solidFill>
                <a:latin typeface="News Gothic MT" charset="0"/>
              </a:rPr>
              <a:t>$2.4 trillion</a:t>
            </a:r>
            <a:r>
              <a:rPr lang="en-US" dirty="0" smtClean="0">
                <a:solidFill>
                  <a:srgbClr val="595959"/>
                </a:solidFill>
                <a:latin typeface="News Gothic MT" charset="0"/>
              </a:rPr>
              <a:t> without the ACA</a:t>
            </a:r>
          </a:p>
          <a:p>
            <a:pPr eaLnBrk="1" hangingPunct="1">
              <a:defRPr/>
            </a:pPr>
            <a:endParaRPr lang="en-US" sz="1800" dirty="0" smtClean="0"/>
          </a:p>
        </p:txBody>
      </p:sp>
    </p:spTree>
    <p:extLst>
      <p:ext uri="{BB962C8B-B14F-4D97-AF65-F5344CB8AC3E}">
        <p14:creationId xmlns:p14="http://schemas.microsoft.com/office/powerpoint/2010/main" val="2117935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b="4913"/>
          <a:stretch>
            <a:fillRect/>
          </a:stretch>
        </p:blipFill>
        <p:spPr bwMode="auto">
          <a:xfrm>
            <a:off x="1752600" y="4340891"/>
            <a:ext cx="5943600" cy="23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Content Placeholder 2"/>
          <p:cNvSpPr>
            <a:spLocks noGrp="1"/>
          </p:cNvSpPr>
          <p:nvPr>
            <p:ph idx="1"/>
          </p:nvPr>
        </p:nvSpPr>
        <p:spPr>
          <a:xfrm>
            <a:off x="609600" y="1600200"/>
            <a:ext cx="8305800" cy="2590800"/>
          </a:xfrm>
        </p:spPr>
        <p:txBody>
          <a:bodyPr/>
          <a:lstStyle/>
          <a:p>
            <a:pPr>
              <a:lnSpc>
                <a:spcPct val="110000"/>
              </a:lnSpc>
              <a:spcBef>
                <a:spcPts val="600"/>
              </a:spcBef>
              <a:buClr>
                <a:srgbClr val="800000"/>
              </a:buClr>
            </a:pPr>
            <a:r>
              <a:rPr lang="en-US" sz="2400" dirty="0" smtClean="0"/>
              <a:t>Enables same pooling &amp; cost savings as big business</a:t>
            </a:r>
          </a:p>
          <a:p>
            <a:pPr>
              <a:lnSpc>
                <a:spcPct val="110000"/>
              </a:lnSpc>
              <a:spcBef>
                <a:spcPts val="600"/>
              </a:spcBef>
              <a:buClr>
                <a:srgbClr val="800000"/>
              </a:buClr>
            </a:pPr>
            <a:r>
              <a:rPr lang="en-US" sz="2400" dirty="0">
                <a:solidFill>
                  <a:srgbClr val="595959"/>
                </a:solidFill>
              </a:rPr>
              <a:t>Two-thirds support establishment </a:t>
            </a:r>
            <a:r>
              <a:rPr lang="en-US" sz="2400" dirty="0" smtClean="0">
                <a:solidFill>
                  <a:srgbClr val="595959"/>
                </a:solidFill>
              </a:rPr>
              <a:t>of marketplaces</a:t>
            </a:r>
          </a:p>
          <a:p>
            <a:pPr>
              <a:lnSpc>
                <a:spcPct val="110000"/>
              </a:lnSpc>
              <a:spcBef>
                <a:spcPts val="600"/>
              </a:spcBef>
              <a:buClr>
                <a:srgbClr val="800000"/>
              </a:buClr>
            </a:pPr>
            <a:r>
              <a:rPr lang="en-US" sz="2400" dirty="0" smtClean="0">
                <a:solidFill>
                  <a:srgbClr val="595959"/>
                </a:solidFill>
              </a:rPr>
              <a:t>Two-thirds say employee choice is important</a:t>
            </a:r>
            <a:endParaRPr lang="en-US" sz="2400" dirty="0"/>
          </a:p>
          <a:p>
            <a:pPr>
              <a:lnSpc>
                <a:spcPct val="110000"/>
              </a:lnSpc>
              <a:spcBef>
                <a:spcPts val="600"/>
              </a:spcBef>
              <a:buClr>
                <a:srgbClr val="800000"/>
              </a:buClr>
            </a:pPr>
            <a:r>
              <a:rPr lang="en-US" sz="2400" dirty="0" smtClean="0"/>
              <a:t>Tax credits only available in SHOP</a:t>
            </a:r>
            <a:endParaRPr lang="en-US" altLang="ja-JP" sz="2400" dirty="0" smtClean="0"/>
          </a:p>
          <a:p>
            <a:pPr>
              <a:lnSpc>
                <a:spcPct val="110000"/>
              </a:lnSpc>
              <a:spcBef>
                <a:spcPts val="600"/>
              </a:spcBef>
              <a:buClr>
                <a:srgbClr val="800000"/>
              </a:buClr>
            </a:pPr>
            <a:r>
              <a:rPr lang="en-US" sz="2400" u="sng" dirty="0" smtClean="0"/>
              <a:t>Future potential</a:t>
            </a:r>
            <a:r>
              <a:rPr lang="en-US" sz="2400" dirty="0" smtClean="0"/>
              <a:t> for streamlined HR services</a:t>
            </a:r>
            <a:endParaRPr lang="en-US" altLang="ja-JP" sz="2400" dirty="0" smtClean="0">
              <a:ea typeface="ＭＳ Ｐゴシック" pitchFamily="34" charset="-128"/>
            </a:endParaRPr>
          </a:p>
        </p:txBody>
      </p:sp>
      <p:sp>
        <p:nvSpPr>
          <p:cNvPr id="5" name="Title 1"/>
          <p:cNvSpPr txBox="1">
            <a:spLocks/>
          </p:cNvSpPr>
          <p:nvPr/>
        </p:nvSpPr>
        <p:spPr bwMode="auto">
          <a:xfrm>
            <a:off x="457200" y="304800"/>
            <a:ext cx="6172200" cy="762000"/>
          </a:xfrm>
          <a:prstGeom prst="rect">
            <a:avLst/>
          </a:prstGeom>
          <a:noFill/>
          <a:ln w="9525">
            <a:noFill/>
            <a:miter lim="800000"/>
            <a:headEnd/>
            <a:tailEnd/>
          </a:ln>
          <a:effectLst>
            <a:outerShdw blurRad="63500" dist="12700" dir="2700000" rotWithShape="0">
              <a:srgbClr val="000000">
                <a:alpha val="46999"/>
              </a:srgbClr>
            </a:outerShdw>
          </a:effec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dirty="0" smtClean="0">
                <a:solidFill>
                  <a:srgbClr val="215B7E"/>
                </a:solidFill>
                <a:latin typeface="News Gothic MT" charset="0"/>
              </a:rPr>
              <a:t>Why is SHOP important for </a:t>
            </a:r>
            <a:br>
              <a:rPr lang="en-US" sz="2800" dirty="0" smtClean="0">
                <a:solidFill>
                  <a:srgbClr val="215B7E"/>
                </a:solidFill>
                <a:latin typeface="News Gothic MT" charset="0"/>
              </a:rPr>
            </a:br>
            <a:r>
              <a:rPr lang="en-US" sz="2800" dirty="0" smtClean="0">
                <a:solidFill>
                  <a:srgbClr val="215B7E"/>
                </a:solidFill>
                <a:latin typeface="News Gothic MT" charset="0"/>
              </a:rPr>
              <a:t>small businesses?</a:t>
            </a:r>
          </a:p>
        </p:txBody>
      </p:sp>
    </p:spTree>
    <p:extLst>
      <p:ext uri="{BB962C8B-B14F-4D97-AF65-F5344CB8AC3E}">
        <p14:creationId xmlns:p14="http://schemas.microsoft.com/office/powerpoint/2010/main" val="42930240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ist2_9580534-social-networ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8956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Content Placeholder 2"/>
          <p:cNvSpPr>
            <a:spLocks noGrp="1"/>
          </p:cNvSpPr>
          <p:nvPr>
            <p:ph idx="1"/>
          </p:nvPr>
        </p:nvSpPr>
        <p:spPr>
          <a:xfrm>
            <a:off x="609600" y="1600200"/>
            <a:ext cx="8001000" cy="4953000"/>
          </a:xfrm>
        </p:spPr>
        <p:txBody>
          <a:bodyPr/>
          <a:lstStyle/>
          <a:p>
            <a:pPr>
              <a:spcBef>
                <a:spcPts val="1775"/>
              </a:spcBef>
              <a:buClr>
                <a:srgbClr val="800000"/>
              </a:buClr>
            </a:pPr>
            <a:r>
              <a:rPr lang="en-US" sz="2400" dirty="0">
                <a:latin typeface="News Gothic MT" charset="0"/>
                <a:ea typeface="ＭＳ Ｐゴシック" charset="0"/>
                <a:cs typeface="ＭＳ Ｐゴシック" charset="0"/>
              </a:rPr>
              <a:t>All necessary information for employer and employees to make decisions on </a:t>
            </a:r>
            <a:r>
              <a:rPr lang="en-US" sz="2400" dirty="0" smtClean="0">
                <a:latin typeface="News Gothic MT" charset="0"/>
                <a:ea typeface="ＭＳ Ｐゴシック" charset="0"/>
                <a:cs typeface="ＭＳ Ｐゴシック" charset="0"/>
              </a:rPr>
              <a:t>coverage</a:t>
            </a:r>
          </a:p>
          <a:p>
            <a:pPr>
              <a:spcBef>
                <a:spcPts val="1775"/>
              </a:spcBef>
              <a:buClr>
                <a:srgbClr val="800000"/>
              </a:buClr>
            </a:pPr>
            <a:r>
              <a:rPr lang="en-US" sz="2400" dirty="0" smtClean="0">
                <a:latin typeface="News Gothic MT" charset="0"/>
                <a:ea typeface="ＭＳ Ｐゴシック" charset="0"/>
                <a:cs typeface="ＭＳ Ｐゴシック" charset="0"/>
              </a:rPr>
              <a:t>Enrollment is open year round</a:t>
            </a:r>
            <a:endParaRPr lang="en-US" sz="2400" dirty="0">
              <a:latin typeface="News Gothic MT" charset="0"/>
              <a:ea typeface="ＭＳ Ｐゴシック" charset="0"/>
              <a:cs typeface="ＭＳ Ｐゴシック" charset="0"/>
            </a:endParaRPr>
          </a:p>
          <a:p>
            <a:pPr>
              <a:spcBef>
                <a:spcPts val="1775"/>
              </a:spcBef>
              <a:buClr>
                <a:srgbClr val="800000"/>
              </a:buClr>
            </a:pPr>
            <a:r>
              <a:rPr lang="en-US" sz="2400" dirty="0">
                <a:latin typeface="News Gothic MT" charset="0"/>
                <a:ea typeface="ＭＳ Ｐゴシック" charset="0"/>
                <a:cs typeface="ＭＳ Ｐゴシック" charset="0"/>
              </a:rPr>
              <a:t>One application </a:t>
            </a:r>
          </a:p>
          <a:p>
            <a:pPr>
              <a:spcBef>
                <a:spcPts val="1775"/>
              </a:spcBef>
              <a:buClr>
                <a:srgbClr val="800000"/>
              </a:buClr>
            </a:pPr>
            <a:r>
              <a:rPr lang="en-US" sz="2400" dirty="0">
                <a:latin typeface="News Gothic MT" charset="0"/>
                <a:ea typeface="ＭＳ Ｐゴシック" charset="0"/>
                <a:cs typeface="ＭＳ Ｐゴシック" charset="0"/>
              </a:rPr>
              <a:t>One premium payment </a:t>
            </a:r>
            <a:br>
              <a:rPr lang="en-US" sz="2400" dirty="0">
                <a:latin typeface="News Gothic MT" charset="0"/>
                <a:ea typeface="ＭＳ Ｐゴシック" charset="0"/>
                <a:cs typeface="ＭＳ Ｐゴシック" charset="0"/>
              </a:rPr>
            </a:br>
            <a:r>
              <a:rPr lang="en-US" sz="2400" dirty="0">
                <a:latin typeface="News Gothic MT" charset="0"/>
                <a:ea typeface="ＭＳ Ｐゴシック" charset="0"/>
                <a:cs typeface="ＭＳ Ｐゴシック" charset="0"/>
              </a:rPr>
              <a:t>&amp; detailed accounting</a:t>
            </a:r>
          </a:p>
          <a:p>
            <a:pPr>
              <a:spcBef>
                <a:spcPts val="1775"/>
              </a:spcBef>
              <a:buClr>
                <a:srgbClr val="800000"/>
              </a:buClr>
            </a:pPr>
            <a:r>
              <a:rPr lang="en-US" sz="2400" dirty="0">
                <a:latin typeface="News Gothic MT" charset="0"/>
                <a:ea typeface="ＭＳ Ｐゴシック" charset="0"/>
                <a:cs typeface="ＭＳ Ｐゴシック" charset="0"/>
              </a:rPr>
              <a:t>One source for </a:t>
            </a:r>
            <a:br>
              <a:rPr lang="en-US" sz="2400" dirty="0">
                <a:latin typeface="News Gothic MT" charset="0"/>
                <a:ea typeface="ＭＳ Ｐゴシック" charset="0"/>
                <a:cs typeface="ＭＳ Ｐゴシック" charset="0"/>
              </a:rPr>
            </a:br>
            <a:r>
              <a:rPr lang="en-US" sz="2400" dirty="0">
                <a:latin typeface="News Gothic MT" charset="0"/>
                <a:ea typeface="ＭＳ Ｐゴシック" charset="0"/>
                <a:cs typeface="ＭＳ Ｐゴシック" charset="0"/>
              </a:rPr>
              <a:t>enrollment </a:t>
            </a:r>
            <a:r>
              <a:rPr lang="en-US" sz="2400" dirty="0" smtClean="0">
                <a:latin typeface="News Gothic MT" charset="0"/>
                <a:ea typeface="ＭＳ Ｐゴシック" charset="0"/>
                <a:cs typeface="ＭＳ Ｐゴシック" charset="0"/>
              </a:rPr>
              <a:t>changes</a:t>
            </a:r>
          </a:p>
          <a:p>
            <a:pPr>
              <a:spcBef>
                <a:spcPts val="1775"/>
              </a:spcBef>
              <a:buClr>
                <a:srgbClr val="800000"/>
              </a:buClr>
            </a:pPr>
            <a:r>
              <a:rPr lang="en-US" sz="2400" dirty="0">
                <a:solidFill>
                  <a:srgbClr val="595959"/>
                </a:solidFill>
                <a:latin typeface="News Gothic MT" charset="0"/>
                <a:ea typeface="ＭＳ Ｐゴシック" charset="0"/>
                <a:cs typeface="ＭＳ Ｐゴシック" charset="0"/>
              </a:rPr>
              <a:t>Employee choice </a:t>
            </a:r>
            <a:r>
              <a:rPr lang="en-US" sz="2400" dirty="0" smtClean="0">
                <a:solidFill>
                  <a:srgbClr val="595959"/>
                </a:solidFill>
                <a:latin typeface="News Gothic MT" charset="0"/>
                <a:ea typeface="ＭＳ Ｐゴシック" charset="0"/>
                <a:cs typeface="ＭＳ Ｐゴシック" charset="0"/>
              </a:rPr>
              <a:t>among                              multiple plans</a:t>
            </a:r>
            <a:endParaRPr lang="en-US" sz="2400" dirty="0">
              <a:solidFill>
                <a:srgbClr val="595959"/>
              </a:solidFill>
              <a:latin typeface="News Gothic MT" charset="0"/>
              <a:ea typeface="ＭＳ Ｐゴシック" charset="0"/>
              <a:cs typeface="ＭＳ Ｐゴシック" charset="0"/>
            </a:endParaRPr>
          </a:p>
          <a:p>
            <a:pPr>
              <a:spcBef>
                <a:spcPts val="1775"/>
              </a:spcBef>
              <a:buClr>
                <a:srgbClr val="800000"/>
              </a:buClr>
            </a:pPr>
            <a:endParaRPr lang="en-US" sz="2400" dirty="0">
              <a:latin typeface="News Gothic MT" charset="0"/>
              <a:ea typeface="ＭＳ Ｐゴシック" charset="0"/>
              <a:cs typeface="ＭＳ Ｐゴシック" charset="0"/>
            </a:endParaRPr>
          </a:p>
        </p:txBody>
      </p:sp>
      <p:sp>
        <p:nvSpPr>
          <p:cNvPr id="4" name="Title 1"/>
          <p:cNvSpPr txBox="1">
            <a:spLocks/>
          </p:cNvSpPr>
          <p:nvPr/>
        </p:nvSpPr>
        <p:spPr bwMode="auto">
          <a:xfrm>
            <a:off x="381000" y="381000"/>
            <a:ext cx="6781800" cy="838200"/>
          </a:xfrm>
          <a:prstGeom prst="rect">
            <a:avLst/>
          </a:prstGeom>
          <a:noFill/>
          <a:ln w="9525">
            <a:noFill/>
            <a:miter lim="800000"/>
            <a:headEnd/>
            <a:tailEnd/>
          </a:ln>
          <a:effectLst>
            <a:outerShdw blurRad="63500" dist="12700" dir="2700000" rotWithShape="0">
              <a:srgbClr val="000000">
                <a:alpha val="46999"/>
              </a:srgbClr>
            </a:outerShdw>
          </a:effec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dirty="0" smtClean="0">
                <a:solidFill>
                  <a:srgbClr val="215B7E"/>
                </a:solidFill>
                <a:latin typeface="+mj-lt"/>
              </a:rPr>
              <a:t>SHOP benefit: Single point of entry </a:t>
            </a:r>
          </a:p>
        </p:txBody>
      </p:sp>
    </p:spTree>
    <p:extLst>
      <p:ext uri="{BB962C8B-B14F-4D97-AF65-F5344CB8AC3E}">
        <p14:creationId xmlns:p14="http://schemas.microsoft.com/office/powerpoint/2010/main" val="40147954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oker checkli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4724400"/>
            <a:ext cx="3086100" cy="1981200"/>
          </a:xfrm>
          <a:prstGeom prst="rect">
            <a:avLst/>
          </a:prstGeom>
        </p:spPr>
      </p:pic>
      <p:sp>
        <p:nvSpPr>
          <p:cNvPr id="35842" name="Content Placeholder 2"/>
          <p:cNvSpPr>
            <a:spLocks noGrp="1"/>
          </p:cNvSpPr>
          <p:nvPr>
            <p:ph idx="1"/>
          </p:nvPr>
        </p:nvSpPr>
        <p:spPr>
          <a:xfrm>
            <a:off x="457200" y="1549400"/>
            <a:ext cx="8382000" cy="5308600"/>
          </a:xfrm>
        </p:spPr>
        <p:txBody>
          <a:bodyPr/>
          <a:lstStyle/>
          <a:p>
            <a:pPr>
              <a:spcBef>
                <a:spcPts val="1200"/>
              </a:spcBef>
              <a:buClr>
                <a:srgbClr val="800000"/>
              </a:buClr>
            </a:pPr>
            <a:r>
              <a:rPr lang="en-US" sz="2400" dirty="0" smtClean="0">
                <a:latin typeface="News Gothic MT" charset="0"/>
                <a:ea typeface="ＭＳ Ｐゴシック" charset="0"/>
                <a:cs typeface="ＭＳ Ｐゴシック" charset="0"/>
              </a:rPr>
              <a:t>Small businesses trust brokers—imperative they’re involved in SHOP marketplaces </a:t>
            </a:r>
          </a:p>
          <a:p>
            <a:pPr>
              <a:spcBef>
                <a:spcPts val="1200"/>
              </a:spcBef>
              <a:buClr>
                <a:srgbClr val="800000"/>
              </a:buClr>
            </a:pPr>
            <a:r>
              <a:rPr lang="en-US" sz="2400" dirty="0" smtClean="0">
                <a:latin typeface="News Gothic MT" charset="0"/>
                <a:ea typeface="ＭＳ Ｐゴシック" charset="0"/>
                <a:cs typeface="ＭＳ Ｐゴシック" charset="0"/>
              </a:rPr>
              <a:t>Polling shows 2/3 of small businesses rely on brokers for information about health insurance</a:t>
            </a:r>
          </a:p>
          <a:p>
            <a:pPr>
              <a:spcBef>
                <a:spcPts val="1200"/>
              </a:spcBef>
              <a:buClr>
                <a:srgbClr val="800000"/>
              </a:buClr>
            </a:pPr>
            <a:r>
              <a:rPr lang="en-US" sz="2400" dirty="0" smtClean="0">
                <a:latin typeface="News Gothic MT" charset="0"/>
                <a:ea typeface="ＭＳ Ｐゴシック" charset="0"/>
                <a:cs typeface="ＭＳ Ｐゴシック" charset="0"/>
              </a:rPr>
              <a:t>Brokers </a:t>
            </a:r>
            <a:r>
              <a:rPr lang="en-US" sz="2400" dirty="0">
                <a:latin typeface="News Gothic MT" charset="0"/>
                <a:ea typeface="ＭＳ Ｐゴシック" charset="0"/>
                <a:cs typeface="ＭＳ Ｐゴシック" charset="0"/>
              </a:rPr>
              <a:t>will have ongoing role with small business </a:t>
            </a:r>
            <a:r>
              <a:rPr lang="en-US" sz="2400" dirty="0" smtClean="0">
                <a:latin typeface="News Gothic MT" charset="0"/>
                <a:ea typeface="ＭＳ Ｐゴシック" charset="0"/>
                <a:cs typeface="ＭＳ Ｐゴシック" charset="0"/>
              </a:rPr>
              <a:t>by selling </a:t>
            </a:r>
            <a:r>
              <a:rPr lang="en-US" sz="2400" dirty="0">
                <a:latin typeface="News Gothic MT" charset="0"/>
                <a:ea typeface="ＭＳ Ｐゴシック" charset="0"/>
                <a:cs typeface="ＭＳ Ｐゴシック" charset="0"/>
              </a:rPr>
              <a:t>other products</a:t>
            </a:r>
          </a:p>
          <a:p>
            <a:pPr>
              <a:spcBef>
                <a:spcPts val="1200"/>
              </a:spcBef>
              <a:buClr>
                <a:srgbClr val="800000"/>
              </a:buClr>
            </a:pPr>
            <a:r>
              <a:rPr lang="en-US" sz="2400" dirty="0" smtClean="0">
                <a:latin typeface="News Gothic MT" charset="0"/>
                <a:ea typeface="ＭＳ Ｐゴシック" charset="0"/>
                <a:cs typeface="ＭＳ Ｐゴシック" charset="0"/>
              </a:rPr>
              <a:t>Successful </a:t>
            </a:r>
            <a:r>
              <a:rPr lang="en-US" sz="2400" dirty="0">
                <a:latin typeface="News Gothic MT" charset="0"/>
                <a:ea typeface="ＭＳ Ｐゴシック" charset="0"/>
                <a:cs typeface="ＭＳ Ｐゴシック" charset="0"/>
              </a:rPr>
              <a:t>models train and support brokers on ongoing </a:t>
            </a:r>
            <a:r>
              <a:rPr lang="en-US" sz="2400" dirty="0" smtClean="0">
                <a:latin typeface="News Gothic MT" charset="0"/>
                <a:ea typeface="ＭＳ Ｐゴシック" charset="0"/>
                <a:cs typeface="ＭＳ Ｐゴシック" charset="0"/>
              </a:rPr>
              <a:t>basis</a:t>
            </a:r>
          </a:p>
          <a:p>
            <a:pPr>
              <a:spcBef>
                <a:spcPts val="1200"/>
              </a:spcBef>
              <a:buClr>
                <a:srgbClr val="800000"/>
              </a:buClr>
            </a:pPr>
            <a:r>
              <a:rPr lang="en-US" sz="2400" dirty="0" smtClean="0">
                <a:latin typeface="News Gothic MT" charset="0"/>
                <a:ea typeface="ＭＳ Ｐゴシック" charset="0"/>
                <a:cs typeface="ＭＳ Ｐゴシック" charset="0"/>
              </a:rPr>
              <a:t>But, brokers need to be educated </a:t>
            </a:r>
            <a:br>
              <a:rPr lang="en-US" sz="2400" dirty="0" smtClean="0">
                <a:latin typeface="News Gothic MT" charset="0"/>
                <a:ea typeface="ＭＳ Ｐゴシック" charset="0"/>
                <a:cs typeface="ＭＳ Ｐゴシック" charset="0"/>
              </a:rPr>
            </a:br>
            <a:r>
              <a:rPr lang="en-US" sz="2400" dirty="0" smtClean="0">
                <a:latin typeface="News Gothic MT" charset="0"/>
                <a:ea typeface="ＭＳ Ｐゴシック" charset="0"/>
                <a:cs typeface="ＭＳ Ｐゴシック" charset="0"/>
              </a:rPr>
              <a:t>about new marketplaces</a:t>
            </a:r>
            <a:endParaRPr lang="en-US" sz="2400" dirty="0">
              <a:latin typeface="News Gothic MT" charset="0"/>
              <a:ea typeface="ＭＳ Ｐゴシック" charset="0"/>
              <a:cs typeface="ＭＳ Ｐゴシック" charset="0"/>
            </a:endParaRPr>
          </a:p>
        </p:txBody>
      </p:sp>
      <p:sp>
        <p:nvSpPr>
          <p:cNvPr id="4" name="Title 1"/>
          <p:cNvSpPr txBox="1">
            <a:spLocks/>
          </p:cNvSpPr>
          <p:nvPr/>
        </p:nvSpPr>
        <p:spPr bwMode="auto">
          <a:xfrm>
            <a:off x="457200" y="457200"/>
            <a:ext cx="6172200" cy="685800"/>
          </a:xfrm>
          <a:prstGeom prst="rect">
            <a:avLst/>
          </a:prstGeom>
          <a:noFill/>
          <a:ln w="9525">
            <a:noFill/>
            <a:miter lim="800000"/>
            <a:headEnd/>
            <a:tailEnd/>
          </a:ln>
          <a:effectLst>
            <a:outerShdw blurRad="63500" dist="12700" dir="2700000" rotWithShape="0">
              <a:srgbClr val="000000">
                <a:alpha val="46999"/>
              </a:srgbClr>
            </a:outerShdw>
          </a:effec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21597E"/>
                </a:solidFill>
                <a:latin typeface="News Gothic MT" charset="0"/>
              </a:rPr>
              <a:t>Role of </a:t>
            </a:r>
            <a:r>
              <a:rPr lang="en-US" sz="2800" dirty="0" smtClean="0">
                <a:solidFill>
                  <a:srgbClr val="21597E"/>
                </a:solidFill>
                <a:latin typeface="News Gothic MT" charset="0"/>
              </a:rPr>
              <a:t>insurance </a:t>
            </a:r>
            <a:r>
              <a:rPr lang="en-US" sz="2800" dirty="0">
                <a:solidFill>
                  <a:srgbClr val="21597E"/>
                </a:solidFill>
                <a:latin typeface="News Gothic MT" charset="0"/>
              </a:rPr>
              <a:t>b</a:t>
            </a:r>
            <a:r>
              <a:rPr lang="en-US" sz="2800" dirty="0" smtClean="0">
                <a:solidFill>
                  <a:srgbClr val="21597E"/>
                </a:solidFill>
                <a:latin typeface="News Gothic MT" charset="0"/>
              </a:rPr>
              <a:t>rokers</a:t>
            </a:r>
            <a:endParaRPr lang="en-US" sz="2800" b="1" dirty="0">
              <a:solidFill>
                <a:srgbClr val="21597E"/>
              </a:solidFill>
              <a:latin typeface="News Gothic MT" charset="0"/>
            </a:endParaRPr>
          </a:p>
        </p:txBody>
      </p:sp>
    </p:spTree>
    <p:extLst>
      <p:ext uri="{BB962C8B-B14F-4D97-AF65-F5344CB8AC3E}">
        <p14:creationId xmlns:p14="http://schemas.microsoft.com/office/powerpoint/2010/main" val="369973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oker checkli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4724400"/>
            <a:ext cx="3086100" cy="1981200"/>
          </a:xfrm>
          <a:prstGeom prst="rect">
            <a:avLst/>
          </a:prstGeom>
        </p:spPr>
      </p:pic>
      <p:sp>
        <p:nvSpPr>
          <p:cNvPr id="35842" name="Content Placeholder 2"/>
          <p:cNvSpPr>
            <a:spLocks noGrp="1"/>
          </p:cNvSpPr>
          <p:nvPr>
            <p:ph idx="1"/>
          </p:nvPr>
        </p:nvSpPr>
        <p:spPr>
          <a:xfrm>
            <a:off x="457200" y="1549400"/>
            <a:ext cx="8382000" cy="5308600"/>
          </a:xfrm>
        </p:spPr>
        <p:txBody>
          <a:bodyPr/>
          <a:lstStyle/>
          <a:p>
            <a:pPr>
              <a:spcBef>
                <a:spcPts val="1200"/>
              </a:spcBef>
              <a:buClr>
                <a:srgbClr val="800000"/>
              </a:buClr>
            </a:pPr>
            <a:r>
              <a:rPr lang="en-US" sz="2400" dirty="0" smtClean="0">
                <a:latin typeface="News Gothic MT" charset="0"/>
                <a:ea typeface="ＭＳ Ｐゴシック" charset="0"/>
                <a:cs typeface="ＭＳ Ｐゴシック" charset="0"/>
              </a:rPr>
              <a:t>The ACA set new minimum standards for health plans to limit out-of-pocket costs, offer essential health benefits, reform rating rules </a:t>
            </a:r>
          </a:p>
          <a:p>
            <a:pPr>
              <a:spcBef>
                <a:spcPts val="1200"/>
              </a:spcBef>
              <a:buClr>
                <a:srgbClr val="800000"/>
              </a:buClr>
            </a:pPr>
            <a:r>
              <a:rPr lang="en-US" sz="2400" dirty="0" smtClean="0">
                <a:latin typeface="News Gothic MT" charset="0"/>
                <a:ea typeface="ＭＳ Ｐゴシック" charset="0"/>
                <a:cs typeface="ＭＳ Ｐゴシック" charset="0"/>
              </a:rPr>
              <a:t>Eliminating noncompliant plans sold outside of SHOP is crucial to success of SHOP</a:t>
            </a:r>
          </a:p>
          <a:p>
            <a:pPr>
              <a:spcBef>
                <a:spcPts val="1200"/>
              </a:spcBef>
              <a:buClr>
                <a:srgbClr val="800000"/>
              </a:buClr>
            </a:pPr>
            <a:r>
              <a:rPr lang="en-US" sz="2400" dirty="0">
                <a:latin typeface="News Gothic MT" charset="0"/>
                <a:ea typeface="ＭＳ Ｐゴシック" charset="0"/>
                <a:cs typeface="ＭＳ Ｐゴシック" charset="0"/>
              </a:rPr>
              <a:t>A</a:t>
            </a:r>
            <a:r>
              <a:rPr lang="en-US" sz="2400" dirty="0" smtClean="0">
                <a:latin typeface="News Gothic MT" charset="0"/>
                <a:ea typeface="ＭＳ Ｐゴシック" charset="0"/>
                <a:cs typeface="ＭＳ Ｐゴシック" charset="0"/>
              </a:rPr>
              <a:t>llowing insurance plans outside of SHOP that don’t meet new minimum standards makes SHOP plans more costly and uncompetitive</a:t>
            </a:r>
          </a:p>
          <a:p>
            <a:pPr>
              <a:spcBef>
                <a:spcPts val="1200"/>
              </a:spcBef>
              <a:buClr>
                <a:srgbClr val="800000"/>
              </a:buClr>
            </a:pPr>
            <a:r>
              <a:rPr lang="en-US" sz="2400" dirty="0" smtClean="0">
                <a:latin typeface="News Gothic MT" charset="0"/>
                <a:ea typeface="ＭＳ Ｐゴシック" charset="0"/>
                <a:cs typeface="ＭＳ Ｐゴシック" charset="0"/>
              </a:rPr>
              <a:t>Decisions by HHS and by some                           states to continue allowing                                     non-compliant plans is problematic</a:t>
            </a:r>
          </a:p>
          <a:p>
            <a:pPr marL="0" indent="0">
              <a:spcBef>
                <a:spcPts val="1200"/>
              </a:spcBef>
              <a:buClr>
                <a:srgbClr val="800000"/>
              </a:buClr>
              <a:buNone/>
            </a:pPr>
            <a:endParaRPr lang="en-US" sz="2400" dirty="0" smtClean="0">
              <a:latin typeface="News Gothic MT" charset="0"/>
              <a:ea typeface="ＭＳ Ｐゴシック" charset="0"/>
              <a:cs typeface="ＭＳ Ｐゴシック" charset="0"/>
            </a:endParaRPr>
          </a:p>
        </p:txBody>
      </p:sp>
      <p:sp>
        <p:nvSpPr>
          <p:cNvPr id="4" name="Title 1"/>
          <p:cNvSpPr txBox="1">
            <a:spLocks/>
          </p:cNvSpPr>
          <p:nvPr/>
        </p:nvSpPr>
        <p:spPr bwMode="auto">
          <a:xfrm>
            <a:off x="457200" y="304800"/>
            <a:ext cx="6172200" cy="685800"/>
          </a:xfrm>
          <a:prstGeom prst="rect">
            <a:avLst/>
          </a:prstGeom>
          <a:noFill/>
          <a:ln w="9525">
            <a:noFill/>
            <a:miter lim="800000"/>
            <a:headEnd/>
            <a:tailEnd/>
          </a:ln>
          <a:effectLst>
            <a:outerShdw blurRad="63500" dist="12700" dir="2700000" rotWithShape="0">
              <a:srgbClr val="000000">
                <a:alpha val="46999"/>
              </a:srgbClr>
            </a:outerShdw>
          </a:effec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solidFill>
                  <a:srgbClr val="21597E"/>
                </a:solidFill>
                <a:latin typeface="News Gothic MT" charset="0"/>
              </a:rPr>
              <a:t>SHOP challenges: Noncompliant </a:t>
            </a:r>
            <a:r>
              <a:rPr lang="en-US" sz="2800" dirty="0">
                <a:solidFill>
                  <a:srgbClr val="21597E"/>
                </a:solidFill>
                <a:latin typeface="News Gothic MT" charset="0"/>
              </a:rPr>
              <a:t>h</a:t>
            </a:r>
            <a:r>
              <a:rPr lang="en-US" sz="2800" dirty="0" smtClean="0">
                <a:solidFill>
                  <a:srgbClr val="21597E"/>
                </a:solidFill>
                <a:latin typeface="News Gothic MT" charset="0"/>
              </a:rPr>
              <a:t>ealth plans</a:t>
            </a:r>
            <a:endParaRPr lang="en-US" sz="2800" b="1" dirty="0">
              <a:solidFill>
                <a:srgbClr val="21597E"/>
              </a:solidFill>
              <a:latin typeface="News Gothic MT" charset="0"/>
            </a:endParaRPr>
          </a:p>
        </p:txBody>
      </p:sp>
    </p:spTree>
    <p:extLst>
      <p:ext uri="{BB962C8B-B14F-4D97-AF65-F5344CB8AC3E}">
        <p14:creationId xmlns:p14="http://schemas.microsoft.com/office/powerpoint/2010/main" val="4020071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effectLst>
            <a:outerShdw blurRad="63500" dist="12700" dir="2700000" algn="tl" rotWithShape="0">
              <a:srgbClr val="000000">
                <a:alpha val="43000"/>
              </a:srgbClr>
            </a:outerShdw>
          </a:effectLst>
        </p:spPr>
        <p:txBody>
          <a:bodyPr/>
          <a:lstStyle/>
          <a:p>
            <a:pPr algn="l"/>
            <a:r>
              <a:rPr lang="en-US" sz="2800" dirty="0" smtClean="0">
                <a:solidFill>
                  <a:srgbClr val="21597E"/>
                </a:solidFill>
                <a:latin typeface="News Gothic MT" charset="0"/>
              </a:rPr>
              <a:t/>
            </a:r>
            <a:br>
              <a:rPr lang="en-US" sz="2800" dirty="0" smtClean="0">
                <a:solidFill>
                  <a:srgbClr val="21597E"/>
                </a:solidFill>
                <a:latin typeface="News Gothic MT" charset="0"/>
              </a:rPr>
            </a:br>
            <a:r>
              <a:rPr lang="en-US" sz="2800" dirty="0" smtClean="0">
                <a:solidFill>
                  <a:srgbClr val="21597E"/>
                </a:solidFill>
                <a:latin typeface="News Gothic MT" charset="0"/>
              </a:rPr>
              <a:t>SHOP challenges: Delaying</a:t>
            </a:r>
            <a:br>
              <a:rPr lang="en-US" sz="2800" dirty="0" smtClean="0">
                <a:solidFill>
                  <a:srgbClr val="21597E"/>
                </a:solidFill>
                <a:latin typeface="News Gothic MT" charset="0"/>
              </a:rPr>
            </a:br>
            <a:r>
              <a:rPr lang="en-US" sz="2800" dirty="0" smtClean="0">
                <a:solidFill>
                  <a:srgbClr val="21597E"/>
                </a:solidFill>
                <a:latin typeface="News Gothic MT" charset="0"/>
              </a:rPr>
              <a:t>employee </a:t>
            </a:r>
            <a:r>
              <a:rPr lang="en-US" sz="2800" dirty="0">
                <a:solidFill>
                  <a:srgbClr val="21597E"/>
                </a:solidFill>
                <a:latin typeface="News Gothic MT" charset="0"/>
              </a:rPr>
              <a:t>c</a:t>
            </a:r>
            <a:r>
              <a:rPr lang="en-US" sz="2800" dirty="0" smtClean="0">
                <a:solidFill>
                  <a:srgbClr val="21597E"/>
                </a:solidFill>
                <a:latin typeface="News Gothic MT" charset="0"/>
              </a:rPr>
              <a:t>hoice </a:t>
            </a:r>
            <a:r>
              <a:rPr lang="en-US" sz="2800" b="1" dirty="0">
                <a:solidFill>
                  <a:srgbClr val="21597E"/>
                </a:solidFill>
                <a:latin typeface="News Gothic MT" charset="0"/>
              </a:rPr>
              <a:t/>
            </a:r>
            <a:br>
              <a:rPr lang="en-US" sz="2800" b="1" dirty="0">
                <a:solidFill>
                  <a:srgbClr val="21597E"/>
                </a:solidFill>
                <a:latin typeface="News Gothic MT" charset="0"/>
              </a:rPr>
            </a:br>
            <a:endParaRPr lang="en-US" sz="2800" dirty="0"/>
          </a:p>
        </p:txBody>
      </p:sp>
      <p:sp>
        <p:nvSpPr>
          <p:cNvPr id="3" name="Content Placeholder 2"/>
          <p:cNvSpPr>
            <a:spLocks noGrp="1"/>
          </p:cNvSpPr>
          <p:nvPr>
            <p:ph idx="1"/>
          </p:nvPr>
        </p:nvSpPr>
        <p:spPr>
          <a:xfrm>
            <a:off x="457200" y="1600201"/>
            <a:ext cx="8229600" cy="3505200"/>
          </a:xfrm>
        </p:spPr>
        <p:txBody>
          <a:bodyPr/>
          <a:lstStyle/>
          <a:p>
            <a:pPr>
              <a:spcBef>
                <a:spcPts val="600"/>
              </a:spcBef>
              <a:spcAft>
                <a:spcPts val="600"/>
              </a:spcAft>
              <a:buClr>
                <a:srgbClr val="800000"/>
              </a:buClr>
            </a:pPr>
            <a:r>
              <a:rPr lang="en-US" sz="2400" dirty="0" smtClean="0">
                <a:latin typeface="News Gothic MT" charset="0"/>
                <a:ea typeface="ＭＳ Ｐゴシック" charset="0"/>
                <a:cs typeface="ＭＳ Ｐゴシック" charset="0"/>
              </a:rPr>
              <a:t>HHS recently finalized a rule that will allow states to potentially delay employee choice an additional year</a:t>
            </a:r>
          </a:p>
          <a:p>
            <a:pPr>
              <a:spcBef>
                <a:spcPts val="600"/>
              </a:spcBef>
              <a:spcAft>
                <a:spcPts val="600"/>
              </a:spcAft>
              <a:buClr>
                <a:srgbClr val="800000"/>
              </a:buClr>
            </a:pPr>
            <a:r>
              <a:rPr lang="en-US" sz="2400" dirty="0" smtClean="0">
                <a:latin typeface="News Gothic MT" charset="0"/>
                <a:ea typeface="ＭＳ Ｐゴシック" charset="0"/>
                <a:cs typeface="ＭＳ Ｐゴシック" charset="0"/>
              </a:rPr>
              <a:t>Our polling: </a:t>
            </a:r>
            <a:r>
              <a:rPr lang="en-US" sz="2400" dirty="0">
                <a:latin typeface="News Gothic MT" charset="0"/>
                <a:ea typeface="ＭＳ Ｐゴシック" charset="0"/>
                <a:cs typeface="ＭＳ Ｐゴシック" charset="0"/>
              </a:rPr>
              <a:t>m</a:t>
            </a:r>
            <a:r>
              <a:rPr lang="en-US" sz="2400" dirty="0" smtClean="0">
                <a:latin typeface="News Gothic MT" charset="0"/>
                <a:ea typeface="ＭＳ Ｐゴシック" charset="0"/>
                <a:cs typeface="ＭＳ Ｐゴシック" charset="0"/>
              </a:rPr>
              <a:t>ajority of small employers like choice; want employees to be able to pick among multiple insurance carriers </a:t>
            </a:r>
          </a:p>
          <a:p>
            <a:pPr>
              <a:spcBef>
                <a:spcPts val="600"/>
              </a:spcBef>
              <a:spcAft>
                <a:spcPts val="600"/>
              </a:spcAft>
              <a:buClr>
                <a:srgbClr val="800000"/>
              </a:buClr>
            </a:pPr>
            <a:r>
              <a:rPr lang="en-US" sz="2400" dirty="0" smtClean="0">
                <a:latin typeface="News Gothic MT" charset="0"/>
                <a:ea typeface="ＭＳ Ｐゴシック" charset="0"/>
                <a:cs typeface="ＭＳ Ｐゴシック" charset="0"/>
              </a:rPr>
              <a:t>This component is key to distinguishing SHOP from the outside health insurance market; removal of this competitive feature hinders the growth of SHOP</a:t>
            </a:r>
          </a:p>
        </p:txBody>
      </p:sp>
      <p:pic>
        <p:nvPicPr>
          <p:cNvPr id="5" name="Picture 4"/>
          <p:cNvPicPr>
            <a:picLocks noChangeAspect="1"/>
          </p:cNvPicPr>
          <p:nvPr/>
        </p:nvPicPr>
        <p:blipFill>
          <a:blip r:embed="rId3"/>
          <a:stretch>
            <a:fillRect/>
          </a:stretch>
        </p:blipFill>
        <p:spPr>
          <a:xfrm>
            <a:off x="2362200" y="5257800"/>
            <a:ext cx="5023272" cy="1268010"/>
          </a:xfrm>
          <a:prstGeom prst="rect">
            <a:avLst/>
          </a:prstGeom>
        </p:spPr>
      </p:pic>
    </p:spTree>
    <p:extLst>
      <p:ext uri="{BB962C8B-B14F-4D97-AF65-F5344CB8AC3E}">
        <p14:creationId xmlns:p14="http://schemas.microsoft.com/office/powerpoint/2010/main" val="1448131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effectLst>
            <a:outerShdw blurRad="63500" dist="12700" dir="2700000" algn="tl" rotWithShape="0">
              <a:srgbClr val="000000">
                <a:alpha val="43000"/>
              </a:srgbClr>
            </a:outerShdw>
          </a:effectLst>
        </p:spPr>
        <p:txBody>
          <a:bodyPr/>
          <a:lstStyle/>
          <a:p>
            <a:pPr algn="l"/>
            <a:r>
              <a:rPr lang="en-US" sz="2600" dirty="0">
                <a:solidFill>
                  <a:srgbClr val="21597E"/>
                </a:solidFill>
                <a:latin typeface="News Gothic MT" charset="0"/>
              </a:rPr>
              <a:t>SHOP challenges: </a:t>
            </a:r>
            <a:r>
              <a:rPr lang="en-US" sz="2600" dirty="0" smtClean="0">
                <a:solidFill>
                  <a:srgbClr val="21597E"/>
                </a:solidFill>
                <a:latin typeface="News Gothic MT" charset="0"/>
              </a:rPr>
              <a:t>Online enrollment </a:t>
            </a:r>
            <a:br>
              <a:rPr lang="en-US" sz="2600" dirty="0" smtClean="0">
                <a:solidFill>
                  <a:srgbClr val="21597E"/>
                </a:solidFill>
                <a:latin typeface="News Gothic MT" charset="0"/>
              </a:rPr>
            </a:br>
            <a:r>
              <a:rPr lang="en-US" sz="2600" dirty="0" smtClean="0">
                <a:solidFill>
                  <a:srgbClr val="21597E"/>
                </a:solidFill>
                <a:latin typeface="News Gothic MT" charset="0"/>
              </a:rPr>
              <a:t>portals, hesitation for new program</a:t>
            </a:r>
            <a:endParaRPr lang="en-US" sz="2600" dirty="0"/>
          </a:p>
        </p:txBody>
      </p:sp>
      <p:sp>
        <p:nvSpPr>
          <p:cNvPr id="3" name="Content Placeholder 2"/>
          <p:cNvSpPr>
            <a:spLocks noGrp="1"/>
          </p:cNvSpPr>
          <p:nvPr>
            <p:ph idx="1"/>
          </p:nvPr>
        </p:nvSpPr>
        <p:spPr/>
        <p:txBody>
          <a:bodyPr/>
          <a:lstStyle/>
          <a:p>
            <a:pPr>
              <a:spcAft>
                <a:spcPts val="1800"/>
              </a:spcAft>
              <a:buClr>
                <a:srgbClr val="800000"/>
              </a:buClr>
            </a:pPr>
            <a:r>
              <a:rPr lang="en-US" sz="2400" dirty="0" smtClean="0"/>
              <a:t>Online enrollment for SHOP through </a:t>
            </a:r>
            <a:r>
              <a:rPr lang="en-US" sz="2400" dirty="0" err="1" smtClean="0"/>
              <a:t>Healthcare.gov</a:t>
            </a:r>
            <a:r>
              <a:rPr lang="en-US" sz="2400" dirty="0" smtClean="0"/>
              <a:t> and in many states delayed a year</a:t>
            </a:r>
            <a:r>
              <a:rPr lang="en-US" sz="2400" dirty="0"/>
              <a:t> </a:t>
            </a:r>
            <a:r>
              <a:rPr lang="en-US" sz="2400" dirty="0" smtClean="0"/>
              <a:t>-- online enrollment portal is key to distinguishing SHOP from outside marketplace</a:t>
            </a:r>
          </a:p>
          <a:p>
            <a:pPr>
              <a:spcAft>
                <a:spcPts val="1800"/>
              </a:spcAft>
              <a:buClr>
                <a:srgbClr val="800000"/>
              </a:buClr>
            </a:pPr>
            <a:r>
              <a:rPr lang="en-US" sz="2400" dirty="0" smtClean="0"/>
              <a:t>Small businesses support and want to use SHOP, but are also hesitant to use an untested program; many opted into non-compliant early renewal plans </a:t>
            </a:r>
          </a:p>
          <a:p>
            <a:pPr>
              <a:spcAft>
                <a:spcPts val="1800"/>
              </a:spcAft>
              <a:buClr>
                <a:srgbClr val="800000"/>
              </a:buClr>
            </a:pPr>
            <a:r>
              <a:rPr lang="en-US" sz="2400" dirty="0" smtClean="0"/>
              <a:t>We expect more small businesses will enroll once online portal is up and running and they are more familiar with the program</a:t>
            </a:r>
            <a:endParaRPr lang="en-US" sz="2400" dirty="0"/>
          </a:p>
        </p:txBody>
      </p:sp>
    </p:spTree>
    <p:extLst>
      <p:ext uri="{BB962C8B-B14F-4D97-AF65-F5344CB8AC3E}">
        <p14:creationId xmlns:p14="http://schemas.microsoft.com/office/powerpoint/2010/main" val="2194758246"/>
      </p:ext>
    </p:extLst>
  </p:cSld>
  <p:clrMapOvr>
    <a:masterClrMapping/>
  </p:clrMapOvr>
</p:sld>
</file>

<file path=ppt/theme/theme1.xml><?xml version="1.0" encoding="utf-8"?>
<a:theme xmlns:a="http://schemas.openxmlformats.org/drawingml/2006/main" name="050610_CA_exchanges">
  <a:themeElements>
    <a:clrScheme name="Custom 1">
      <a:dk1>
        <a:srgbClr val="595959"/>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11237</TotalTime>
  <Words>979</Words>
  <Application>Microsoft Office PowerPoint</Application>
  <PresentationFormat>On-screen Show (4:3)</PresentationFormat>
  <Paragraphs>96</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050610_CA_exchanges</vt:lpstr>
      <vt:lpstr> SHOP Marketplace: What it Means For Small Business</vt:lpstr>
      <vt:lpstr>About Small Business Majority </vt:lpstr>
      <vt:lpstr>Small businesses  struggling with costs </vt:lpstr>
      <vt:lpstr>PowerPoint Presentation</vt:lpstr>
      <vt:lpstr>PowerPoint Presentation</vt:lpstr>
      <vt:lpstr>PowerPoint Presentation</vt:lpstr>
      <vt:lpstr>PowerPoint Presentation</vt:lpstr>
      <vt:lpstr> SHOP challenges: Delaying employee choice  </vt:lpstr>
      <vt:lpstr>SHOP challenges: Online enrollment  portals, hesitation for new program</vt:lpstr>
      <vt:lpstr>SHOP: The bottom line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 Being of Small Business</dc:title>
  <dc:creator>Eszter Szocska</dc:creator>
  <cp:lastModifiedBy>Sara R. Collins</cp:lastModifiedBy>
  <cp:revision>555</cp:revision>
  <cp:lastPrinted>2010-06-02T08:16:20Z</cp:lastPrinted>
  <dcterms:created xsi:type="dcterms:W3CDTF">2012-07-13T19:32:56Z</dcterms:created>
  <dcterms:modified xsi:type="dcterms:W3CDTF">2014-05-27T21:31:34Z</dcterms:modified>
</cp:coreProperties>
</file>