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  <p:sldMasterId id="2147483660" r:id="rId3"/>
  </p:sldMasterIdLst>
  <p:sldIdLst>
    <p:sldId id="256" r:id="rId4"/>
    <p:sldId id="264" r:id="rId5"/>
    <p:sldId id="270" r:id="rId6"/>
    <p:sldId id="258" r:id="rId7"/>
    <p:sldId id="262" r:id="rId8"/>
    <p:sldId id="259" r:id="rId9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32" y="-8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132" y="973404"/>
            <a:ext cx="6637868" cy="1928548"/>
          </a:xfrm>
        </p:spPr>
        <p:txBody>
          <a:bodyPr/>
          <a:lstStyle>
            <a:lvl1pPr algn="l">
              <a:defRPr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2665" y="2901952"/>
            <a:ext cx="4963584" cy="120438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4710-7850-444B-9B27-29023557BEE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8C1-E6E4-5E4E-B18A-548999953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3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9383" y="1216821"/>
            <a:ext cx="6637868" cy="1928548"/>
          </a:xfrm>
        </p:spPr>
        <p:txBody>
          <a:bodyPr/>
          <a:lstStyle>
            <a:lvl1pPr algn="l">
              <a:defRPr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Breaker Title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4710-7850-444B-9B27-29023557BEE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8C1-E6E4-5E4E-B18A-548999953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4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>
              <a:defRPr sz="1800">
                <a:solidFill>
                  <a:schemeClr val="bg1"/>
                </a:solidFill>
                <a:latin typeface="+mj-lt"/>
              </a:defRPr>
            </a:lvl2pPr>
            <a:lvl3pPr>
              <a:defRPr sz="1800">
                <a:solidFill>
                  <a:schemeClr val="bg1"/>
                </a:solidFill>
                <a:latin typeface="+mj-lt"/>
              </a:defRPr>
            </a:lvl3pPr>
            <a:lvl4pPr>
              <a:defRPr sz="1800">
                <a:solidFill>
                  <a:schemeClr val="bg1"/>
                </a:solidFill>
                <a:latin typeface="+mj-lt"/>
              </a:defRPr>
            </a:lvl4pPr>
            <a:lvl5pPr>
              <a:defRPr sz="18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4710-7850-444B-9B27-29023557BEE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8C1-E6E4-5E4E-B18A-548999953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1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Font typeface="Arial"/>
              <a:buChar char="•"/>
              <a:defRPr sz="1800">
                <a:solidFill>
                  <a:schemeClr val="bg1"/>
                </a:solidFill>
                <a:latin typeface="+mj-lt"/>
              </a:defRPr>
            </a:lvl1pPr>
            <a:lvl2pPr>
              <a:defRPr sz="1800">
                <a:solidFill>
                  <a:schemeClr val="bg1"/>
                </a:solidFill>
                <a:latin typeface="+mj-lt"/>
              </a:defRPr>
            </a:lvl2pPr>
            <a:lvl3pPr>
              <a:defRPr sz="1800">
                <a:solidFill>
                  <a:schemeClr val="bg1"/>
                </a:solidFill>
                <a:latin typeface="+mj-lt"/>
              </a:defRPr>
            </a:lvl3pPr>
            <a:lvl4pPr>
              <a:defRPr sz="1800">
                <a:solidFill>
                  <a:schemeClr val="bg1"/>
                </a:solidFill>
                <a:latin typeface="+mj-lt"/>
              </a:defRPr>
            </a:lvl4pPr>
            <a:lvl5pPr>
              <a:defRPr sz="18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4710-7850-444B-9B27-29023557BEE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8C1-E6E4-5E4E-B18A-548999953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7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4710-7850-444B-9B27-29023557BEE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8C1-E6E4-5E4E-B18A-5489999532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24405" y="1204429"/>
            <a:ext cx="6352687" cy="298772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3C3C3B"/>
                </a:solidFill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1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HIM_PPT_Deck_09.25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4710-7850-444B-9B27-29023557BEE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888C1-E6E4-5E4E-B18A-548999953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1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HIM_PPT_Deck_09.25_2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2450" y="175114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4710-7850-444B-9B27-29023557BEE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888C1-E6E4-5E4E-B18A-548999953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916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HIM_PPT_Deck_09.25_3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4710-7850-444B-9B27-29023557BEE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888C1-E6E4-5E4E-B18A-5489999532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08" r:id="rId2"/>
    <p:sldLayoutId id="214748370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Get Covered Illinois:</a:t>
            </a:r>
            <a:br>
              <a:rPr lang="en-US" dirty="0" smtClean="0"/>
            </a:br>
            <a:r>
              <a:rPr lang="en-US" dirty="0" smtClean="0"/>
              <a:t>A Partnership Marketplace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6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779"/>
            <a:ext cx="8229600" cy="857250"/>
          </a:xfrm>
        </p:spPr>
        <p:txBody>
          <a:bodyPr/>
          <a:lstStyle/>
          <a:p>
            <a:r>
              <a:rPr lang="en-US" dirty="0" smtClean="0"/>
              <a:t>Marketplace Enrollment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578"/>
            <a:ext cx="8229600" cy="387072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61,111 Illinois residents selected a plan using the federal Marketplace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73% of Marketplace consumers were eligible for financial assistance</a:t>
            </a:r>
          </a:p>
          <a:p>
            <a:endParaRPr lang="en-US" dirty="0" smtClean="0"/>
          </a:p>
          <a:p>
            <a:r>
              <a:rPr lang="en-US" dirty="0" smtClean="0"/>
              <a:t>52% purchased a silver plan</a:t>
            </a:r>
          </a:p>
          <a:p>
            <a:endParaRPr lang="en-US" dirty="0" smtClean="0"/>
          </a:p>
          <a:p>
            <a:r>
              <a:rPr lang="en-US" dirty="0" smtClean="0"/>
              <a:t>54% of customers are women</a:t>
            </a:r>
          </a:p>
          <a:p>
            <a:pPr>
              <a:buNone/>
            </a:pPr>
            <a:endParaRPr lang="en-US" dirty="0" smtClean="0"/>
          </a:p>
          <a:p>
            <a:pPr marL="285750" lvl="1">
              <a:buClr>
                <a:schemeClr val="tx1"/>
              </a:buClr>
              <a:buFont typeface="Arial"/>
              <a:buChar char="•"/>
            </a:pPr>
            <a:r>
              <a:rPr lang="en-US" dirty="0" smtClean="0"/>
              <a:t>23% in the 18-34 year old age group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sz="900" dirty="0" smtClean="0"/>
          </a:p>
          <a:p>
            <a:pPr lvl="1">
              <a:buNone/>
            </a:pPr>
            <a:endParaRPr lang="en-US" sz="9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Enrollment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Illinois is a Medicaid expansion state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State of Illinois supported Cook County’s early expansion 1115 waiver (</a:t>
            </a:r>
            <a:r>
              <a:rPr lang="en-US" dirty="0" err="1" smtClean="0"/>
              <a:t>CountyCare</a:t>
            </a:r>
            <a:r>
              <a:rPr lang="en-US" dirty="0" smtClean="0"/>
              <a:t>) in 2012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date 136,000 individuals enrolled in Medicaid through ABE, </a:t>
            </a:r>
            <a:r>
              <a:rPr lang="en-US" dirty="0" err="1" smtClean="0"/>
              <a:t>CountyCare</a:t>
            </a:r>
            <a:r>
              <a:rPr lang="en-US" dirty="0" smtClean="0"/>
              <a:t> and SNAP express enrollment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Applications representing 101,000 individuals at the FFM to be transferred to Illinois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Marketplace Field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28447"/>
            <a:ext cx="8623125" cy="366617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State Regional Outreach Coordinators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44 Lead Grantee Organizations 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1,059 Navigators/In-Person Counselors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634 Certified Application Counselors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Navigators reflect demographics of Illinois’ uninsured </a:t>
            </a:r>
          </a:p>
          <a:p>
            <a:pPr marL="0" lvl="0" indent="0">
              <a:buNone/>
            </a:pPr>
            <a:endParaRPr lang="en-US" dirty="0"/>
          </a:p>
          <a:p>
            <a:pPr lvl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699" y="1063229"/>
            <a:ext cx="3965401" cy="2738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886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53139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Three day, state based training developed with UIC to supplement federal training </a:t>
            </a:r>
          </a:p>
          <a:p>
            <a:r>
              <a:rPr lang="en-US" dirty="0" smtClean="0"/>
              <a:t>More than 30 in-person trainings, including pre-assessment and post-assessment exams </a:t>
            </a:r>
          </a:p>
          <a:p>
            <a:r>
              <a:rPr lang="en-US" dirty="0" smtClean="0"/>
              <a:t>Over 98% pass rate</a:t>
            </a:r>
          </a:p>
          <a:p>
            <a:r>
              <a:rPr lang="en-US" dirty="0" smtClean="0"/>
              <a:t>18% increase between pre-assessment scores and post-assessment scores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/>
              <a:t>Average pre-assessment score was 71.6% (below passing threshold)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/>
              <a:t>Average post-assessment score was 90.2% (above passing threshold)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Consumer Assistance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Getcoveredillinois.gov Website: </a:t>
            </a:r>
          </a:p>
          <a:p>
            <a:pPr lvl="1"/>
            <a:r>
              <a:rPr lang="en-US" dirty="0" smtClean="0"/>
              <a:t>Includes easy to use screening tool to get consumers in the right place </a:t>
            </a:r>
          </a:p>
          <a:p>
            <a:pPr lvl="1"/>
            <a:r>
              <a:rPr lang="en-US" dirty="0" smtClean="0"/>
              <a:t>858,718 unique website visits since Oct. 1</a:t>
            </a:r>
          </a:p>
          <a:p>
            <a:pPr lvl="1"/>
            <a:r>
              <a:rPr lang="en-US" dirty="0" smtClean="0"/>
              <a:t>More than 370,000 screening tool users</a:t>
            </a:r>
          </a:p>
          <a:p>
            <a:pPr lvl="1"/>
            <a:r>
              <a:rPr lang="en-US" dirty="0" smtClean="0"/>
              <a:t>Exit tracking: 81,000 to Healthcare.gov and 56,000 ABE exits (Medicaid)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Get Covered Illinois Help Desk </a:t>
            </a:r>
          </a:p>
          <a:p>
            <a:pPr lvl="1"/>
            <a:r>
              <a:rPr lang="en-US" dirty="0" smtClean="0"/>
              <a:t>Hours: 8-8 every day </a:t>
            </a:r>
          </a:p>
          <a:p>
            <a:pPr lvl="1"/>
            <a:r>
              <a:rPr lang="en-US" dirty="0" smtClean="0"/>
              <a:t>Many Medicaid questions 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86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himcolorsfinal">
      <a:dk1>
        <a:srgbClr val="F26A38"/>
      </a:dk1>
      <a:lt1>
        <a:srgbClr val="3C3C3B"/>
      </a:lt1>
      <a:dk2>
        <a:srgbClr val="F3B91F"/>
      </a:dk2>
      <a:lt2>
        <a:srgbClr val="000100"/>
      </a:lt2>
      <a:accent1>
        <a:srgbClr val="FFFFFE"/>
      </a:accent1>
      <a:accent2>
        <a:srgbClr val="35693F"/>
      </a:accent2>
      <a:accent3>
        <a:srgbClr val="5A9032"/>
      </a:accent3>
      <a:accent4>
        <a:srgbClr val="CC6723"/>
      </a:accent4>
      <a:accent5>
        <a:srgbClr val="8D8E8D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himcolorsfinal">
      <a:dk1>
        <a:srgbClr val="F26A38"/>
      </a:dk1>
      <a:lt1>
        <a:srgbClr val="3C3C3B"/>
      </a:lt1>
      <a:dk2>
        <a:srgbClr val="F3B91F"/>
      </a:dk2>
      <a:lt2>
        <a:srgbClr val="000100"/>
      </a:lt2>
      <a:accent1>
        <a:srgbClr val="FFFFFE"/>
      </a:accent1>
      <a:accent2>
        <a:srgbClr val="35693F"/>
      </a:accent2>
      <a:accent3>
        <a:srgbClr val="5A9032"/>
      </a:accent3>
      <a:accent4>
        <a:srgbClr val="CC6723"/>
      </a:accent4>
      <a:accent5>
        <a:srgbClr val="8D8E8D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ihimcolorsfinal">
      <a:dk1>
        <a:srgbClr val="F26A38"/>
      </a:dk1>
      <a:lt1>
        <a:srgbClr val="3C3C3B"/>
      </a:lt1>
      <a:dk2>
        <a:srgbClr val="F3B91F"/>
      </a:dk2>
      <a:lt2>
        <a:srgbClr val="000100"/>
      </a:lt2>
      <a:accent1>
        <a:srgbClr val="FFFFFE"/>
      </a:accent1>
      <a:accent2>
        <a:srgbClr val="35693F"/>
      </a:accent2>
      <a:accent3>
        <a:srgbClr val="5A9032"/>
      </a:accent3>
      <a:accent4>
        <a:srgbClr val="CC6723"/>
      </a:accent4>
      <a:accent5>
        <a:srgbClr val="8D8E8D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240</Words>
  <Application>Microsoft Office PowerPoint</Application>
  <PresentationFormat>On-screen Show (16:9)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2_Office Theme</vt:lpstr>
      <vt:lpstr>1_Office Theme</vt:lpstr>
      <vt:lpstr> Get Covered Illinois: A Partnership Marketplace </vt:lpstr>
      <vt:lpstr>Marketplace Enrollment Update</vt:lpstr>
      <vt:lpstr>Medicaid Enrollment Update</vt:lpstr>
      <vt:lpstr>Marketplace Field Operations</vt:lpstr>
      <vt:lpstr>Training</vt:lpstr>
      <vt:lpstr>Other Consumer Assistance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MacAdmin</dc:creator>
  <cp:lastModifiedBy>Christine F. Haran</cp:lastModifiedBy>
  <cp:revision>39</cp:revision>
  <dcterms:created xsi:type="dcterms:W3CDTF">2013-09-24T20:15:43Z</dcterms:created>
  <dcterms:modified xsi:type="dcterms:W3CDTF">2014-01-22T17:14:10Z</dcterms:modified>
</cp:coreProperties>
</file>