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sldIdLst>
    <p:sldId id="256" r:id="rId2"/>
    <p:sldId id="260" r:id="rId3"/>
    <p:sldId id="284" r:id="rId4"/>
    <p:sldId id="262" r:id="rId5"/>
    <p:sldId id="283" r:id="rId6"/>
    <p:sldId id="265" r:id="rId7"/>
    <p:sldId id="288" r:id="rId8"/>
    <p:sldId id="267" r:id="rId9"/>
    <p:sldId id="270" r:id="rId10"/>
    <p:sldId id="271" r:id="rId11"/>
    <p:sldId id="277" r:id="rId12"/>
    <p:sldId id="293" r:id="rId13"/>
    <p:sldId id="29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63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202" autoAdjust="0"/>
  </p:normalViewPr>
  <p:slideViewPr>
    <p:cSldViewPr>
      <p:cViewPr>
        <p:scale>
          <a:sx n="66" d="100"/>
          <a:sy n="66" d="100"/>
        </p:scale>
        <p:origin x="-1326" y="-492"/>
      </p:cViewPr>
      <p:guideLst>
        <p:guide orient="horz" pos="2160"/>
        <p:guide pos="2880"/>
      </p:guideLst>
    </p:cSldViewPr>
  </p:slideViewPr>
  <p:notesTextViewPr>
    <p:cViewPr>
      <p:scale>
        <a:sx n="74" d="100"/>
        <a:sy n="74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-2364" y="3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CC8847-1FB0-4AAC-8F23-8653C3DF4D34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06EEE8-3DB6-4186-905F-3FB56C606BEA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en-US" sz="1800" b="1" dirty="0" smtClean="0"/>
            <a:t>Market Reforms</a:t>
          </a:r>
          <a:endParaRPr lang="en-US" sz="1800" dirty="0"/>
        </a:p>
      </dgm:t>
    </dgm:pt>
    <dgm:pt modelId="{7E42A05D-0637-41A1-8F01-94D8A67CCD6F}" type="parTrans" cxnId="{D6A18256-2124-4D6A-A06E-49C9662842FA}">
      <dgm:prSet/>
      <dgm:spPr/>
      <dgm:t>
        <a:bodyPr/>
        <a:lstStyle/>
        <a:p>
          <a:endParaRPr lang="en-US"/>
        </a:p>
      </dgm:t>
    </dgm:pt>
    <dgm:pt modelId="{AA871019-FCB1-4C75-BF25-56A31B55D30F}" type="sibTrans" cxnId="{D6A18256-2124-4D6A-A06E-49C9662842FA}">
      <dgm:prSet/>
      <dgm:spPr/>
      <dgm:t>
        <a:bodyPr/>
        <a:lstStyle/>
        <a:p>
          <a:endParaRPr lang="en-US"/>
        </a:p>
      </dgm:t>
    </dgm:pt>
    <dgm:pt modelId="{204DE99E-5184-443E-B571-6FC04BCA20B0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en-US" sz="1400" b="1" dirty="0" smtClean="0"/>
            <a:t>Essential Health Benefits (EHB)</a:t>
          </a:r>
          <a:endParaRPr lang="en-US" sz="1400" dirty="0"/>
        </a:p>
      </dgm:t>
    </dgm:pt>
    <dgm:pt modelId="{0EDE6309-139D-4D9C-A946-FE66A23DCF60}" type="parTrans" cxnId="{411F800D-8E8D-47AC-9ACF-A04675FCAD58}">
      <dgm:prSet/>
      <dgm:spPr/>
      <dgm:t>
        <a:bodyPr/>
        <a:lstStyle/>
        <a:p>
          <a:endParaRPr lang="en-US"/>
        </a:p>
      </dgm:t>
    </dgm:pt>
    <dgm:pt modelId="{755DB10A-0E08-41BB-AE49-5E68BFF51899}" type="sibTrans" cxnId="{411F800D-8E8D-47AC-9ACF-A04675FCAD58}">
      <dgm:prSet/>
      <dgm:spPr/>
      <dgm:t>
        <a:bodyPr/>
        <a:lstStyle/>
        <a:p>
          <a:endParaRPr lang="en-US"/>
        </a:p>
      </dgm:t>
    </dgm:pt>
    <dgm:pt modelId="{18933FFA-76F4-4771-A230-EFE730078B89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en-US" sz="1400" b="1" dirty="0" smtClean="0"/>
            <a:t>Rating rules</a:t>
          </a:r>
          <a:endParaRPr lang="en-US" sz="1400" dirty="0"/>
        </a:p>
      </dgm:t>
    </dgm:pt>
    <dgm:pt modelId="{E943DC12-5084-418F-A5D3-D1AD31F396FE}" type="parTrans" cxnId="{9FA65442-85DB-4EA2-8706-4AA1B4B15E95}">
      <dgm:prSet/>
      <dgm:spPr/>
      <dgm:t>
        <a:bodyPr/>
        <a:lstStyle/>
        <a:p>
          <a:endParaRPr lang="en-US"/>
        </a:p>
      </dgm:t>
    </dgm:pt>
    <dgm:pt modelId="{ADAB27D5-E6F5-43E2-87D5-7F9CBAABAE39}" type="sibTrans" cxnId="{9FA65442-85DB-4EA2-8706-4AA1B4B15E95}">
      <dgm:prSet/>
      <dgm:spPr/>
      <dgm:t>
        <a:bodyPr/>
        <a:lstStyle/>
        <a:p>
          <a:endParaRPr lang="en-US"/>
        </a:p>
      </dgm:t>
    </dgm:pt>
    <dgm:pt modelId="{EA0E298F-85F2-4AAA-ABD9-653D4DAFCE83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en-US" sz="1400" b="1" dirty="0" smtClean="0"/>
            <a:t>Pre-ex</a:t>
          </a:r>
          <a:endParaRPr lang="en-US" sz="1400" dirty="0"/>
        </a:p>
      </dgm:t>
    </dgm:pt>
    <dgm:pt modelId="{94F7974D-2FF8-4CBE-8089-8C3BCA771408}" type="parTrans" cxnId="{B3945627-BD98-4944-85CA-CF21DBA91631}">
      <dgm:prSet/>
      <dgm:spPr/>
      <dgm:t>
        <a:bodyPr/>
        <a:lstStyle/>
        <a:p>
          <a:endParaRPr lang="en-US"/>
        </a:p>
      </dgm:t>
    </dgm:pt>
    <dgm:pt modelId="{ED21C9C0-64C8-40F4-AF22-8E25DA67A089}" type="sibTrans" cxnId="{B3945627-BD98-4944-85CA-CF21DBA91631}">
      <dgm:prSet/>
      <dgm:spPr/>
      <dgm:t>
        <a:bodyPr/>
        <a:lstStyle/>
        <a:p>
          <a:endParaRPr lang="en-US"/>
        </a:p>
      </dgm:t>
    </dgm:pt>
    <dgm:pt modelId="{DB008707-6114-4FC4-9DE1-39F541EE146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algn="ctr" rtl="0"/>
          <a:r>
            <a:rPr lang="en-US" sz="1400" b="1" dirty="0" smtClean="0"/>
            <a:t>MLR (80/20 rule)</a:t>
          </a:r>
          <a:endParaRPr lang="en-US" sz="1400" dirty="0"/>
        </a:p>
      </dgm:t>
    </dgm:pt>
    <dgm:pt modelId="{FF255772-78F3-4F6E-812F-8D3E64C9DD84}" type="parTrans" cxnId="{4EC12DBB-CDB4-4F06-A257-078E3A7B57A4}">
      <dgm:prSet/>
      <dgm:spPr/>
      <dgm:t>
        <a:bodyPr/>
        <a:lstStyle/>
        <a:p>
          <a:endParaRPr lang="en-US"/>
        </a:p>
      </dgm:t>
    </dgm:pt>
    <dgm:pt modelId="{48B967E6-F738-47E0-9D83-14AA388B5563}" type="sibTrans" cxnId="{4EC12DBB-CDB4-4F06-A257-078E3A7B57A4}">
      <dgm:prSet/>
      <dgm:spPr/>
      <dgm:t>
        <a:bodyPr/>
        <a:lstStyle/>
        <a:p>
          <a:endParaRPr lang="en-US"/>
        </a:p>
      </dgm:t>
    </dgm:pt>
    <dgm:pt modelId="{B8201062-F385-4842-9721-BC787F929027}">
      <dgm:prSet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sz="2000" b="1" dirty="0" smtClean="0"/>
            <a:t>Small Business Tax Credits</a:t>
          </a:r>
          <a:endParaRPr lang="en-US" sz="2000" dirty="0"/>
        </a:p>
      </dgm:t>
    </dgm:pt>
    <dgm:pt modelId="{B8654C60-B244-40B2-958D-E29CFE19F5BA}" type="parTrans" cxnId="{F7BEE45A-23A6-4FCE-8454-EAC3B9A7DAB4}">
      <dgm:prSet/>
      <dgm:spPr/>
      <dgm:t>
        <a:bodyPr/>
        <a:lstStyle/>
        <a:p>
          <a:endParaRPr lang="en-US"/>
        </a:p>
      </dgm:t>
    </dgm:pt>
    <dgm:pt modelId="{5E387731-9EE4-448D-BC11-EC63F368B10C}" type="sibTrans" cxnId="{F7BEE45A-23A6-4FCE-8454-EAC3B9A7DAB4}">
      <dgm:prSet/>
      <dgm:spPr/>
      <dgm:t>
        <a:bodyPr/>
        <a:lstStyle/>
        <a:p>
          <a:endParaRPr lang="en-US"/>
        </a:p>
      </dgm:t>
    </dgm:pt>
    <dgm:pt modelId="{19003301-9431-4605-BBFC-E7FF2D4DFCB7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sz="2000" b="1" dirty="0" smtClean="0"/>
            <a:t>	SHOP</a:t>
          </a:r>
          <a:endParaRPr lang="en-US" sz="2000" dirty="0"/>
        </a:p>
      </dgm:t>
    </dgm:pt>
    <dgm:pt modelId="{E386780E-CDD1-42F2-A753-893D856481D7}" type="parTrans" cxnId="{7C1566DF-98D6-4AB3-934D-01CD6F1E6DAC}">
      <dgm:prSet/>
      <dgm:spPr/>
      <dgm:t>
        <a:bodyPr/>
        <a:lstStyle/>
        <a:p>
          <a:endParaRPr lang="en-US"/>
        </a:p>
      </dgm:t>
    </dgm:pt>
    <dgm:pt modelId="{E9524DC7-4551-41DE-B81A-92896B5F7B6A}" type="sibTrans" cxnId="{7C1566DF-98D6-4AB3-934D-01CD6F1E6DAC}">
      <dgm:prSet/>
      <dgm:spPr/>
      <dgm:t>
        <a:bodyPr/>
        <a:lstStyle/>
        <a:p>
          <a:endParaRPr lang="en-US"/>
        </a:p>
      </dgm:t>
    </dgm:pt>
    <dgm:pt modelId="{B16649F0-49D6-4FEF-819B-CC540E3B185C}" type="pres">
      <dgm:prSet presAssocID="{D3CC8847-1FB0-4AAC-8F23-8653C3DF4D34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B0737F-075E-4072-BBF5-BD8F4DC228B0}" type="pres">
      <dgm:prSet presAssocID="{DB06EEE8-3DB6-4186-905F-3FB56C606BEA}" presName="circ1" presStyleLbl="vennNode1" presStyleIdx="0" presStyleCnt="3" custLinFactNeighborX="-3290" custLinFactNeighborY="-4833"/>
      <dgm:spPr/>
      <dgm:t>
        <a:bodyPr/>
        <a:lstStyle/>
        <a:p>
          <a:endParaRPr lang="en-US"/>
        </a:p>
      </dgm:t>
    </dgm:pt>
    <dgm:pt modelId="{B5AE6615-1DAF-45C6-9056-B2CC129255B7}" type="pres">
      <dgm:prSet presAssocID="{DB06EEE8-3DB6-4186-905F-3FB56C606BE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C8878A-11C8-47F6-8A7B-60FF7EDD2F16}" type="pres">
      <dgm:prSet presAssocID="{B8201062-F385-4842-9721-BC787F929027}" presName="circ2" presStyleLbl="vennNode1" presStyleIdx="1" presStyleCnt="3"/>
      <dgm:spPr/>
      <dgm:t>
        <a:bodyPr/>
        <a:lstStyle/>
        <a:p>
          <a:endParaRPr lang="en-US"/>
        </a:p>
      </dgm:t>
    </dgm:pt>
    <dgm:pt modelId="{D8EA49FC-D77E-4EFE-AB42-2051ACA1DBE9}" type="pres">
      <dgm:prSet presAssocID="{B8201062-F385-4842-9721-BC787F92902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097E7E-0328-4A28-8C66-5F39581D34AF}" type="pres">
      <dgm:prSet presAssocID="{19003301-9431-4605-BBFC-E7FF2D4DFCB7}" presName="circ3" presStyleLbl="vennNode1" presStyleIdx="2" presStyleCnt="3"/>
      <dgm:spPr/>
      <dgm:t>
        <a:bodyPr/>
        <a:lstStyle/>
        <a:p>
          <a:endParaRPr lang="en-US"/>
        </a:p>
      </dgm:t>
    </dgm:pt>
    <dgm:pt modelId="{6CFE3B0B-DAA9-4783-AE58-D758FCF639E7}" type="pres">
      <dgm:prSet presAssocID="{19003301-9431-4605-BBFC-E7FF2D4DFCB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6AF309-BF65-481A-8402-B58B935320AE}" type="presOf" srcId="{EA0E298F-85F2-4AAA-ABD9-653D4DAFCE83}" destId="{30B0737F-075E-4072-BBF5-BD8F4DC228B0}" srcOrd="0" destOrd="3" presId="urn:microsoft.com/office/officeart/2005/8/layout/venn1"/>
    <dgm:cxn modelId="{9B0489FB-EAFC-45ED-A9C6-C6792A638561}" type="presOf" srcId="{DB008707-6114-4FC4-9DE1-39F541EE1466}" destId="{B5AE6615-1DAF-45C6-9056-B2CC129255B7}" srcOrd="1" destOrd="4" presId="urn:microsoft.com/office/officeart/2005/8/layout/venn1"/>
    <dgm:cxn modelId="{BE6C344C-7BAB-4592-9EE2-B4663FB816B0}" type="presOf" srcId="{B8201062-F385-4842-9721-BC787F929027}" destId="{06C8878A-11C8-47F6-8A7B-60FF7EDD2F16}" srcOrd="0" destOrd="0" presId="urn:microsoft.com/office/officeart/2005/8/layout/venn1"/>
    <dgm:cxn modelId="{D6A18256-2124-4D6A-A06E-49C9662842FA}" srcId="{D3CC8847-1FB0-4AAC-8F23-8653C3DF4D34}" destId="{DB06EEE8-3DB6-4186-905F-3FB56C606BEA}" srcOrd="0" destOrd="0" parTransId="{7E42A05D-0637-41A1-8F01-94D8A67CCD6F}" sibTransId="{AA871019-FCB1-4C75-BF25-56A31B55D30F}"/>
    <dgm:cxn modelId="{411F800D-8E8D-47AC-9ACF-A04675FCAD58}" srcId="{DB06EEE8-3DB6-4186-905F-3FB56C606BEA}" destId="{204DE99E-5184-443E-B571-6FC04BCA20B0}" srcOrd="0" destOrd="0" parTransId="{0EDE6309-139D-4D9C-A946-FE66A23DCF60}" sibTransId="{755DB10A-0E08-41BB-AE49-5E68BFF51899}"/>
    <dgm:cxn modelId="{0DFC97DE-9C0E-45E7-9C4C-D7D6DCD9700F}" type="presOf" srcId="{19003301-9431-4605-BBFC-E7FF2D4DFCB7}" destId="{6CFE3B0B-DAA9-4783-AE58-D758FCF639E7}" srcOrd="1" destOrd="0" presId="urn:microsoft.com/office/officeart/2005/8/layout/venn1"/>
    <dgm:cxn modelId="{50FC15C7-4CF6-4232-8212-067542EF938D}" type="presOf" srcId="{18933FFA-76F4-4771-A230-EFE730078B89}" destId="{30B0737F-075E-4072-BBF5-BD8F4DC228B0}" srcOrd="0" destOrd="2" presId="urn:microsoft.com/office/officeart/2005/8/layout/venn1"/>
    <dgm:cxn modelId="{F7BEE45A-23A6-4FCE-8454-EAC3B9A7DAB4}" srcId="{D3CC8847-1FB0-4AAC-8F23-8653C3DF4D34}" destId="{B8201062-F385-4842-9721-BC787F929027}" srcOrd="1" destOrd="0" parTransId="{B8654C60-B244-40B2-958D-E29CFE19F5BA}" sibTransId="{5E387731-9EE4-448D-BC11-EC63F368B10C}"/>
    <dgm:cxn modelId="{D9F69BD5-4733-4142-B373-564C2C31B910}" type="presOf" srcId="{18933FFA-76F4-4771-A230-EFE730078B89}" destId="{B5AE6615-1DAF-45C6-9056-B2CC129255B7}" srcOrd="1" destOrd="2" presId="urn:microsoft.com/office/officeart/2005/8/layout/venn1"/>
    <dgm:cxn modelId="{7C1566DF-98D6-4AB3-934D-01CD6F1E6DAC}" srcId="{D3CC8847-1FB0-4AAC-8F23-8653C3DF4D34}" destId="{19003301-9431-4605-BBFC-E7FF2D4DFCB7}" srcOrd="2" destOrd="0" parTransId="{E386780E-CDD1-42F2-A753-893D856481D7}" sibTransId="{E9524DC7-4551-41DE-B81A-92896B5F7B6A}"/>
    <dgm:cxn modelId="{B3945627-BD98-4944-85CA-CF21DBA91631}" srcId="{DB06EEE8-3DB6-4186-905F-3FB56C606BEA}" destId="{EA0E298F-85F2-4AAA-ABD9-653D4DAFCE83}" srcOrd="2" destOrd="0" parTransId="{94F7974D-2FF8-4CBE-8089-8C3BCA771408}" sibTransId="{ED21C9C0-64C8-40F4-AF22-8E25DA67A089}"/>
    <dgm:cxn modelId="{FB1CE587-BE19-4162-AD55-4F4D923BB93E}" type="presOf" srcId="{204DE99E-5184-443E-B571-6FC04BCA20B0}" destId="{30B0737F-075E-4072-BBF5-BD8F4DC228B0}" srcOrd="0" destOrd="1" presId="urn:microsoft.com/office/officeart/2005/8/layout/venn1"/>
    <dgm:cxn modelId="{9FA65442-85DB-4EA2-8706-4AA1B4B15E95}" srcId="{DB06EEE8-3DB6-4186-905F-3FB56C606BEA}" destId="{18933FFA-76F4-4771-A230-EFE730078B89}" srcOrd="1" destOrd="0" parTransId="{E943DC12-5084-418F-A5D3-D1AD31F396FE}" sibTransId="{ADAB27D5-E6F5-43E2-87D5-7F9CBAABAE39}"/>
    <dgm:cxn modelId="{7B7AB81C-1A70-4069-A9D8-E37A368E533F}" type="presOf" srcId="{DB008707-6114-4FC4-9DE1-39F541EE1466}" destId="{30B0737F-075E-4072-BBF5-BD8F4DC228B0}" srcOrd="0" destOrd="4" presId="urn:microsoft.com/office/officeart/2005/8/layout/venn1"/>
    <dgm:cxn modelId="{2C34D0F0-9EBF-4D52-8CE3-3DCE8C29771C}" type="presOf" srcId="{EA0E298F-85F2-4AAA-ABD9-653D4DAFCE83}" destId="{B5AE6615-1DAF-45C6-9056-B2CC129255B7}" srcOrd="1" destOrd="3" presId="urn:microsoft.com/office/officeart/2005/8/layout/venn1"/>
    <dgm:cxn modelId="{4CC1C5A9-456C-4414-88E3-8BE4B4005E14}" type="presOf" srcId="{204DE99E-5184-443E-B571-6FC04BCA20B0}" destId="{B5AE6615-1DAF-45C6-9056-B2CC129255B7}" srcOrd="1" destOrd="1" presId="urn:microsoft.com/office/officeart/2005/8/layout/venn1"/>
    <dgm:cxn modelId="{4EC12DBB-CDB4-4F06-A257-078E3A7B57A4}" srcId="{DB06EEE8-3DB6-4186-905F-3FB56C606BEA}" destId="{DB008707-6114-4FC4-9DE1-39F541EE1466}" srcOrd="3" destOrd="0" parTransId="{FF255772-78F3-4F6E-812F-8D3E64C9DD84}" sibTransId="{48B967E6-F738-47E0-9D83-14AA388B5563}"/>
    <dgm:cxn modelId="{EB220597-7935-4825-B468-0D039892849D}" type="presOf" srcId="{DB06EEE8-3DB6-4186-905F-3FB56C606BEA}" destId="{B5AE6615-1DAF-45C6-9056-B2CC129255B7}" srcOrd="1" destOrd="0" presId="urn:microsoft.com/office/officeart/2005/8/layout/venn1"/>
    <dgm:cxn modelId="{F46369A6-DD7D-4D48-A78E-C060E5F23F1B}" type="presOf" srcId="{D3CC8847-1FB0-4AAC-8F23-8653C3DF4D34}" destId="{B16649F0-49D6-4FEF-819B-CC540E3B185C}" srcOrd="0" destOrd="0" presId="urn:microsoft.com/office/officeart/2005/8/layout/venn1"/>
    <dgm:cxn modelId="{42D9BD23-D91D-4561-9AAB-742728F6034C}" type="presOf" srcId="{DB06EEE8-3DB6-4186-905F-3FB56C606BEA}" destId="{30B0737F-075E-4072-BBF5-BD8F4DC228B0}" srcOrd="0" destOrd="0" presId="urn:microsoft.com/office/officeart/2005/8/layout/venn1"/>
    <dgm:cxn modelId="{39DAC799-AC24-48D1-AE9B-331EF6B6033F}" type="presOf" srcId="{B8201062-F385-4842-9721-BC787F929027}" destId="{D8EA49FC-D77E-4EFE-AB42-2051ACA1DBE9}" srcOrd="1" destOrd="0" presId="urn:microsoft.com/office/officeart/2005/8/layout/venn1"/>
    <dgm:cxn modelId="{DAF6594D-95C7-48F2-89A6-D6CF106EB186}" type="presOf" srcId="{19003301-9431-4605-BBFC-E7FF2D4DFCB7}" destId="{92097E7E-0328-4A28-8C66-5F39581D34AF}" srcOrd="0" destOrd="0" presId="urn:microsoft.com/office/officeart/2005/8/layout/venn1"/>
    <dgm:cxn modelId="{51EFE8E6-5AAD-4744-A7B2-DAB1D1F435F2}" type="presParOf" srcId="{B16649F0-49D6-4FEF-819B-CC540E3B185C}" destId="{30B0737F-075E-4072-BBF5-BD8F4DC228B0}" srcOrd="0" destOrd="0" presId="urn:microsoft.com/office/officeart/2005/8/layout/venn1"/>
    <dgm:cxn modelId="{74CAB069-D7DF-436B-B974-AC3B5223F5C4}" type="presParOf" srcId="{B16649F0-49D6-4FEF-819B-CC540E3B185C}" destId="{B5AE6615-1DAF-45C6-9056-B2CC129255B7}" srcOrd="1" destOrd="0" presId="urn:microsoft.com/office/officeart/2005/8/layout/venn1"/>
    <dgm:cxn modelId="{C98EE241-32AD-4DD7-979B-451C66560F9C}" type="presParOf" srcId="{B16649F0-49D6-4FEF-819B-CC540E3B185C}" destId="{06C8878A-11C8-47F6-8A7B-60FF7EDD2F16}" srcOrd="2" destOrd="0" presId="urn:microsoft.com/office/officeart/2005/8/layout/venn1"/>
    <dgm:cxn modelId="{FF172136-906B-4C79-B39E-6AB98F210BA8}" type="presParOf" srcId="{B16649F0-49D6-4FEF-819B-CC540E3B185C}" destId="{D8EA49FC-D77E-4EFE-AB42-2051ACA1DBE9}" srcOrd="3" destOrd="0" presId="urn:microsoft.com/office/officeart/2005/8/layout/venn1"/>
    <dgm:cxn modelId="{A51DD8C3-F20A-4E60-AAE8-9421EF99C4A6}" type="presParOf" srcId="{B16649F0-49D6-4FEF-819B-CC540E3B185C}" destId="{92097E7E-0328-4A28-8C66-5F39581D34AF}" srcOrd="4" destOrd="0" presId="urn:microsoft.com/office/officeart/2005/8/layout/venn1"/>
    <dgm:cxn modelId="{C365FE40-932D-439B-AC14-F6C871BD59C1}" type="presParOf" srcId="{B16649F0-49D6-4FEF-819B-CC540E3B185C}" destId="{6CFE3B0B-DAA9-4783-AE58-D758FCF639E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B0737F-075E-4072-BBF5-BD8F4DC228B0}">
      <dsp:nvSpPr>
        <dsp:cNvPr id="0" name=""/>
        <dsp:cNvSpPr/>
      </dsp:nvSpPr>
      <dsp:spPr>
        <a:xfrm>
          <a:off x="2590791" y="9"/>
          <a:ext cx="2788344" cy="2788344"/>
        </a:xfrm>
        <a:prstGeom prst="ellipse">
          <a:avLst/>
        </a:prstGeom>
        <a:solidFill>
          <a:schemeClr val="accent3"/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3">
              <a:shade val="40000"/>
              <a:satMod val="15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Market Reforms</a:t>
          </a:r>
          <a:endParaRPr lang="en-US" sz="1800" kern="1200" dirty="0"/>
        </a:p>
        <a:p>
          <a:pPr marL="114300" lvl="1" indent="-114300" algn="ctr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Essential Health Benefits (EHB)</a:t>
          </a:r>
          <a:endParaRPr lang="en-US" sz="1400" kern="1200" dirty="0"/>
        </a:p>
        <a:p>
          <a:pPr marL="114300" lvl="1" indent="-114300" algn="ctr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Rating rules</a:t>
          </a:r>
          <a:endParaRPr lang="en-US" sz="1400" kern="1200" dirty="0"/>
        </a:p>
        <a:p>
          <a:pPr marL="114300" lvl="1" indent="-114300" algn="ctr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Pre-ex</a:t>
          </a:r>
          <a:endParaRPr lang="en-US" sz="1400" kern="1200" dirty="0"/>
        </a:p>
        <a:p>
          <a:pPr marL="114300" lvl="1" indent="-114300" algn="ctr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MLR (80/20 rule)</a:t>
          </a:r>
          <a:endParaRPr lang="en-US" sz="1400" kern="1200" dirty="0"/>
        </a:p>
      </dsp:txBody>
      <dsp:txXfrm>
        <a:off x="2962570" y="487969"/>
        <a:ext cx="2044786" cy="1254755"/>
      </dsp:txXfrm>
    </dsp:sp>
    <dsp:sp modelId="{06C8878A-11C8-47F6-8A7B-60FF7EDD2F16}">
      <dsp:nvSpPr>
        <dsp:cNvPr id="0" name=""/>
        <dsp:cNvSpPr/>
      </dsp:nvSpPr>
      <dsp:spPr>
        <a:xfrm>
          <a:off x="3688655" y="1877485"/>
          <a:ext cx="2788344" cy="2788344"/>
        </a:xfrm>
        <a:prstGeom prst="ellipse">
          <a:avLst/>
        </a:prstGeom>
        <a:solidFill>
          <a:schemeClr val="accent1"/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1">
              <a:shade val="40000"/>
              <a:satMod val="150000"/>
            </a:schemeClr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Small Business Tax Credits</a:t>
          </a:r>
          <a:endParaRPr lang="en-US" sz="2000" kern="1200" dirty="0"/>
        </a:p>
      </dsp:txBody>
      <dsp:txXfrm>
        <a:off x="4541424" y="2597807"/>
        <a:ext cx="1673006" cy="1533589"/>
      </dsp:txXfrm>
    </dsp:sp>
    <dsp:sp modelId="{92097E7E-0328-4A28-8C66-5F39581D34AF}">
      <dsp:nvSpPr>
        <dsp:cNvPr id="0" name=""/>
        <dsp:cNvSpPr/>
      </dsp:nvSpPr>
      <dsp:spPr>
        <a:xfrm>
          <a:off x="1676399" y="1877485"/>
          <a:ext cx="2788344" cy="2788344"/>
        </a:xfrm>
        <a:prstGeom prst="ellipse">
          <a:avLst/>
        </a:prstGeom>
        <a:solidFill>
          <a:schemeClr val="accent2"/>
        </a:solidFill>
        <a:ln>
          <a:noFill/>
        </a:ln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accent2">
              <a:shade val="40000"/>
              <a:satMod val="150000"/>
            </a:schemeClr>
          </a:contourClr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	SHOP</a:t>
          </a:r>
          <a:endParaRPr lang="en-US" sz="2000" kern="1200" dirty="0"/>
        </a:p>
      </dsp:txBody>
      <dsp:txXfrm>
        <a:off x="1938969" y="2597807"/>
        <a:ext cx="1673006" cy="15335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3465CF-6F92-4136-B536-4FB4A13A2322}" type="datetimeFigureOut">
              <a:rPr lang="en-US" smtClean="0"/>
              <a:t>5/28/2014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CFE02-84D5-48B3-9380-8B8E31C7BE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846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CFE02-84D5-48B3-9380-8B8E31C7BE7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5081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CFE02-84D5-48B3-9380-8B8E31C7BE7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619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CFE02-84D5-48B3-9380-8B8E31C7BE7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8943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A6060-6742-4C9A-8160-37A16A944179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52A34-9473-48F3-B51C-696F01384BA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048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52A34-9473-48F3-B51C-696F01384BA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109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CFE02-84D5-48B3-9380-8B8E31C7BE7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490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CFE02-84D5-48B3-9380-8B8E31C7BE7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61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52A34-9473-48F3-B51C-696F01384BA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054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CFE02-84D5-48B3-9380-8B8E31C7BE7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619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CFE02-84D5-48B3-9380-8B8E31C7BE7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619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CFE02-84D5-48B3-9380-8B8E31C7BE7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619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kern="1200" dirty="0" smtClean="0">
              <a:solidFill>
                <a:schemeClr val="tx1"/>
              </a:solidFill>
              <a:effectLst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CFE02-84D5-48B3-9380-8B8E31C7BE7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61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50F9-9D0D-41B3-8464-F41678151487}" type="datetimeFigureOut">
              <a:rPr lang="en-US" smtClean="0"/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12A8-4E21-4ECE-9A27-16AF88969BB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50F9-9D0D-41B3-8464-F41678151487}" type="datetimeFigureOut">
              <a:rPr lang="en-US" smtClean="0"/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12A8-4E21-4ECE-9A27-16AF88969BB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50F9-9D0D-41B3-8464-F41678151487}" type="datetimeFigureOut">
              <a:rPr lang="en-US" smtClean="0"/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12A8-4E21-4ECE-9A27-16AF88969BB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50F9-9D0D-41B3-8464-F41678151487}" type="datetimeFigureOut">
              <a:rPr lang="en-US" smtClean="0"/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12A8-4E21-4ECE-9A27-16AF88969BB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50F9-9D0D-41B3-8464-F41678151487}" type="datetimeFigureOut">
              <a:rPr lang="en-US" smtClean="0"/>
              <a:t>5/28/2014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12A8-4E21-4ECE-9A27-16AF88969BB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50F9-9D0D-41B3-8464-F41678151487}" type="datetimeFigureOut">
              <a:rPr lang="en-US" smtClean="0"/>
              <a:t>5/28/2014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12A8-4E21-4ECE-9A27-16AF88969BB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50F9-9D0D-41B3-8464-F41678151487}" type="datetimeFigureOut">
              <a:rPr lang="en-US" smtClean="0"/>
              <a:t>5/28/2014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12A8-4E21-4ECE-9A27-16AF88969BB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50F9-9D0D-41B3-8464-F41678151487}" type="datetimeFigureOut">
              <a:rPr lang="en-US" smtClean="0"/>
              <a:t>5/28/2014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12A8-4E21-4ECE-9A27-16AF88969BB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50F9-9D0D-41B3-8464-F41678151487}" type="datetimeFigureOut">
              <a:rPr lang="en-US" smtClean="0"/>
              <a:t>5/28/2014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12A8-4E21-4ECE-9A27-16AF88969BB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50F9-9D0D-41B3-8464-F41678151487}" type="datetimeFigureOut">
              <a:rPr lang="en-US" smtClean="0"/>
              <a:t>5/28/2014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12A8-4E21-4ECE-9A27-16AF88969BB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450F9-9D0D-41B3-8464-F41678151487}" type="datetimeFigureOut">
              <a:rPr lang="en-US" smtClean="0"/>
              <a:t>5/28/2014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C312A8-4E21-4ECE-9A27-16AF88969BB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CC312A8-4E21-4ECE-9A27-16AF88969BB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6450F9-9D0D-41B3-8464-F41678151487}" type="datetimeFigureOut">
              <a:rPr lang="en-US" smtClean="0"/>
              <a:t>5/28/2014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d850@georgetown.edu" TargetMode="External"/><Relationship Id="rId5" Type="http://schemas.openxmlformats.org/officeDocument/2006/relationships/hyperlink" Target="mailto:kwl@georgetown.edu" TargetMode="Externa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6629400" cy="28956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Implementing the ACA:</a:t>
            </a:r>
            <a:br>
              <a:rPr lang="en-US" sz="4800" dirty="0" smtClean="0"/>
            </a:br>
            <a:r>
              <a:rPr lang="en-US" sz="4800" dirty="0" smtClean="0"/>
              <a:t> </a:t>
            </a:r>
            <a:r>
              <a:rPr lang="en-US" sz="4000" b="1" dirty="0" smtClean="0"/>
              <a:t>State Action To Establish SHOP Marketplaces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62400"/>
            <a:ext cx="6461760" cy="1066800"/>
          </a:xfrm>
        </p:spPr>
        <p:txBody>
          <a:bodyPr>
            <a:noAutofit/>
          </a:bodyPr>
          <a:lstStyle/>
          <a:p>
            <a:pPr algn="ctr"/>
            <a:r>
              <a:rPr lang="en-US" sz="1800" dirty="0" smtClean="0">
                <a:solidFill>
                  <a:srgbClr val="002060"/>
                </a:solidFill>
              </a:rPr>
              <a:t>Kevin Lucia and Sarah Dash</a:t>
            </a:r>
            <a:br>
              <a:rPr lang="en-US" sz="1800" dirty="0" smtClean="0">
                <a:solidFill>
                  <a:srgbClr val="002060"/>
                </a:solidFill>
              </a:rPr>
            </a:br>
            <a:endParaRPr lang="en-US" sz="1800" dirty="0" smtClean="0">
              <a:solidFill>
                <a:srgbClr val="002060"/>
              </a:solidFill>
            </a:endParaRPr>
          </a:p>
          <a:p>
            <a:pPr algn="ctr"/>
            <a:r>
              <a:rPr lang="en-US" sz="1800" smtClean="0">
                <a:solidFill>
                  <a:srgbClr val="002060"/>
                </a:solidFill>
              </a:rPr>
              <a:t>May </a:t>
            </a:r>
            <a:r>
              <a:rPr lang="en-US" sz="1800" dirty="0" smtClean="0">
                <a:solidFill>
                  <a:srgbClr val="002060"/>
                </a:solidFill>
              </a:rPr>
              <a:t>29, 2014</a:t>
            </a:r>
          </a:p>
          <a:p>
            <a:pPr algn="ctr"/>
            <a:endParaRPr lang="en-US" sz="1800" dirty="0">
              <a:solidFill>
                <a:srgbClr val="002060"/>
              </a:solidFill>
            </a:endParaRPr>
          </a:p>
          <a:p>
            <a:pPr algn="ctr"/>
            <a:r>
              <a:rPr lang="en-US" sz="1800" dirty="0" smtClean="0">
                <a:solidFill>
                  <a:srgbClr val="002060"/>
                </a:solidFill>
              </a:rPr>
              <a:t> </a:t>
            </a:r>
            <a:endParaRPr lang="en-US" sz="1800" dirty="0">
              <a:solidFill>
                <a:srgbClr val="002060"/>
              </a:solidFill>
            </a:endParaRPr>
          </a:p>
        </p:txBody>
      </p:sp>
      <p:pic>
        <p:nvPicPr>
          <p:cNvPr id="4" name="Picture 3" descr="CHIR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42709"/>
            <a:ext cx="458406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507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Findings: Creating an Easier Shopping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First things first:</a:t>
            </a:r>
            <a:r>
              <a:rPr lang="en-US" dirty="0" smtClean="0"/>
              <a:t> if the IT doesn’t work or is clunky, it will overshadow other consumer-friendly features.</a:t>
            </a:r>
          </a:p>
          <a:p>
            <a:r>
              <a:rPr lang="en-US" b="1" dirty="0" smtClean="0"/>
              <a:t>But… states incorporated online tools to help employers shop and compare:</a:t>
            </a:r>
          </a:p>
          <a:p>
            <a:pPr lvl="1"/>
            <a:r>
              <a:rPr lang="en-US" dirty="0" smtClean="0"/>
              <a:t>12 states plus DC (and FF-SHOP) allowed anonymous browsing of plan options</a:t>
            </a:r>
          </a:p>
          <a:p>
            <a:pPr lvl="1"/>
            <a:r>
              <a:rPr lang="en-US" dirty="0" smtClean="0"/>
              <a:t>10 states plus DC offered a small business tax credit calculator</a:t>
            </a:r>
          </a:p>
          <a:p>
            <a:pPr lvl="1"/>
            <a:r>
              <a:rPr lang="en-US" dirty="0" smtClean="0"/>
              <a:t>10 states plus DC created a portal for agents and brokers to manage small business accounts.</a:t>
            </a:r>
          </a:p>
          <a:p>
            <a:pPr lvl="1"/>
            <a:endParaRPr lang="en-US" dirty="0"/>
          </a:p>
        </p:txBody>
      </p:sp>
      <p:pic>
        <p:nvPicPr>
          <p:cNvPr id="4" name="Picture 2" descr="CHIR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15000"/>
            <a:ext cx="458406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352800" y="5007114"/>
            <a:ext cx="49530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Eighty percent of </a:t>
            </a:r>
            <a:r>
              <a:rPr lang="en-US" sz="2000" dirty="0" smtClean="0"/>
              <a:t>offering firms </a:t>
            </a:r>
            <a:r>
              <a:rPr lang="en-US" sz="2000" dirty="0"/>
              <a:t>use </a:t>
            </a:r>
            <a:r>
              <a:rPr lang="en-US" sz="2000" dirty="0" smtClean="0"/>
              <a:t>brokers.</a:t>
            </a:r>
            <a:r>
              <a:rPr lang="en-US" sz="2000" i="1" dirty="0" smtClean="0"/>
              <a:t> </a:t>
            </a:r>
          </a:p>
          <a:p>
            <a:r>
              <a:rPr lang="en-US" sz="2000" i="1" dirty="0" smtClean="0"/>
              <a:t>(Gabel et al, Health Affairs, 2013)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59276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SHOP: Considerations for Success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800600"/>
          </a:xfrm>
        </p:spPr>
        <p:txBody>
          <a:bodyPr>
            <a:noAutofit/>
          </a:bodyPr>
          <a:lstStyle/>
          <a:p>
            <a:r>
              <a:rPr lang="en-US" sz="2400" b="1" dirty="0"/>
              <a:t>Getting off the </a:t>
            </a:r>
            <a:r>
              <a:rPr lang="en-US" sz="2400" b="1" dirty="0" smtClean="0"/>
              <a:t>ground</a:t>
            </a:r>
          </a:p>
          <a:p>
            <a:pPr lvl="1"/>
            <a:r>
              <a:rPr lang="en-US" sz="2400" dirty="0"/>
              <a:t>F</a:t>
            </a:r>
            <a:r>
              <a:rPr lang="en-US" sz="2400" dirty="0" smtClean="0"/>
              <a:t>ully functioning, user-friendly IT incorporating key features (employee choice, agent/broker portals)</a:t>
            </a:r>
            <a:endParaRPr lang="en-US" sz="2400" dirty="0"/>
          </a:p>
          <a:p>
            <a:r>
              <a:rPr lang="en-US" sz="2400" b="1" dirty="0"/>
              <a:t> Selling the value proposition to small businesses </a:t>
            </a:r>
            <a:endParaRPr lang="en-US" sz="2400" b="1" dirty="0" smtClean="0"/>
          </a:p>
          <a:p>
            <a:pPr lvl="1"/>
            <a:r>
              <a:rPr lang="en-US" sz="2400" dirty="0" smtClean="0"/>
              <a:t>Competing </a:t>
            </a:r>
            <a:r>
              <a:rPr lang="en-US" sz="2400" dirty="0"/>
              <a:t>with non-SHOP options: early </a:t>
            </a:r>
            <a:r>
              <a:rPr lang="en-US" sz="2400" dirty="0" smtClean="0"/>
              <a:t>renewals/transitional policy, self-insurance, private exchanges, option to *not* offer coverage</a:t>
            </a:r>
          </a:p>
          <a:p>
            <a:r>
              <a:rPr lang="en-US" sz="2400" b="1" dirty="0" smtClean="0"/>
              <a:t>Building </a:t>
            </a:r>
            <a:r>
              <a:rPr lang="en-US" sz="2400" b="1" dirty="0"/>
              <a:t>the book of business</a:t>
            </a:r>
          </a:p>
          <a:p>
            <a:pPr lvl="1"/>
            <a:r>
              <a:rPr lang="en-US" sz="2400" dirty="0" smtClean="0"/>
              <a:t>Will take time</a:t>
            </a:r>
          </a:p>
          <a:p>
            <a:pPr lvl="1"/>
            <a:r>
              <a:rPr lang="en-US" sz="2400" dirty="0" smtClean="0"/>
              <a:t>Will depend on agents and brokers selling the product—need to make it easy for them too!</a:t>
            </a:r>
          </a:p>
          <a:p>
            <a:pPr marL="11430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89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772400" cy="11731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Managing Expectations: </a:t>
            </a:r>
            <a:br>
              <a:rPr lang="en-US" sz="3600" b="1" dirty="0" smtClean="0"/>
            </a:br>
            <a:r>
              <a:rPr lang="en-US" sz="3600" b="1" dirty="0" smtClean="0"/>
              <a:t>SHOP is Part of a Bigger Picture</a:t>
            </a:r>
            <a:endParaRPr lang="en-US" sz="36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5764784"/>
              </p:ext>
            </p:extLst>
          </p:nvPr>
        </p:nvGraphicFramePr>
        <p:xfrm>
          <a:off x="457200" y="1447800"/>
          <a:ext cx="81534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2" descr="CHIR-log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096000"/>
            <a:ext cx="2971800" cy="740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09600" y="1752600"/>
            <a:ext cx="1752600" cy="313932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“The Outside Market”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Better/more </a:t>
            </a:r>
            <a:r>
              <a:rPr lang="en-US" dirty="0"/>
              <a:t>coverage options?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Early renewals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Self-insurance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Option not to cover</a:t>
            </a:r>
          </a:p>
        </p:txBody>
      </p:sp>
    </p:spTree>
    <p:extLst>
      <p:ext uri="{BB962C8B-B14F-4D97-AF65-F5344CB8AC3E}">
        <p14:creationId xmlns:p14="http://schemas.microsoft.com/office/powerpoint/2010/main" val="280968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Thank you!</a:t>
            </a:r>
            <a:endParaRPr lang="en-US" sz="5400" dirty="0"/>
          </a:p>
        </p:txBody>
      </p:sp>
      <p:pic>
        <p:nvPicPr>
          <p:cNvPr id="6" name="Picture 2" descr="CHIR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15000"/>
            <a:ext cx="458406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371600"/>
            <a:ext cx="4525347" cy="335972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81000" y="3051205"/>
            <a:ext cx="3733800" cy="23698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 smtClean="0">
                <a:latin typeface="Baskerville Old Face" pitchFamily="18" charset="0"/>
              </a:rPr>
              <a:t>Contact:</a:t>
            </a:r>
          </a:p>
          <a:p>
            <a:r>
              <a:rPr lang="en-US" sz="2400" b="1" dirty="0" smtClean="0">
                <a:latin typeface="Baskerville Old Face" pitchFamily="18" charset="0"/>
              </a:rPr>
              <a:t>Kevin Lucia, MHP, JD</a:t>
            </a:r>
          </a:p>
          <a:p>
            <a:r>
              <a:rPr lang="en-US" sz="2400" dirty="0" smtClean="0">
                <a:latin typeface="Baskerville Old Face" pitchFamily="18" charset="0"/>
                <a:hlinkClick r:id="rId5"/>
              </a:rPr>
              <a:t>kwl@georgetown.edu</a:t>
            </a:r>
            <a:endParaRPr lang="en-US" sz="2400" dirty="0" smtClean="0">
              <a:latin typeface="Baskerville Old Face" pitchFamily="18" charset="0"/>
            </a:endParaRPr>
          </a:p>
          <a:p>
            <a:endParaRPr lang="en-US" sz="2400" b="1" dirty="0" smtClean="0">
              <a:latin typeface="Baskerville Old Face" pitchFamily="18" charset="0"/>
            </a:endParaRPr>
          </a:p>
          <a:p>
            <a:r>
              <a:rPr lang="en-US" sz="2400" b="1" dirty="0">
                <a:latin typeface="Baskerville Old Face" pitchFamily="18" charset="0"/>
              </a:rPr>
              <a:t>Sarah J. Dash, </a:t>
            </a:r>
            <a:r>
              <a:rPr lang="en-US" sz="2400" b="1" dirty="0" smtClean="0">
                <a:latin typeface="Baskerville Old Face" pitchFamily="18" charset="0"/>
              </a:rPr>
              <a:t>MPH</a:t>
            </a:r>
          </a:p>
          <a:p>
            <a:r>
              <a:rPr lang="en-US" sz="2400" dirty="0" smtClean="0">
                <a:latin typeface="Baskerville Old Face" pitchFamily="18" charset="0"/>
                <a:hlinkClick r:id="rId6"/>
              </a:rPr>
              <a:t>sd850@georgetown.edu</a:t>
            </a:r>
            <a:endParaRPr lang="en-US" sz="24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03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smtClean="0">
                <a:latin typeface="Baskerville Old Face" pitchFamily="18" charset="0"/>
              </a:rPr>
              <a:t>Design </a:t>
            </a:r>
            <a:r>
              <a:rPr lang="en-US" sz="3600" dirty="0" smtClean="0">
                <a:latin typeface="Baskerville Old Face" pitchFamily="18" charset="0"/>
              </a:rPr>
              <a:t>Decisions in State-Based Marketplaces</a:t>
            </a:r>
            <a:endParaRPr lang="en-US" sz="3600" dirty="0">
              <a:latin typeface="Baskerville Old Face" pitchFamily="18" charset="0"/>
            </a:endParaRPr>
          </a:p>
        </p:txBody>
      </p:sp>
      <p:pic>
        <p:nvPicPr>
          <p:cNvPr id="6" name="Picture 2" descr="CHIR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15000"/>
            <a:ext cx="458406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/>
          <p:nvPr/>
        </p:nvGrpSpPr>
        <p:grpSpPr>
          <a:xfrm>
            <a:off x="304800" y="1876961"/>
            <a:ext cx="2895600" cy="3304639"/>
            <a:chOff x="1263392" y="1119484"/>
            <a:chExt cx="1928514" cy="192851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Oval 8"/>
            <p:cNvSpPr/>
            <p:nvPr/>
          </p:nvSpPr>
          <p:spPr>
            <a:xfrm>
              <a:off x="1263392" y="1119484"/>
              <a:ext cx="1928514" cy="1928514"/>
            </a:xfrm>
            <a:prstGeom prst="ellipse">
              <a:avLst/>
            </a:prstGeom>
            <a:blipFill rotWithShape="0">
              <a:blip r:embed="rId4"/>
              <a:stretch>
                <a:fillRect/>
              </a:stretch>
            </a:blipFill>
            <a:sp3d prstMaterial="plastic">
              <a:bevelT w="127000" h="25400" prst="relaxedInset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dk2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0" name="Oval 4"/>
            <p:cNvSpPr/>
            <p:nvPr/>
          </p:nvSpPr>
          <p:spPr>
            <a:xfrm>
              <a:off x="1545816" y="1401908"/>
              <a:ext cx="1363666" cy="136366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 </a:t>
              </a:r>
              <a:endParaRPr lang="en-US" sz="1800" kern="1200" dirty="0"/>
            </a:p>
          </p:txBody>
        </p:sp>
      </p:grpSp>
      <p:sp>
        <p:nvSpPr>
          <p:cNvPr id="11" name="Right Arrow 10"/>
          <p:cNvSpPr/>
          <p:nvPr/>
        </p:nvSpPr>
        <p:spPr>
          <a:xfrm>
            <a:off x="3429000" y="32491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17392" y="2058650"/>
            <a:ext cx="8260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chemeClr val="accent1"/>
                </a:solidFill>
              </a:rPr>
              <a:t>?</a:t>
            </a:r>
            <a:endParaRPr lang="en-US" sz="8800" b="1" dirty="0">
              <a:solidFill>
                <a:schemeClr val="accent1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584060" y="1957626"/>
            <a:ext cx="3657600" cy="3143310"/>
            <a:chOff x="4800600" y="1676400"/>
            <a:chExt cx="3657600" cy="3143310"/>
          </a:xfrm>
        </p:grpSpPr>
        <p:sp>
          <p:nvSpPr>
            <p:cNvPr id="25" name="TextBox 24"/>
            <p:cNvSpPr txBox="1"/>
            <p:nvPr/>
          </p:nvSpPr>
          <p:spPr>
            <a:xfrm>
              <a:off x="4800600" y="1676400"/>
              <a:ext cx="3657600" cy="40011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Sustainable Marketplace</a:t>
              </a:r>
              <a:endParaRPr lang="en-US" sz="200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800600" y="2362200"/>
              <a:ext cx="3657600" cy="40011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Competitive Marketplace</a:t>
              </a:r>
              <a:endParaRPr lang="en-US" sz="20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800600" y="3028890"/>
              <a:ext cx="3657600" cy="40011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Meaningful Consumer Choice</a:t>
              </a:r>
              <a:endParaRPr lang="en-US" sz="2000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800600" y="3733800"/>
              <a:ext cx="3657600" cy="40011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FF0000"/>
                  </a:solidFill>
                </a:rPr>
                <a:t>Options for Small Businesses</a:t>
              </a:r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800600" y="4419600"/>
              <a:ext cx="3657600" cy="400110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Maximizing Enrollment</a:t>
              </a:r>
              <a:endParaRPr lang="en-US" sz="2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90877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States Electing to Operate SHOP </a:t>
            </a:r>
            <a:r>
              <a:rPr lang="en-US" sz="4800" dirty="0"/>
              <a:t>Marketplaces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05400" y="62865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Idaho is a “supported SBM” for individual and SHOP in 2014; not included in count.</a:t>
            </a:r>
            <a:endParaRPr lang="en-US" sz="1400" dirty="0"/>
          </a:p>
        </p:txBody>
      </p:sp>
      <p:pic>
        <p:nvPicPr>
          <p:cNvPr id="5" name="Picture 2" descr="CHIR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43600"/>
            <a:ext cx="366724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7021471"/>
              </p:ext>
            </p:extLst>
          </p:nvPr>
        </p:nvGraphicFramePr>
        <p:xfrm>
          <a:off x="907473" y="1676400"/>
          <a:ext cx="6788728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4364"/>
                <a:gridCol w="3394364"/>
              </a:tblGrid>
              <a:tr h="57978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17 states* plus DC elected to establish and operate</a:t>
                      </a:r>
                      <a:r>
                        <a:rPr lang="en-US" sz="1800" b="1" baseline="0" dirty="0" smtClean="0"/>
                        <a:t> a</a:t>
                      </a:r>
                      <a:r>
                        <a:rPr lang="en-US" sz="1800" b="1" dirty="0" smtClean="0"/>
                        <a:t> SHOP Marketplace in 2014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1304">
                <a:tc>
                  <a:txBody>
                    <a:bodyPr/>
                    <a:lstStyle/>
                    <a:p>
                      <a:r>
                        <a:rPr lang="en-US" dirty="0" smtClean="0"/>
                        <a:t>California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Mississippi</a:t>
                      </a:r>
                      <a:endParaRPr lang="en-US" dirty="0"/>
                    </a:p>
                  </a:txBody>
                  <a:tcPr/>
                </a:tc>
              </a:tr>
              <a:tr h="331304">
                <a:tc>
                  <a:txBody>
                    <a:bodyPr/>
                    <a:lstStyle/>
                    <a:p>
                      <a:r>
                        <a:rPr lang="en-US" dirty="0" smtClean="0"/>
                        <a:t>Colorado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Nevada</a:t>
                      </a:r>
                      <a:endParaRPr lang="en-US" dirty="0"/>
                    </a:p>
                  </a:txBody>
                  <a:tcPr/>
                </a:tc>
              </a:tr>
              <a:tr h="331304">
                <a:tc>
                  <a:txBody>
                    <a:bodyPr/>
                    <a:lstStyle/>
                    <a:p>
                      <a:r>
                        <a:rPr lang="en-US" dirty="0" smtClean="0"/>
                        <a:t>Connecticut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Mexico</a:t>
                      </a:r>
                      <a:endParaRPr lang="en-US" dirty="0"/>
                    </a:p>
                  </a:txBody>
                  <a:tcPr/>
                </a:tc>
              </a:tr>
              <a:tr h="331304">
                <a:tc>
                  <a:txBody>
                    <a:bodyPr/>
                    <a:lstStyle/>
                    <a:p>
                      <a:r>
                        <a:rPr lang="en-US" dirty="0" smtClean="0"/>
                        <a:t>District of Columbia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York</a:t>
                      </a:r>
                      <a:endParaRPr lang="en-US" dirty="0"/>
                    </a:p>
                  </a:txBody>
                  <a:tcPr/>
                </a:tc>
              </a:tr>
              <a:tr h="331304">
                <a:tc>
                  <a:txBody>
                    <a:bodyPr/>
                    <a:lstStyle/>
                    <a:p>
                      <a:r>
                        <a:rPr lang="en-US" dirty="0" smtClean="0"/>
                        <a:t>Hawaii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Oregon</a:t>
                      </a:r>
                      <a:endParaRPr lang="en-US" dirty="0"/>
                    </a:p>
                  </a:txBody>
                  <a:tcPr/>
                </a:tc>
              </a:tr>
              <a:tr h="331304">
                <a:tc>
                  <a:txBody>
                    <a:bodyPr/>
                    <a:lstStyle/>
                    <a:p>
                      <a:r>
                        <a:rPr lang="en-US" dirty="0" smtClean="0"/>
                        <a:t>Kentucky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Rhode Island</a:t>
                      </a:r>
                      <a:endParaRPr lang="en-US" dirty="0"/>
                    </a:p>
                  </a:txBody>
                  <a:tcPr/>
                </a:tc>
              </a:tr>
              <a:tr h="331304">
                <a:tc>
                  <a:txBody>
                    <a:bodyPr/>
                    <a:lstStyle/>
                    <a:p>
                      <a:r>
                        <a:rPr lang="en-US" dirty="0" smtClean="0"/>
                        <a:t>Maryland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Utah</a:t>
                      </a:r>
                      <a:endParaRPr lang="en-US" dirty="0"/>
                    </a:p>
                  </a:txBody>
                  <a:tcPr/>
                </a:tc>
              </a:tr>
              <a:tr h="331304">
                <a:tc>
                  <a:txBody>
                    <a:bodyPr/>
                    <a:lstStyle/>
                    <a:p>
                      <a:r>
                        <a:rPr lang="en-US" dirty="0" smtClean="0"/>
                        <a:t>Massachusetts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Vermont</a:t>
                      </a:r>
                      <a:endParaRPr lang="en-US" dirty="0"/>
                    </a:p>
                  </a:txBody>
                  <a:tcPr/>
                </a:tc>
              </a:tr>
              <a:tr h="579783">
                <a:tc>
                  <a:txBody>
                    <a:bodyPr/>
                    <a:lstStyle/>
                    <a:p>
                      <a:r>
                        <a:rPr lang="en-US" dirty="0" smtClean="0"/>
                        <a:t>Minnesota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Washington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77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SHOP Design Considerations: The Value Proposition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Predictable eligibility and participation requirements</a:t>
            </a:r>
          </a:p>
          <a:p>
            <a:r>
              <a:rPr lang="en-US" dirty="0" smtClean="0"/>
              <a:t>Competition as a price driver</a:t>
            </a:r>
          </a:p>
          <a:p>
            <a:r>
              <a:rPr lang="en-US" dirty="0" smtClean="0"/>
              <a:t>Employee choice with predictable budgeting</a:t>
            </a:r>
          </a:p>
          <a:p>
            <a:r>
              <a:rPr lang="en-US" dirty="0" smtClean="0"/>
              <a:t>Convenient shopping experience</a:t>
            </a:r>
          </a:p>
          <a:p>
            <a:endParaRPr lang="en-US" dirty="0"/>
          </a:p>
        </p:txBody>
      </p:sp>
      <p:pic>
        <p:nvPicPr>
          <p:cNvPr id="4" name="Picture 2" descr="CHIR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15000"/>
            <a:ext cx="458406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/>
          <p:nvPr/>
        </p:nvGrpSpPr>
        <p:grpSpPr>
          <a:xfrm>
            <a:off x="228600" y="3352800"/>
            <a:ext cx="6477000" cy="2107525"/>
            <a:chOff x="1116960" y="3429000"/>
            <a:chExt cx="6934200" cy="2107525"/>
          </a:xfrm>
        </p:grpSpPr>
        <p:sp>
          <p:nvSpPr>
            <p:cNvPr id="6" name="Rectangle 5"/>
            <p:cNvSpPr/>
            <p:nvPr/>
          </p:nvSpPr>
          <p:spPr>
            <a:xfrm>
              <a:off x="1116960" y="3429000"/>
              <a:ext cx="6934200" cy="1828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295400" y="3505200"/>
              <a:ext cx="6324600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lvl="1"/>
              <a:r>
                <a:rPr lang="en-US" b="1" dirty="0" smtClean="0">
                  <a:solidFill>
                    <a:schemeClr val="bg2"/>
                  </a:solidFill>
                </a:rPr>
                <a:t>What Small Employers Want : </a:t>
              </a:r>
              <a:r>
                <a:rPr lang="en-US" dirty="0" smtClean="0">
                  <a:solidFill>
                    <a:schemeClr val="bg2"/>
                  </a:solidFill>
                </a:rPr>
                <a:t>56</a:t>
              </a:r>
              <a:r>
                <a:rPr lang="en-US" dirty="0">
                  <a:solidFill>
                    <a:schemeClr val="bg2"/>
                  </a:solidFill>
                </a:rPr>
                <a:t>% of small employers prefer “offering workers a choice of plans, with the employer paying a fixed amount, and the employee paying any extra cost for choosing a more expensive </a:t>
              </a:r>
              <a:r>
                <a:rPr lang="en-US" dirty="0" smtClean="0">
                  <a:solidFill>
                    <a:schemeClr val="bg2"/>
                  </a:solidFill>
                </a:rPr>
                <a:t>plan”… than </a:t>
              </a:r>
              <a:r>
                <a:rPr lang="en-US" dirty="0">
                  <a:solidFill>
                    <a:schemeClr val="bg2"/>
                  </a:solidFill>
                </a:rPr>
                <a:t>in “offering workers one plan with less administrative work for your firm” </a:t>
              </a:r>
              <a:r>
                <a:rPr lang="en-US" i="1" dirty="0">
                  <a:solidFill>
                    <a:schemeClr val="bg2"/>
                  </a:solidFill>
                </a:rPr>
                <a:t>(</a:t>
              </a:r>
              <a:r>
                <a:rPr lang="en-US" i="1" dirty="0" smtClean="0">
                  <a:solidFill>
                    <a:schemeClr val="bg2"/>
                  </a:solidFill>
                </a:rPr>
                <a:t>Gabel et al., Health </a:t>
              </a:r>
              <a:r>
                <a:rPr lang="en-US" i="1" dirty="0">
                  <a:solidFill>
                    <a:schemeClr val="bg2"/>
                  </a:solidFill>
                </a:rPr>
                <a:t>Affairs, 2013)</a:t>
              </a:r>
            </a:p>
            <a:p>
              <a:endParaRPr lang="en-US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943600" y="3429000"/>
            <a:ext cx="3048000" cy="2857500"/>
            <a:chOff x="5257800" y="3429000"/>
            <a:chExt cx="3048000" cy="2857500"/>
          </a:xfrm>
        </p:grpSpPr>
        <p:sp>
          <p:nvSpPr>
            <p:cNvPr id="10" name="Isosceles Triangle 9"/>
            <p:cNvSpPr/>
            <p:nvPr/>
          </p:nvSpPr>
          <p:spPr>
            <a:xfrm>
              <a:off x="5257800" y="3429000"/>
              <a:ext cx="3048000" cy="2857500"/>
            </a:xfrm>
            <a:prstGeom prst="triangle">
              <a:avLst/>
            </a:prstGeom>
            <a:solidFill>
              <a:srgbClr val="F9630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867400" y="4294763"/>
              <a:ext cx="1828800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But…</a:t>
              </a:r>
            </a:p>
            <a:p>
              <a:pPr algn="ctr"/>
              <a:endParaRPr lang="en-US" sz="16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Does IT work?</a:t>
              </a:r>
              <a:br>
                <a:rPr lang="en-US" sz="1600" dirty="0" smtClean="0">
                  <a:solidFill>
                    <a:schemeClr val="bg1"/>
                  </a:solidFill>
                </a:rPr>
              </a:br>
              <a:r>
                <a:rPr lang="en-US" sz="1600" dirty="0" smtClean="0">
                  <a:solidFill>
                    <a:schemeClr val="bg1"/>
                  </a:solidFill>
                </a:rPr>
                <a:t>Is too much choice confusing? </a:t>
              </a:r>
            </a:p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Will the price be right?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480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/>
              <a:t>Key Findings: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SHOP Marketplace Design Decisions</a:t>
            </a:r>
            <a:endParaRPr lang="en-US" sz="4000" dirty="0">
              <a:latin typeface="Baskerville Old Face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1981200" y="1600200"/>
            <a:ext cx="6096000" cy="4114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/>
              <a:t>Many states moved ahead of federal requirements in key design areas, especially </a:t>
            </a:r>
            <a:r>
              <a:rPr lang="en-US" sz="2400" b="1" i="1" dirty="0" smtClean="0">
                <a:solidFill>
                  <a:srgbClr val="00B050"/>
                </a:solidFill>
              </a:rPr>
              <a:t>employee choice</a:t>
            </a:r>
            <a:r>
              <a:rPr lang="en-US" sz="2400" b="1" dirty="0" smtClean="0">
                <a:solidFill>
                  <a:srgbClr val="00B050"/>
                </a:solidFill>
              </a:rPr>
              <a:t>, </a:t>
            </a:r>
            <a:r>
              <a:rPr lang="en-US" sz="2400" b="1" dirty="0" smtClean="0"/>
              <a:t>and attracted</a:t>
            </a:r>
            <a:r>
              <a:rPr lang="en-US" sz="2400" b="1" i="1" dirty="0" smtClean="0"/>
              <a:t> </a:t>
            </a:r>
            <a:r>
              <a:rPr lang="en-US" sz="2400" b="1" i="1" dirty="0" smtClean="0">
                <a:solidFill>
                  <a:srgbClr val="00B050"/>
                </a:solidFill>
              </a:rPr>
              <a:t>competitive selection of plans </a:t>
            </a:r>
            <a:r>
              <a:rPr lang="en-US" sz="2400" b="1" dirty="0" smtClean="0">
                <a:solidFill>
                  <a:schemeClr val="tx1"/>
                </a:solidFill>
              </a:rPr>
              <a:t>in most states.</a:t>
            </a:r>
            <a:r>
              <a:rPr lang="en-US" sz="2400" b="1" i="1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tx1"/>
                </a:solidFill>
              </a:rPr>
              <a:t>States sought mechanisms to </a:t>
            </a:r>
            <a:r>
              <a:rPr lang="en-US" sz="2400" b="1" i="1" dirty="0" smtClean="0">
                <a:solidFill>
                  <a:srgbClr val="FFFF00"/>
                </a:solidFill>
              </a:rPr>
              <a:t>allow predictable contributions</a:t>
            </a:r>
            <a:r>
              <a:rPr lang="en-US" sz="2400" b="1" dirty="0" smtClean="0">
                <a:solidFill>
                  <a:schemeClr val="tx1"/>
                </a:solidFill>
              </a:rPr>
              <a:t> regardless of employee’s age or plan choice, but technically challenging and approaches may evolve;</a:t>
            </a:r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i="1" dirty="0" smtClean="0">
                <a:solidFill>
                  <a:srgbClr val="FFFF00"/>
                </a:solidFill>
              </a:rPr>
              <a:t>Information technology</a:t>
            </a:r>
            <a:r>
              <a:rPr lang="en-US" sz="2400" b="1" dirty="0" smtClean="0"/>
              <a:t> is in varying stages of functionality across states.</a:t>
            </a:r>
            <a:br>
              <a:rPr lang="en-US" sz="2400" b="1" dirty="0" smtClean="0"/>
            </a:br>
            <a:endParaRPr lang="en-US" sz="2400" b="1" dirty="0" smtClean="0"/>
          </a:p>
          <a:p>
            <a:pPr marL="114300" indent="0">
              <a:buNone/>
            </a:pPr>
            <a:endParaRPr lang="en-US" sz="2400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/>
              <a:t>Most states maintained status quo in other areas: all kept definition of </a:t>
            </a:r>
            <a:r>
              <a:rPr lang="en-US" sz="2400" b="1" i="1" dirty="0" smtClean="0">
                <a:solidFill>
                  <a:srgbClr val="FF0000"/>
                </a:solidFill>
              </a:rPr>
              <a:t>“small employer” at 50 or fewer FTEs</a:t>
            </a:r>
            <a:r>
              <a:rPr lang="en-US" sz="2400" b="1" i="1" dirty="0" smtClean="0"/>
              <a:t>;  </a:t>
            </a:r>
            <a:r>
              <a:rPr lang="en-US" sz="2400" b="1" dirty="0" smtClean="0"/>
              <a:t>very few </a:t>
            </a:r>
            <a:r>
              <a:rPr lang="en-US" sz="2400" b="1" i="1" dirty="0" smtClean="0">
                <a:solidFill>
                  <a:srgbClr val="FF0000"/>
                </a:solidFill>
              </a:rPr>
              <a:t>merging individual and small group markets.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524000"/>
            <a:ext cx="1278188" cy="4023040"/>
          </a:xfrm>
          <a:solidFill>
            <a:schemeClr val="bg1">
              <a:lumMod val="75000"/>
            </a:schemeClr>
          </a:solidFill>
        </p:spPr>
      </p:pic>
      <p:pic>
        <p:nvPicPr>
          <p:cNvPr id="15" name="Picture 2" descr="CHIR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91200"/>
            <a:ext cx="4279260" cy="10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920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Findings: Predictability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States sought to reduce disruption to existing small-group market.</a:t>
            </a:r>
          </a:p>
          <a:p>
            <a:pPr lvl="1"/>
            <a:r>
              <a:rPr lang="en-US" dirty="0" smtClean="0"/>
              <a:t>All states elected to open SHOP to 50 or fewer employees, in line with historical definition of small-group market</a:t>
            </a:r>
          </a:p>
          <a:p>
            <a:pPr lvl="1"/>
            <a:r>
              <a:rPr lang="en-US" dirty="0" smtClean="0"/>
              <a:t>Few states (MA, VT, DC*) merged individual and small-group markets</a:t>
            </a:r>
          </a:p>
          <a:p>
            <a:pPr lvl="1"/>
            <a:r>
              <a:rPr lang="en-US" dirty="0" smtClean="0"/>
              <a:t>VT and DC creating a single marketplace for all small-group coverage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Many states established minimum participation requirements, which ACA specifies must be uniform across small-group market</a:t>
            </a:r>
          </a:p>
          <a:p>
            <a:pPr lvl="1"/>
            <a:r>
              <a:rPr lang="en-US" dirty="0" smtClean="0"/>
              <a:t>Helps employers who were shut out of market because they could not get enough employees to participate to meet insurers’ minimum participation requirements</a:t>
            </a:r>
          </a:p>
          <a:p>
            <a:pPr lvl="1"/>
            <a:r>
              <a:rPr lang="en-US" dirty="0" smtClean="0"/>
              <a:t>ACA creates a one-month enrollment period for small businesses that are not able to meet minimum participation or contribution levels.</a:t>
            </a:r>
            <a:endParaRPr lang="en-US" dirty="0"/>
          </a:p>
        </p:txBody>
      </p:sp>
      <p:pic>
        <p:nvPicPr>
          <p:cNvPr id="4" name="Picture 2" descr="CHIR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46006"/>
            <a:ext cx="3657600" cy="911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812660" y="6260068"/>
            <a:ext cx="3874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*DC has a “modified merged market”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59276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Findings:</a:t>
            </a:r>
            <a:r>
              <a:rPr lang="en-US" dirty="0"/>
              <a:t> </a:t>
            </a:r>
            <a:r>
              <a:rPr lang="en-US" dirty="0" smtClean="0"/>
              <a:t>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SHOPs attracted a wide range of insurers and plans</a:t>
            </a:r>
          </a:p>
          <a:p>
            <a:pPr lvl="1"/>
            <a:r>
              <a:rPr lang="en-US" dirty="0" smtClean="0"/>
              <a:t>Participating insurers ranged from one (WA) to 10 (MA and NY)</a:t>
            </a:r>
          </a:p>
          <a:p>
            <a:pPr lvl="1"/>
            <a:r>
              <a:rPr lang="en-US" dirty="0" smtClean="0"/>
              <a:t>Number of plans ranged from 5 (WA) to over 250 (DC)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At least one of three largest insurers participated in every state but Washington	</a:t>
            </a:r>
          </a:p>
          <a:p>
            <a:pPr lvl="1"/>
            <a:r>
              <a:rPr lang="en-US" dirty="0" smtClean="0"/>
              <a:t>All three participated in MA, MD, and DC</a:t>
            </a:r>
          </a:p>
          <a:p>
            <a:pPr lvl="1"/>
            <a:r>
              <a:rPr lang="en-US" dirty="0" smtClean="0"/>
              <a:t>Two of three participated in CA, CO, CT, HI, KY, MN, NM, RI, UT, VT</a:t>
            </a:r>
          </a:p>
          <a:p>
            <a:pPr lvl="1"/>
            <a:r>
              <a:rPr lang="en-US" dirty="0" smtClean="0"/>
              <a:t>One of three participated in NV, NY, OR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Importantly, there was choice of plans and insurers in nearly every county in nearly every state </a:t>
            </a:r>
          </a:p>
        </p:txBody>
      </p:sp>
      <p:pic>
        <p:nvPicPr>
          <p:cNvPr id="4" name="Picture 2" descr="CHIR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84004"/>
            <a:ext cx="3505200" cy="87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9976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Findings: Employee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800600"/>
          </a:xfrm>
        </p:spPr>
        <p:txBody>
          <a:bodyPr/>
          <a:lstStyle/>
          <a:p>
            <a:r>
              <a:rPr lang="en-US" b="1" dirty="0" smtClean="0"/>
              <a:t>ACA requires SHOPs to offer employee choice starting in 2015 </a:t>
            </a:r>
            <a:r>
              <a:rPr lang="en-US" b="1" i="1" dirty="0" smtClean="0"/>
              <a:t>(recent </a:t>
            </a:r>
            <a:r>
              <a:rPr lang="en-US" b="1" i="1" dirty="0" err="1" smtClean="0"/>
              <a:t>regs</a:t>
            </a:r>
            <a:r>
              <a:rPr lang="en-US" b="1" i="1" dirty="0" smtClean="0"/>
              <a:t> allow additional one-year delay)</a:t>
            </a:r>
          </a:p>
          <a:p>
            <a:pPr lvl="1"/>
            <a:r>
              <a:rPr lang="en-US" b="1" dirty="0" smtClean="0"/>
              <a:t>Basic employee choice requirement:</a:t>
            </a:r>
            <a:r>
              <a:rPr lang="en-US" dirty="0" smtClean="0"/>
              <a:t> employer chooses a metal tier, employees choose a plan from different insurers (“horizontal choice”)</a:t>
            </a:r>
          </a:p>
          <a:p>
            <a:pPr lvl="1"/>
            <a:r>
              <a:rPr lang="en-US" b="1" dirty="0" smtClean="0"/>
              <a:t>States can provide additional options: </a:t>
            </a:r>
            <a:r>
              <a:rPr lang="en-US" dirty="0" smtClean="0"/>
              <a:t>multiple metal tiers/insurers, up to “full employee choice” </a:t>
            </a:r>
          </a:p>
          <a:p>
            <a:r>
              <a:rPr lang="en-US" b="1" dirty="0" smtClean="0"/>
              <a:t>Sixteen states plus DC planned to offer employee choice in 2014</a:t>
            </a:r>
          </a:p>
          <a:p>
            <a:pPr lvl="1"/>
            <a:r>
              <a:rPr lang="en-US" dirty="0" smtClean="0"/>
              <a:t>Washington wanted to, but only attracted one carrier</a:t>
            </a:r>
          </a:p>
          <a:p>
            <a:r>
              <a:rPr lang="en-US" b="1" dirty="0" smtClean="0"/>
              <a:t>Seven states (HI, MN, NY, OR, RI, UT, VT)</a:t>
            </a:r>
            <a:r>
              <a:rPr lang="en-US" dirty="0" smtClean="0"/>
              <a:t> allowed “full employee choice”—employees can choose any plan on SHOP</a:t>
            </a:r>
            <a:endParaRPr lang="en-US" b="1" dirty="0" smtClean="0"/>
          </a:p>
          <a:p>
            <a:endParaRPr lang="en-US" dirty="0"/>
          </a:p>
        </p:txBody>
      </p:sp>
      <p:pic>
        <p:nvPicPr>
          <p:cNvPr id="4" name="Picture 2" descr="CHIR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32006"/>
            <a:ext cx="4114800" cy="1025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9276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</p:spPr>
        <p:txBody>
          <a:bodyPr/>
          <a:lstStyle/>
          <a:p>
            <a:r>
              <a:rPr lang="en-US" sz="3200" dirty="0" smtClean="0"/>
              <a:t>Key Findings: Employer Contribution under Employee Choice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14 states allowed employers to provide a fixed contribution towards coverage regardless of the plan selected by the employee</a:t>
            </a:r>
            <a:r>
              <a:rPr lang="en-US" b="1" dirty="0"/>
              <a:t>;</a:t>
            </a:r>
            <a:r>
              <a:rPr lang="en-US" b="1" dirty="0" smtClean="0"/>
              <a:t> employee pays more for a more expensive plan.</a:t>
            </a:r>
          </a:p>
          <a:p>
            <a:pPr lvl="1"/>
            <a:r>
              <a:rPr lang="en-US" dirty="0" smtClean="0"/>
              <a:t>Example: Employer selects a “reference plan” and a contribution level, translating to a dollar amount; employee applies that dollar amount to the coverage of their choice.</a:t>
            </a:r>
          </a:p>
          <a:p>
            <a:r>
              <a:rPr lang="en-US" b="1" dirty="0" smtClean="0"/>
              <a:t>Generally, states struggled to adopt premium allocation models that would mitigate the effect of age rating.</a:t>
            </a:r>
          </a:p>
          <a:p>
            <a:pPr lvl="1"/>
            <a:r>
              <a:rPr lang="en-US" dirty="0" smtClean="0"/>
              <a:t>Contributions may vary by employee age in nine states plus DC</a:t>
            </a:r>
          </a:p>
          <a:p>
            <a:pPr lvl="1"/>
            <a:r>
              <a:rPr lang="en-US" dirty="0" smtClean="0"/>
              <a:t>Example: Employee pays difference between age-rated (“list-bill”) premium for the plan he selects and the amount employer contributes towards the reference plan.</a:t>
            </a:r>
          </a:p>
        </p:txBody>
      </p:sp>
      <p:pic>
        <p:nvPicPr>
          <p:cNvPr id="4" name="Picture 2" descr="CHIR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15000"/>
            <a:ext cx="458406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9276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785</TotalTime>
  <Words>816</Words>
  <Application>Microsoft Office PowerPoint</Application>
  <PresentationFormat>On-screen Show (4:3)</PresentationFormat>
  <Paragraphs>135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Implementing the ACA:  State Action To Establish SHOP Marketplaces</vt:lpstr>
      <vt:lpstr>Design Decisions in State-Based Marketplaces</vt:lpstr>
      <vt:lpstr>States Electing to Operate SHOP Marketplaces</vt:lpstr>
      <vt:lpstr>SHOP Design Considerations: The Value Proposition</vt:lpstr>
      <vt:lpstr>Key Findings:  SHOP Marketplace Design Decisions</vt:lpstr>
      <vt:lpstr>Key Findings: Predictability</vt:lpstr>
      <vt:lpstr>Key Findings: Competition</vt:lpstr>
      <vt:lpstr>Key Findings: Employee Choice</vt:lpstr>
      <vt:lpstr>Key Findings: Employer Contribution under Employee Choice </vt:lpstr>
      <vt:lpstr>Key Findings: Creating an Easier Shopping Experience</vt:lpstr>
      <vt:lpstr>SHOP: Considerations for Success</vt:lpstr>
      <vt:lpstr>Managing Expectations:  SHOP is Part of a Bigger Picture</vt:lpstr>
      <vt:lpstr>Thank you!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Dash</dc:creator>
  <cp:lastModifiedBy>G'town</cp:lastModifiedBy>
  <cp:revision>127</cp:revision>
  <dcterms:created xsi:type="dcterms:W3CDTF">2014-03-27T15:17:05Z</dcterms:created>
  <dcterms:modified xsi:type="dcterms:W3CDTF">2014-05-28T18:34:37Z</dcterms:modified>
</cp:coreProperties>
</file>