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81" r:id="rId3"/>
    <p:sldId id="275" r:id="rId4"/>
    <p:sldId id="257" r:id="rId5"/>
    <p:sldId id="263" r:id="rId6"/>
    <p:sldId id="273" r:id="rId7"/>
    <p:sldId id="286" r:id="rId8"/>
    <p:sldId id="288" r:id="rId9"/>
    <p:sldId id="271" r:id="rId10"/>
    <p:sldId id="276" r:id="rId11"/>
    <p:sldId id="260" r:id="rId12"/>
    <p:sldId id="282" r:id="rId13"/>
    <p:sldId id="283" r:id="rId14"/>
    <p:sldId id="289" r:id="rId15"/>
    <p:sldId id="287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5695"/>
    <a:srgbClr val="00AA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13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umarS8\AppData\Local\Microsoft\Windows\Temporary%20Internet%20Files\Content.Outlook\UDDHNRN3\Copy%20of%2020150513_Total%20ED%20Visits%20by%20Our%20Groupe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essmAR\AppData\Local\Microsoft\Windows\Temporary%20Internet%20Files\Content.Outlook\5Y1MWQHB\20140827_Count%20of%20ED%20Encounters_A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umarS8\AppData\Local\Microsoft\Windows\Temporary%20Internet%20Files\Content.Outlook\UDDHNRN3\Copy%20of%2020150513_Total%20ED%20Visits%20by%20Our%20Groupe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essmAR\AppData\Local\Microsoft\Windows\Temporary%20Internet%20Files\Content.Outlook\5Y1MWQHB\20140827_Count%20of%20ED%20Encounters_A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ED Visits</c:v>
                </c:pt>
              </c:strCache>
            </c:strRef>
          </c:tx>
          <c:dPt>
            <c:idx val="0"/>
            <c:spPr>
              <a:solidFill>
                <a:srgbClr val="005695"/>
              </a:solidFill>
            </c:spPr>
          </c:dPt>
          <c:dPt>
            <c:idx val="1"/>
            <c:spPr>
              <a:solidFill>
                <a:srgbClr val="B5E1DD"/>
              </a:solidFill>
            </c:spPr>
          </c:dPt>
          <c:dPt>
            <c:idx val="2"/>
            <c:spPr>
              <a:solidFill>
                <a:srgbClr val="5C8727"/>
              </a:solidFill>
            </c:spPr>
          </c:dPt>
          <c:dPt>
            <c:idx val="3"/>
            <c:spPr>
              <a:solidFill>
                <a:srgbClr val="00AAA6"/>
              </a:solidFill>
            </c:spPr>
          </c:dPt>
          <c:dLbls>
            <c:dLbl>
              <c:idx val="0"/>
              <c:layout>
                <c:manualLayout>
                  <c:x val="2.1512640386178845E-2"/>
                  <c:y val="5.7782739844087078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5.8619283461442684E-3"/>
                  <c:y val="-4.787199676963456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C</a:t>
                    </a:r>
                    <a:r>
                      <a:rPr lang="en-US"/>
                      <a:t>hronic-episodic
15%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1.8047532800697839E-2"/>
                  <c:y val="-1.430244296386030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C</a:t>
                    </a:r>
                    <a:r>
                      <a:rPr lang="en-US"/>
                      <a:t>hronic-progressive
2%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7.7934925641324534E-3"/>
                  <c:y val="-0.23160323709536368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N</a:t>
                    </a:r>
                    <a:r>
                      <a:rPr lang="en-US"/>
                      <a:t>on-chronic
58%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CatName val="1"/>
            <c:showPercent val="1"/>
          </c:dLbls>
          <c:cat>
            <c:strRef>
              <c:f>Sheet1!$A$3:$A$6</c:f>
              <c:strCache>
                <c:ptCount val="4"/>
                <c:pt idx="0">
                  <c:v>Unclassified</c:v>
                </c:pt>
                <c:pt idx="1">
                  <c:v>CE</c:v>
                </c:pt>
                <c:pt idx="2">
                  <c:v>CP</c:v>
                </c:pt>
                <c:pt idx="3">
                  <c:v>NC</c:v>
                </c:pt>
              </c:strCache>
            </c:strRef>
          </c:cat>
          <c:val>
            <c:numRef>
              <c:f>Sheet1!$B$3:$B$6</c:f>
              <c:numCache>
                <c:formatCode>#,##0</c:formatCode>
                <c:ptCount val="4"/>
                <c:pt idx="0">
                  <c:v>42223</c:v>
                </c:pt>
                <c:pt idx="1">
                  <c:v>24289</c:v>
                </c:pt>
                <c:pt idx="2">
                  <c:v>3573</c:v>
                </c:pt>
                <c:pt idx="3">
                  <c:v>98109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spPr>
            <a:solidFill>
              <a:srgbClr val="00AAA6"/>
            </a:solidFill>
          </c:spPr>
          <c:explosion val="2"/>
          <c:dPt>
            <c:idx val="0"/>
            <c:spPr>
              <a:noFill/>
            </c:spPr>
          </c:dPt>
          <c:dPt>
            <c:idx val="1"/>
            <c:spPr>
              <a:solidFill>
                <a:srgbClr val="005695"/>
              </a:solidFill>
            </c:spPr>
          </c:dPt>
          <c:dPt>
            <c:idx val="2"/>
            <c:spPr>
              <a:gradFill flip="none" rotWithShape="1">
                <a:gsLst>
                  <a:gs pos="30000">
                    <a:srgbClr val="005695"/>
                  </a:gs>
                  <a:gs pos="38000">
                    <a:srgbClr val="005695"/>
                  </a:gs>
                  <a:gs pos="38000">
                    <a:srgbClr val="005695">
                      <a:alpha val="58000"/>
                    </a:srgbClr>
                  </a:gs>
                  <a:gs pos="70000">
                    <a:srgbClr val="00AAA6"/>
                  </a:gs>
                  <a:gs pos="100000">
                    <a:srgbClr val="00AAA6"/>
                  </a:gs>
                </a:gsLst>
                <a:lin ang="6000000" scaled="0"/>
                <a:tileRect/>
              </a:gradFill>
            </c:spPr>
          </c:dPt>
          <c:dPt>
            <c:idx val="5"/>
            <c:spPr>
              <a:solidFill>
                <a:srgbClr val="005695"/>
              </a:solidFill>
            </c:spPr>
          </c:dPt>
          <c:dLbls>
            <c:dLbl>
              <c:idx val="0"/>
              <c:layout>
                <c:manualLayout>
                  <c:x val="-9.1361111111110949E-2"/>
                  <c:y val="1.9599372995042285E-2"/>
                </c:manualLayout>
              </c:layout>
              <c:showCatName val="1"/>
            </c:dLbl>
            <c:dLbl>
              <c:idx val="1"/>
              <c:layout>
                <c:manualLayout>
                  <c:x val="-0.1031662292213477"/>
                  <c:y val="0.14930555555555555"/>
                </c:manualLayout>
              </c:layout>
              <c:showCatName val="1"/>
            </c:dLbl>
            <c:dLbl>
              <c:idx val="2"/>
              <c:layout>
                <c:manualLayout>
                  <c:x val="-0.19415769903762028"/>
                  <c:y val="-0.12925962379702541"/>
                </c:manualLayout>
              </c:layout>
              <c:showCatName val="1"/>
            </c:dLbl>
            <c:dLbl>
              <c:idx val="4"/>
              <c:layout>
                <c:manualLayout>
                  <c:x val="0.11686854768154002"/>
                  <c:y val="0.15265347039953339"/>
                </c:manualLayout>
              </c:layout>
              <c:showCatNam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2400" b="1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CatName val="1"/>
          </c:dLbls>
          <c:cat>
            <c:strRef>
              <c:f>'Count ED Encs'!$I$85:$I$90</c:f>
              <c:strCache>
                <c:ptCount val="6"/>
                <c:pt idx="0">
                  <c:v>ED Level 1</c:v>
                </c:pt>
                <c:pt idx="1">
                  <c:v>ED Level 2</c:v>
                </c:pt>
                <c:pt idx="2">
                  <c:v>ED Level 3</c:v>
                </c:pt>
                <c:pt idx="3">
                  <c:v>ED Level 4</c:v>
                </c:pt>
                <c:pt idx="4">
                  <c:v>ED Level 5</c:v>
                </c:pt>
                <c:pt idx="5">
                  <c:v>Missing ED Level</c:v>
                </c:pt>
              </c:strCache>
            </c:strRef>
          </c:cat>
          <c:val>
            <c:numRef>
              <c:f>'Count ED Encs'!$J$85:$J$90</c:f>
              <c:numCache>
                <c:formatCode>#,##0</c:formatCode>
                <c:ptCount val="6"/>
                <c:pt idx="0">
                  <c:v>2078</c:v>
                </c:pt>
                <c:pt idx="1">
                  <c:v>23765</c:v>
                </c:pt>
                <c:pt idx="2">
                  <c:v>62333</c:v>
                </c:pt>
                <c:pt idx="3">
                  <c:v>53874</c:v>
                </c:pt>
                <c:pt idx="4">
                  <c:v>22587</c:v>
                </c:pt>
                <c:pt idx="5">
                  <c:v>8739</c:v>
                </c:pt>
              </c:numCache>
            </c:numRef>
          </c:val>
        </c:ser>
        <c:ser>
          <c:idx val="1"/>
          <c:order val="1"/>
          <c:cat>
            <c:strRef>
              <c:f>'Count ED Encs'!$I$85:$I$90</c:f>
              <c:strCache>
                <c:ptCount val="6"/>
                <c:pt idx="0">
                  <c:v>ED Level 1</c:v>
                </c:pt>
                <c:pt idx="1">
                  <c:v>ED Level 2</c:v>
                </c:pt>
                <c:pt idx="2">
                  <c:v>ED Level 3</c:v>
                </c:pt>
                <c:pt idx="3">
                  <c:v>ED Level 4</c:v>
                </c:pt>
                <c:pt idx="4">
                  <c:v>ED Level 5</c:v>
                </c:pt>
                <c:pt idx="5">
                  <c:v>Missing ED Level</c:v>
                </c:pt>
              </c:strCache>
            </c:strRef>
          </c:cat>
          <c:val>
            <c:numRef>
              <c:f>'Count ED Encs'!$K$85:$K$90</c:f>
              <c:numCache>
                <c:formatCode>0.0%</c:formatCode>
                <c:ptCount val="6"/>
                <c:pt idx="0">
                  <c:v>1.1985511258767192E-2</c:v>
                </c:pt>
                <c:pt idx="1">
                  <c:v>0.13707202842377217</c:v>
                </c:pt>
                <c:pt idx="2">
                  <c:v>0.35952496308601173</c:v>
                </c:pt>
                <c:pt idx="3">
                  <c:v>0.31073504983388706</c:v>
                </c:pt>
                <c:pt idx="4">
                  <c:v>0.13027754706533776</c:v>
                </c:pt>
                <c:pt idx="5">
                  <c:v>5.0404900332225923E-2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Sheet1!$K$1</c:f>
              <c:strCache>
                <c:ptCount val="1"/>
                <c:pt idx="0">
                  <c:v>Total ED Visits</c:v>
                </c:pt>
              </c:strCache>
            </c:strRef>
          </c:tx>
          <c:dPt>
            <c:idx val="0"/>
            <c:spPr>
              <a:solidFill>
                <a:srgbClr val="00AAA6"/>
              </a:solidFill>
            </c:spPr>
          </c:dPt>
          <c:dPt>
            <c:idx val="1"/>
            <c:spPr>
              <a:solidFill>
                <a:srgbClr val="005695"/>
              </a:solidFill>
            </c:spPr>
          </c:dPt>
          <c:dLbls>
            <c:dLbl>
              <c:idx val="0"/>
              <c:layout>
                <c:manualLayout>
                  <c:x val="-0.25881826830884752"/>
                  <c:y val="-0.15111762661145284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2413276619689124"/>
                  <c:y val="0.10755996191454954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Sheet1!$J$3:$J$4</c:f>
              <c:strCache>
                <c:ptCount val="2"/>
                <c:pt idx="0">
                  <c:v>Appropriate</c:v>
                </c:pt>
                <c:pt idx="1">
                  <c:v>Inappropriate</c:v>
                </c:pt>
              </c:strCache>
            </c:strRef>
          </c:cat>
          <c:val>
            <c:numRef>
              <c:f>Sheet1!$K$3:$K$4</c:f>
              <c:numCache>
                <c:formatCode>#,##0</c:formatCode>
                <c:ptCount val="2"/>
                <c:pt idx="0">
                  <c:v>112244</c:v>
                </c:pt>
                <c:pt idx="1">
                  <c:v>55950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spPr>
            <a:solidFill>
              <a:srgbClr val="00AAA6"/>
            </a:solidFill>
          </c:spPr>
          <c:explosion val="11"/>
          <c:dPt>
            <c:idx val="0"/>
            <c:spPr>
              <a:noFill/>
            </c:spPr>
          </c:dPt>
          <c:dPt>
            <c:idx val="1"/>
            <c:spPr>
              <a:solidFill>
                <a:srgbClr val="005695"/>
              </a:solidFill>
            </c:spPr>
          </c:dPt>
          <c:dPt>
            <c:idx val="2"/>
            <c:spPr>
              <a:gradFill flip="none" rotWithShape="1">
                <a:gsLst>
                  <a:gs pos="30000">
                    <a:srgbClr val="005695"/>
                  </a:gs>
                  <a:gs pos="38000">
                    <a:srgbClr val="005695"/>
                  </a:gs>
                  <a:gs pos="38000">
                    <a:srgbClr val="005695">
                      <a:alpha val="58000"/>
                    </a:srgbClr>
                  </a:gs>
                  <a:gs pos="70000">
                    <a:srgbClr val="00AAA6"/>
                  </a:gs>
                  <a:gs pos="100000">
                    <a:srgbClr val="00AAA6"/>
                  </a:gs>
                </a:gsLst>
                <a:lin ang="6000000" scaled="0"/>
                <a:tileRect/>
              </a:gradFill>
            </c:spPr>
          </c:dPt>
          <c:dPt>
            <c:idx val="5"/>
            <c:spPr>
              <a:solidFill>
                <a:srgbClr val="005695"/>
              </a:solidFill>
            </c:spPr>
          </c:dPt>
          <c:dLbls>
            <c:dLbl>
              <c:idx val="0"/>
              <c:layout>
                <c:manualLayout>
                  <c:x val="-9.1361111111110949E-2"/>
                  <c:y val="1.9599372995042285E-2"/>
                </c:manualLayout>
              </c:layout>
              <c:showCatName val="1"/>
            </c:dLbl>
            <c:dLbl>
              <c:idx val="1"/>
              <c:layout>
                <c:manualLayout>
                  <c:x val="-0.10316622922134774"/>
                  <c:y val="0.14930555555555555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</c:dLbl>
            <c:dLbl>
              <c:idx val="2"/>
              <c:layout>
                <c:manualLayout>
                  <c:x val="-0.19415769903762028"/>
                  <c:y val="-0.12925962379702541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</c:dLbl>
            <c:dLbl>
              <c:idx val="3"/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4"/>
              <c:layout>
                <c:manualLayout>
                  <c:x val="0.11686854768154002"/>
                  <c:y val="0.15265347039953339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CatNam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CatName val="1"/>
          </c:dLbls>
          <c:cat>
            <c:strRef>
              <c:f>'Count ED Encs'!$I$85:$I$90</c:f>
              <c:strCache>
                <c:ptCount val="6"/>
                <c:pt idx="0">
                  <c:v>ED Level 1</c:v>
                </c:pt>
                <c:pt idx="1">
                  <c:v>ED Level 2</c:v>
                </c:pt>
                <c:pt idx="2">
                  <c:v>ED Level 3</c:v>
                </c:pt>
                <c:pt idx="3">
                  <c:v>ED Level 4</c:v>
                </c:pt>
                <c:pt idx="4">
                  <c:v>ED Level 5</c:v>
                </c:pt>
                <c:pt idx="5">
                  <c:v>Missing ED Level</c:v>
                </c:pt>
              </c:strCache>
            </c:strRef>
          </c:cat>
          <c:val>
            <c:numRef>
              <c:f>'Count ED Encs'!$J$85:$J$90</c:f>
              <c:numCache>
                <c:formatCode>#,##0</c:formatCode>
                <c:ptCount val="6"/>
                <c:pt idx="0">
                  <c:v>2078</c:v>
                </c:pt>
                <c:pt idx="1">
                  <c:v>23765</c:v>
                </c:pt>
                <c:pt idx="2">
                  <c:v>62333</c:v>
                </c:pt>
                <c:pt idx="3">
                  <c:v>53874</c:v>
                </c:pt>
                <c:pt idx="4">
                  <c:v>22587</c:v>
                </c:pt>
                <c:pt idx="5">
                  <c:v>8739</c:v>
                </c:pt>
              </c:numCache>
            </c:numRef>
          </c:val>
        </c:ser>
        <c:ser>
          <c:idx val="1"/>
          <c:order val="1"/>
          <c:cat>
            <c:strRef>
              <c:f>'Count ED Encs'!$I$85:$I$90</c:f>
              <c:strCache>
                <c:ptCount val="6"/>
                <c:pt idx="0">
                  <c:v>ED Level 1</c:v>
                </c:pt>
                <c:pt idx="1">
                  <c:v>ED Level 2</c:v>
                </c:pt>
                <c:pt idx="2">
                  <c:v>ED Level 3</c:v>
                </c:pt>
                <c:pt idx="3">
                  <c:v>ED Level 4</c:v>
                </c:pt>
                <c:pt idx="4">
                  <c:v>ED Level 5</c:v>
                </c:pt>
                <c:pt idx="5">
                  <c:v>Missing ED Level</c:v>
                </c:pt>
              </c:strCache>
            </c:strRef>
          </c:cat>
          <c:val>
            <c:numRef>
              <c:f>'Count ED Encs'!$K$85:$K$90</c:f>
              <c:numCache>
                <c:formatCode>0.0%</c:formatCode>
                <c:ptCount val="6"/>
                <c:pt idx="0">
                  <c:v>1.1985511258767213E-2</c:v>
                </c:pt>
                <c:pt idx="1">
                  <c:v>0.13707202842377217</c:v>
                </c:pt>
                <c:pt idx="2">
                  <c:v>0.35952496308601212</c:v>
                </c:pt>
                <c:pt idx="3">
                  <c:v>0.31073504983388706</c:v>
                </c:pt>
                <c:pt idx="4">
                  <c:v>0.13027754706533776</c:v>
                </c:pt>
                <c:pt idx="5">
                  <c:v>5.0404900332225923E-2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FD843-48EE-41CF-8350-A66D3A7CD62C}" type="doc">
      <dgm:prSet loTypeId="urn:microsoft.com/office/officeart/2005/8/layout/target1" loCatId="relationship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3C61666-85B2-44C1-A53C-D6512E392B51}">
      <dgm:prSet phldrT="[Text]" custT="1"/>
      <dgm:spPr/>
      <dgm:t>
        <a:bodyPr/>
        <a:lstStyle/>
        <a:p>
          <a:r>
            <a:rPr lang="en-US" sz="2000" b="1" dirty="0" smtClean="0"/>
            <a:t>Individualized medicine</a:t>
          </a:r>
          <a:r>
            <a:rPr lang="en-US" sz="2000" dirty="0" smtClean="0"/>
            <a:t>: The best match to patient biology </a:t>
          </a:r>
          <a:endParaRPr lang="en-US" sz="2000" dirty="0"/>
        </a:p>
      </dgm:t>
    </dgm:pt>
    <dgm:pt modelId="{5FD61D90-282A-45CA-B505-BE2BF515B7FC}" type="parTrans" cxnId="{BBE26251-FB30-47E4-BFBF-3401D7400125}">
      <dgm:prSet/>
      <dgm:spPr/>
      <dgm:t>
        <a:bodyPr/>
        <a:lstStyle/>
        <a:p>
          <a:endParaRPr lang="en-US"/>
        </a:p>
      </dgm:t>
    </dgm:pt>
    <dgm:pt modelId="{6FBD4A9F-D9C9-4F87-AFB9-B324CBB5171A}" type="sibTrans" cxnId="{BBE26251-FB30-47E4-BFBF-3401D7400125}">
      <dgm:prSet/>
      <dgm:spPr/>
      <dgm:t>
        <a:bodyPr/>
        <a:lstStyle/>
        <a:p>
          <a:endParaRPr lang="en-US"/>
        </a:p>
      </dgm:t>
    </dgm:pt>
    <dgm:pt modelId="{3698F41E-72CB-47DD-970E-520351BF4B66}">
      <dgm:prSet phldrT="[Text]" custT="1"/>
      <dgm:spPr/>
      <dgm:t>
        <a:bodyPr/>
        <a:lstStyle/>
        <a:p>
          <a:r>
            <a:rPr lang="en-US" sz="2000" b="1" dirty="0" smtClean="0"/>
            <a:t>Individualized care: </a:t>
          </a:r>
          <a:r>
            <a:rPr lang="en-US" sz="2000" b="0" dirty="0" smtClean="0"/>
            <a:t>Th</a:t>
          </a:r>
          <a:r>
            <a:rPr lang="en-US" sz="2000" dirty="0" smtClean="0"/>
            <a:t>e best match to patient needs and preferences</a:t>
          </a:r>
          <a:endParaRPr lang="en-US" sz="2000" dirty="0"/>
        </a:p>
      </dgm:t>
    </dgm:pt>
    <dgm:pt modelId="{CF8F63CF-C162-45EC-80E2-1E009F47A8C6}" type="parTrans" cxnId="{830B02DC-5279-4BB9-B9DD-382C7D779BD3}">
      <dgm:prSet/>
      <dgm:spPr/>
      <dgm:t>
        <a:bodyPr/>
        <a:lstStyle/>
        <a:p>
          <a:endParaRPr lang="en-US"/>
        </a:p>
      </dgm:t>
    </dgm:pt>
    <dgm:pt modelId="{0835227D-131C-42BF-8722-05FD3AB82B42}" type="sibTrans" cxnId="{830B02DC-5279-4BB9-B9DD-382C7D779BD3}">
      <dgm:prSet/>
      <dgm:spPr/>
      <dgm:t>
        <a:bodyPr/>
        <a:lstStyle/>
        <a:p>
          <a:endParaRPr lang="en-US"/>
        </a:p>
      </dgm:t>
    </dgm:pt>
    <dgm:pt modelId="{2DF0E240-3E68-48D3-8C61-D0499C7A8D92}">
      <dgm:prSet phldrT="[Text]" custT="1"/>
      <dgm:spPr/>
      <dgm:t>
        <a:bodyPr/>
        <a:lstStyle/>
        <a:p>
          <a:r>
            <a:rPr lang="en-US" sz="2000" b="1" dirty="0" smtClean="0"/>
            <a:t>Population Health</a:t>
          </a:r>
          <a:r>
            <a:rPr lang="en-US" sz="2000" dirty="0" smtClean="0"/>
            <a:t>: Focusing on the patient beyond encounters</a:t>
          </a:r>
          <a:endParaRPr lang="en-US" sz="2000" dirty="0"/>
        </a:p>
      </dgm:t>
    </dgm:pt>
    <dgm:pt modelId="{CEC27F58-0026-434D-BACF-27E2F5234817}" type="parTrans" cxnId="{324140EA-1351-4F90-BC0E-824FDF15B053}">
      <dgm:prSet/>
      <dgm:spPr/>
      <dgm:t>
        <a:bodyPr/>
        <a:lstStyle/>
        <a:p>
          <a:endParaRPr lang="en-US"/>
        </a:p>
      </dgm:t>
    </dgm:pt>
    <dgm:pt modelId="{18509523-E833-40D5-AFB0-32192263944F}" type="sibTrans" cxnId="{324140EA-1351-4F90-BC0E-824FDF15B053}">
      <dgm:prSet/>
      <dgm:spPr/>
      <dgm:t>
        <a:bodyPr/>
        <a:lstStyle/>
        <a:p>
          <a:endParaRPr lang="en-US"/>
        </a:p>
      </dgm:t>
    </dgm:pt>
    <dgm:pt modelId="{CB8C7528-17F8-4A09-85AB-2DD75272C47C}">
      <dgm:prSet phldrT="[Text]" custT="1"/>
      <dgm:spPr/>
      <dgm:t>
        <a:bodyPr/>
        <a:lstStyle/>
        <a:p>
          <a:r>
            <a:rPr lang="en-US" sz="2000" b="1" dirty="0" smtClean="0"/>
            <a:t>Community Context: </a:t>
          </a:r>
          <a:r>
            <a:rPr lang="en-US" sz="2000" b="0" dirty="0" smtClean="0"/>
            <a:t>Recognizing diversity, assets, and  resources that influence what a patient can do</a:t>
          </a:r>
          <a:r>
            <a:rPr lang="en-US" sz="2000" b="1" dirty="0" smtClean="0"/>
            <a:t> </a:t>
          </a:r>
          <a:endParaRPr lang="en-US" sz="2000" dirty="0"/>
        </a:p>
      </dgm:t>
    </dgm:pt>
    <dgm:pt modelId="{B727F4FC-A4E6-4D95-96D3-F4EBDA6C0518}" type="parTrans" cxnId="{4CD59EF7-5BD3-4704-AADD-2C601CED1C0D}">
      <dgm:prSet/>
      <dgm:spPr/>
      <dgm:t>
        <a:bodyPr/>
        <a:lstStyle/>
        <a:p>
          <a:endParaRPr lang="en-US"/>
        </a:p>
      </dgm:t>
    </dgm:pt>
    <dgm:pt modelId="{5997FFB7-EF58-4ED2-81EA-B40825BCD013}" type="sibTrans" cxnId="{4CD59EF7-5BD3-4704-AADD-2C601CED1C0D}">
      <dgm:prSet/>
      <dgm:spPr/>
      <dgm:t>
        <a:bodyPr/>
        <a:lstStyle/>
        <a:p>
          <a:endParaRPr lang="en-US"/>
        </a:p>
      </dgm:t>
    </dgm:pt>
    <dgm:pt modelId="{CD1BF55E-B318-46D0-ABA2-EC743B85B76A}" type="pres">
      <dgm:prSet presAssocID="{9E1FD843-48EE-41CF-8350-A66D3A7CD62C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739FA0-52FE-42FE-B224-F8B5ADAEF9E8}" type="pres">
      <dgm:prSet presAssocID="{03C61666-85B2-44C1-A53C-D6512E392B51}" presName="circle1" presStyleLbl="lnNode1" presStyleIdx="0" presStyleCnt="4" custScaleX="151003" custScaleY="153318"/>
      <dgm:spPr/>
      <dgm:t>
        <a:bodyPr/>
        <a:lstStyle/>
        <a:p>
          <a:endParaRPr lang="en-US"/>
        </a:p>
      </dgm:t>
    </dgm:pt>
    <dgm:pt modelId="{FA7B24F9-D3BC-45B5-9D3C-7E031DBA16B6}" type="pres">
      <dgm:prSet presAssocID="{03C61666-85B2-44C1-A53C-D6512E392B51}" presName="text1" presStyleLbl="revTx" presStyleIdx="0" presStyleCnt="4" custScaleX="206653" custLinFactNeighborX="53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FB7FB-F88B-468D-B7CA-98E855389477}" type="pres">
      <dgm:prSet presAssocID="{03C61666-85B2-44C1-A53C-D6512E392B51}" presName="line1" presStyleLbl="callout" presStyleIdx="0" presStyleCnt="8"/>
      <dgm:spPr/>
      <dgm:t>
        <a:bodyPr/>
        <a:lstStyle/>
        <a:p>
          <a:endParaRPr lang="en-US"/>
        </a:p>
      </dgm:t>
    </dgm:pt>
    <dgm:pt modelId="{15450421-7310-48DF-ABBB-ADC762100726}" type="pres">
      <dgm:prSet presAssocID="{03C61666-85B2-44C1-A53C-D6512E392B51}" presName="d1" presStyleLbl="callout" presStyleIdx="1" presStyleCnt="8"/>
      <dgm:spPr/>
      <dgm:t>
        <a:bodyPr/>
        <a:lstStyle/>
        <a:p>
          <a:endParaRPr lang="en-US"/>
        </a:p>
      </dgm:t>
    </dgm:pt>
    <dgm:pt modelId="{FBCA80C1-4ACF-4F85-8780-00D0C952F4E1}" type="pres">
      <dgm:prSet presAssocID="{3698F41E-72CB-47DD-970E-520351BF4B66}" presName="circle2" presStyleLbl="lnNode1" presStyleIdx="1" presStyleCnt="4"/>
      <dgm:spPr/>
      <dgm:t>
        <a:bodyPr/>
        <a:lstStyle/>
        <a:p>
          <a:endParaRPr lang="en-US"/>
        </a:p>
      </dgm:t>
    </dgm:pt>
    <dgm:pt modelId="{EE1D7F46-3CAB-4A69-94F9-8F5582808025}" type="pres">
      <dgm:prSet presAssocID="{3698F41E-72CB-47DD-970E-520351BF4B66}" presName="text2" presStyleLbl="revTx" presStyleIdx="1" presStyleCnt="4" custScaleX="197125" custLinFactNeighborX="44476" custLinFactNeighborY="12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0E4D6-C983-40CC-94EE-4636301C9E6F}" type="pres">
      <dgm:prSet presAssocID="{3698F41E-72CB-47DD-970E-520351BF4B66}" presName="line2" presStyleLbl="callout" presStyleIdx="2" presStyleCnt="8"/>
      <dgm:spPr/>
      <dgm:t>
        <a:bodyPr/>
        <a:lstStyle/>
        <a:p>
          <a:endParaRPr lang="en-US"/>
        </a:p>
      </dgm:t>
    </dgm:pt>
    <dgm:pt modelId="{83B6C52D-EBC4-416F-8D09-2E2CE3EFA6C2}" type="pres">
      <dgm:prSet presAssocID="{3698F41E-72CB-47DD-970E-520351BF4B66}" presName="d2" presStyleLbl="callout" presStyleIdx="3" presStyleCnt="8"/>
      <dgm:spPr/>
      <dgm:t>
        <a:bodyPr/>
        <a:lstStyle/>
        <a:p>
          <a:endParaRPr lang="en-US"/>
        </a:p>
      </dgm:t>
    </dgm:pt>
    <dgm:pt modelId="{AE8F5526-D3E0-4B3D-9840-ECFD55ABAAB5}" type="pres">
      <dgm:prSet presAssocID="{2DF0E240-3E68-48D3-8C61-D0499C7A8D92}" presName="circle3" presStyleLbl="lnNode1" presStyleIdx="2" presStyleCnt="4"/>
      <dgm:spPr/>
      <dgm:t>
        <a:bodyPr/>
        <a:lstStyle/>
        <a:p>
          <a:endParaRPr lang="en-US"/>
        </a:p>
      </dgm:t>
    </dgm:pt>
    <dgm:pt modelId="{36A974E6-963D-41FC-A189-FE380FAD44D4}" type="pres">
      <dgm:prSet presAssocID="{2DF0E240-3E68-48D3-8C61-D0499C7A8D92}" presName="text3" presStyleLbl="revTx" presStyleIdx="2" presStyleCnt="4" custScaleX="206104" custLinFactNeighborX="49386" custLinFactNeighborY="25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62D08-C283-47E5-925B-6BB0EFE103FE}" type="pres">
      <dgm:prSet presAssocID="{2DF0E240-3E68-48D3-8C61-D0499C7A8D92}" presName="line3" presStyleLbl="callout" presStyleIdx="4" presStyleCnt="8"/>
      <dgm:spPr/>
      <dgm:t>
        <a:bodyPr/>
        <a:lstStyle/>
        <a:p>
          <a:endParaRPr lang="en-US"/>
        </a:p>
      </dgm:t>
    </dgm:pt>
    <dgm:pt modelId="{D7F3031F-87A9-416C-A5A5-E896B2263E70}" type="pres">
      <dgm:prSet presAssocID="{2DF0E240-3E68-48D3-8C61-D0499C7A8D92}" presName="d3" presStyleLbl="callout" presStyleIdx="5" presStyleCnt="8"/>
      <dgm:spPr/>
      <dgm:t>
        <a:bodyPr/>
        <a:lstStyle/>
        <a:p>
          <a:endParaRPr lang="en-US"/>
        </a:p>
      </dgm:t>
    </dgm:pt>
    <dgm:pt modelId="{1C0E7181-752E-4D5F-8427-83769BA8CFAA}" type="pres">
      <dgm:prSet presAssocID="{CB8C7528-17F8-4A09-85AB-2DD75272C47C}" presName="circle4" presStyleLbl="lnNode1" presStyleIdx="3" presStyleCnt="4" custLinFactNeighborX="275" custLinFactNeighborY="-350"/>
      <dgm:spPr/>
      <dgm:t>
        <a:bodyPr/>
        <a:lstStyle/>
        <a:p>
          <a:endParaRPr lang="en-US"/>
        </a:p>
      </dgm:t>
    </dgm:pt>
    <dgm:pt modelId="{2129E0F7-FFB1-42BA-8C8D-4A15A12B5AAC}" type="pres">
      <dgm:prSet presAssocID="{CB8C7528-17F8-4A09-85AB-2DD75272C47C}" presName="text4" presStyleLbl="revTx" presStyleIdx="3" presStyleCnt="4" custScaleX="206944" custScaleY="163515" custLinFactNeighborX="49039" custLinFactNeighborY="69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663B80-FE42-46F3-8520-11044118A038}" type="pres">
      <dgm:prSet presAssocID="{CB8C7528-17F8-4A09-85AB-2DD75272C47C}" presName="line4" presStyleLbl="callout" presStyleIdx="6" presStyleCnt="8" custLinFactY="162067" custLinFactNeighborX="1905" custLinFactNeighborY="200000"/>
      <dgm:spPr/>
      <dgm:t>
        <a:bodyPr/>
        <a:lstStyle/>
        <a:p>
          <a:endParaRPr lang="en-US"/>
        </a:p>
      </dgm:t>
    </dgm:pt>
    <dgm:pt modelId="{5D3CDC95-B83D-423D-AE1D-DF19EAF6249F}" type="pres">
      <dgm:prSet presAssocID="{CB8C7528-17F8-4A09-85AB-2DD75272C47C}" presName="d4" presStyleLbl="callout" presStyleIdx="7" presStyleCnt="8" custLinFactNeighborX="484" custLinFactNeighborY="12653"/>
      <dgm:spPr/>
      <dgm:t>
        <a:bodyPr/>
        <a:lstStyle/>
        <a:p>
          <a:endParaRPr lang="en-US"/>
        </a:p>
      </dgm:t>
    </dgm:pt>
  </dgm:ptLst>
  <dgm:cxnLst>
    <dgm:cxn modelId="{7F8DC125-B60E-4ED1-8500-EFEB5A16F9A3}" type="presOf" srcId="{CB8C7528-17F8-4A09-85AB-2DD75272C47C}" destId="{2129E0F7-FFB1-42BA-8C8D-4A15A12B5AAC}" srcOrd="0" destOrd="0" presId="urn:microsoft.com/office/officeart/2005/8/layout/target1"/>
    <dgm:cxn modelId="{93668C7E-0B78-4C30-8334-8D677F0354C8}" type="presOf" srcId="{03C61666-85B2-44C1-A53C-D6512E392B51}" destId="{FA7B24F9-D3BC-45B5-9D3C-7E031DBA16B6}" srcOrd="0" destOrd="0" presId="urn:microsoft.com/office/officeart/2005/8/layout/target1"/>
    <dgm:cxn modelId="{BBE26251-FB30-47E4-BFBF-3401D7400125}" srcId="{9E1FD843-48EE-41CF-8350-A66D3A7CD62C}" destId="{03C61666-85B2-44C1-A53C-D6512E392B51}" srcOrd="0" destOrd="0" parTransId="{5FD61D90-282A-45CA-B505-BE2BF515B7FC}" sibTransId="{6FBD4A9F-D9C9-4F87-AFB9-B324CBB5171A}"/>
    <dgm:cxn modelId="{6833EF63-0A76-429A-818D-B02DC6E2F2CD}" type="presOf" srcId="{3698F41E-72CB-47DD-970E-520351BF4B66}" destId="{EE1D7F46-3CAB-4A69-94F9-8F5582808025}" srcOrd="0" destOrd="0" presId="urn:microsoft.com/office/officeart/2005/8/layout/target1"/>
    <dgm:cxn modelId="{B5ED8B8E-1975-4D09-8651-44F3A9F515B7}" type="presOf" srcId="{2DF0E240-3E68-48D3-8C61-D0499C7A8D92}" destId="{36A974E6-963D-41FC-A189-FE380FAD44D4}" srcOrd="0" destOrd="0" presId="urn:microsoft.com/office/officeart/2005/8/layout/target1"/>
    <dgm:cxn modelId="{D61C1A73-39EA-4EEC-A442-9568D616E6EA}" type="presOf" srcId="{9E1FD843-48EE-41CF-8350-A66D3A7CD62C}" destId="{CD1BF55E-B318-46D0-ABA2-EC743B85B76A}" srcOrd="0" destOrd="0" presId="urn:microsoft.com/office/officeart/2005/8/layout/target1"/>
    <dgm:cxn modelId="{324140EA-1351-4F90-BC0E-824FDF15B053}" srcId="{9E1FD843-48EE-41CF-8350-A66D3A7CD62C}" destId="{2DF0E240-3E68-48D3-8C61-D0499C7A8D92}" srcOrd="2" destOrd="0" parTransId="{CEC27F58-0026-434D-BACF-27E2F5234817}" sibTransId="{18509523-E833-40D5-AFB0-32192263944F}"/>
    <dgm:cxn modelId="{4CD59EF7-5BD3-4704-AADD-2C601CED1C0D}" srcId="{9E1FD843-48EE-41CF-8350-A66D3A7CD62C}" destId="{CB8C7528-17F8-4A09-85AB-2DD75272C47C}" srcOrd="3" destOrd="0" parTransId="{B727F4FC-A4E6-4D95-96D3-F4EBDA6C0518}" sibTransId="{5997FFB7-EF58-4ED2-81EA-B40825BCD013}"/>
    <dgm:cxn modelId="{830B02DC-5279-4BB9-B9DD-382C7D779BD3}" srcId="{9E1FD843-48EE-41CF-8350-A66D3A7CD62C}" destId="{3698F41E-72CB-47DD-970E-520351BF4B66}" srcOrd="1" destOrd="0" parTransId="{CF8F63CF-C162-45EC-80E2-1E009F47A8C6}" sibTransId="{0835227D-131C-42BF-8722-05FD3AB82B42}"/>
    <dgm:cxn modelId="{68624D96-BD5E-4D21-8A70-F6309FE78A64}" type="presParOf" srcId="{CD1BF55E-B318-46D0-ABA2-EC743B85B76A}" destId="{06739FA0-52FE-42FE-B224-F8B5ADAEF9E8}" srcOrd="0" destOrd="0" presId="urn:microsoft.com/office/officeart/2005/8/layout/target1"/>
    <dgm:cxn modelId="{7C498B6C-EA2B-4AE7-B992-151977B65AE5}" type="presParOf" srcId="{CD1BF55E-B318-46D0-ABA2-EC743B85B76A}" destId="{FA7B24F9-D3BC-45B5-9D3C-7E031DBA16B6}" srcOrd="1" destOrd="0" presId="urn:microsoft.com/office/officeart/2005/8/layout/target1"/>
    <dgm:cxn modelId="{CF807649-A22C-41D0-BF84-6C1B93C73470}" type="presParOf" srcId="{CD1BF55E-B318-46D0-ABA2-EC743B85B76A}" destId="{188FB7FB-F88B-468D-B7CA-98E855389477}" srcOrd="2" destOrd="0" presId="urn:microsoft.com/office/officeart/2005/8/layout/target1"/>
    <dgm:cxn modelId="{9AEF6944-C404-4FB6-BFA7-825ACAB0D784}" type="presParOf" srcId="{CD1BF55E-B318-46D0-ABA2-EC743B85B76A}" destId="{15450421-7310-48DF-ABBB-ADC762100726}" srcOrd="3" destOrd="0" presId="urn:microsoft.com/office/officeart/2005/8/layout/target1"/>
    <dgm:cxn modelId="{5D59FADF-C567-484E-A7C1-7E45927BA54B}" type="presParOf" srcId="{CD1BF55E-B318-46D0-ABA2-EC743B85B76A}" destId="{FBCA80C1-4ACF-4F85-8780-00D0C952F4E1}" srcOrd="4" destOrd="0" presId="urn:microsoft.com/office/officeart/2005/8/layout/target1"/>
    <dgm:cxn modelId="{58AFC502-4F79-45FB-87DC-87FFEF219A3C}" type="presParOf" srcId="{CD1BF55E-B318-46D0-ABA2-EC743B85B76A}" destId="{EE1D7F46-3CAB-4A69-94F9-8F5582808025}" srcOrd="5" destOrd="0" presId="urn:microsoft.com/office/officeart/2005/8/layout/target1"/>
    <dgm:cxn modelId="{AA9B680D-6E48-4F37-A1F9-F8F131F526E2}" type="presParOf" srcId="{CD1BF55E-B318-46D0-ABA2-EC743B85B76A}" destId="{F880E4D6-C983-40CC-94EE-4636301C9E6F}" srcOrd="6" destOrd="0" presId="urn:microsoft.com/office/officeart/2005/8/layout/target1"/>
    <dgm:cxn modelId="{806C9998-D31D-477E-A8E6-510FEEE66FAE}" type="presParOf" srcId="{CD1BF55E-B318-46D0-ABA2-EC743B85B76A}" destId="{83B6C52D-EBC4-416F-8D09-2E2CE3EFA6C2}" srcOrd="7" destOrd="0" presId="urn:microsoft.com/office/officeart/2005/8/layout/target1"/>
    <dgm:cxn modelId="{617D8970-27A3-4207-A207-C69612CE1878}" type="presParOf" srcId="{CD1BF55E-B318-46D0-ABA2-EC743B85B76A}" destId="{AE8F5526-D3E0-4B3D-9840-ECFD55ABAAB5}" srcOrd="8" destOrd="0" presId="urn:microsoft.com/office/officeart/2005/8/layout/target1"/>
    <dgm:cxn modelId="{AB4EA009-6EEE-4F64-82A7-367CE005E7C3}" type="presParOf" srcId="{CD1BF55E-B318-46D0-ABA2-EC743B85B76A}" destId="{36A974E6-963D-41FC-A189-FE380FAD44D4}" srcOrd="9" destOrd="0" presId="urn:microsoft.com/office/officeart/2005/8/layout/target1"/>
    <dgm:cxn modelId="{8893D2CC-1EFE-4079-9745-7BF7F5B56233}" type="presParOf" srcId="{CD1BF55E-B318-46D0-ABA2-EC743B85B76A}" destId="{3DA62D08-C283-47E5-925B-6BB0EFE103FE}" srcOrd="10" destOrd="0" presId="urn:microsoft.com/office/officeart/2005/8/layout/target1"/>
    <dgm:cxn modelId="{A170D26E-F1FF-4CD5-964B-5BBDB97B257E}" type="presParOf" srcId="{CD1BF55E-B318-46D0-ABA2-EC743B85B76A}" destId="{D7F3031F-87A9-416C-A5A5-E896B2263E70}" srcOrd="11" destOrd="0" presId="urn:microsoft.com/office/officeart/2005/8/layout/target1"/>
    <dgm:cxn modelId="{00CE45EF-50D9-4E1E-90F0-4073CE143CC0}" type="presParOf" srcId="{CD1BF55E-B318-46D0-ABA2-EC743B85B76A}" destId="{1C0E7181-752E-4D5F-8427-83769BA8CFAA}" srcOrd="12" destOrd="0" presId="urn:microsoft.com/office/officeart/2005/8/layout/target1"/>
    <dgm:cxn modelId="{DE59B276-5D59-48AE-8B80-A8B5705B74E1}" type="presParOf" srcId="{CD1BF55E-B318-46D0-ABA2-EC743B85B76A}" destId="{2129E0F7-FFB1-42BA-8C8D-4A15A12B5AAC}" srcOrd="13" destOrd="0" presId="urn:microsoft.com/office/officeart/2005/8/layout/target1"/>
    <dgm:cxn modelId="{B25AA161-7A52-45A8-83C5-E7CF0D8814B5}" type="presParOf" srcId="{CD1BF55E-B318-46D0-ABA2-EC743B85B76A}" destId="{EE663B80-FE42-46F3-8520-11044118A038}" srcOrd="14" destOrd="0" presId="urn:microsoft.com/office/officeart/2005/8/layout/target1"/>
    <dgm:cxn modelId="{116EEF0B-DA77-4953-9BB0-70856687560F}" type="presParOf" srcId="{CD1BF55E-B318-46D0-ABA2-EC743B85B76A}" destId="{5D3CDC95-B83D-423D-AE1D-DF19EAF6249F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0E7181-752E-4D5F-8427-83769BA8CFAA}">
      <dsp:nvSpPr>
        <dsp:cNvPr id="0" name=""/>
        <dsp:cNvSpPr/>
      </dsp:nvSpPr>
      <dsp:spPr>
        <a:xfrm>
          <a:off x="841634" y="1119610"/>
          <a:ext cx="3394472" cy="3394472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8F5526-D3E0-4B3D-9840-ECFD55ABAAB5}">
      <dsp:nvSpPr>
        <dsp:cNvPr id="0" name=""/>
        <dsp:cNvSpPr/>
      </dsp:nvSpPr>
      <dsp:spPr>
        <a:xfrm>
          <a:off x="1317426" y="1616617"/>
          <a:ext cx="2424218" cy="2424218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CA80C1-4ACF-4F85-8780-00D0C952F4E1}">
      <dsp:nvSpPr>
        <dsp:cNvPr id="0" name=""/>
        <dsp:cNvSpPr/>
      </dsp:nvSpPr>
      <dsp:spPr>
        <a:xfrm>
          <a:off x="1802270" y="2101461"/>
          <a:ext cx="1454531" cy="1454531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739FA0-52FE-42FE-B224-F8B5ADAEF9E8}">
      <dsp:nvSpPr>
        <dsp:cNvPr id="0" name=""/>
        <dsp:cNvSpPr/>
      </dsp:nvSpPr>
      <dsp:spPr>
        <a:xfrm>
          <a:off x="2163471" y="2457050"/>
          <a:ext cx="732128" cy="7433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7B24F9-D3BC-45B5-9D3C-7E031DBA16B6}">
      <dsp:nvSpPr>
        <dsp:cNvPr id="0" name=""/>
        <dsp:cNvSpPr/>
      </dsp:nvSpPr>
      <dsp:spPr>
        <a:xfrm>
          <a:off x="4722210" y="0"/>
          <a:ext cx="3507389" cy="81184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Individualized medicine</a:t>
          </a:r>
          <a:r>
            <a:rPr lang="en-US" sz="2000" kern="1200" dirty="0" smtClean="0"/>
            <a:t>: The best match to patient biology </a:t>
          </a:r>
          <a:endParaRPr lang="en-US" sz="2000" kern="1200" dirty="0"/>
        </a:p>
      </dsp:txBody>
      <dsp:txXfrm>
        <a:off x="4722210" y="0"/>
        <a:ext cx="3507389" cy="811844"/>
      </dsp:txXfrm>
    </dsp:sp>
    <dsp:sp modelId="{188FB7FB-F88B-468D-B7CA-98E855389477}">
      <dsp:nvSpPr>
        <dsp:cNvPr id="0" name=""/>
        <dsp:cNvSpPr/>
      </dsp:nvSpPr>
      <dsp:spPr>
        <a:xfrm>
          <a:off x="4368208" y="405922"/>
          <a:ext cx="42430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50421-7310-48DF-ABBB-ADC762100726}">
      <dsp:nvSpPr>
        <dsp:cNvPr id="0" name=""/>
        <dsp:cNvSpPr/>
      </dsp:nvSpPr>
      <dsp:spPr>
        <a:xfrm rot="5400000">
          <a:off x="2235348" y="673236"/>
          <a:ext cx="2398760" cy="1866959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D7F46-3CAB-4A69-94F9-8F5582808025}">
      <dsp:nvSpPr>
        <dsp:cNvPr id="0" name=""/>
        <dsp:cNvSpPr/>
      </dsp:nvSpPr>
      <dsp:spPr>
        <a:xfrm>
          <a:off x="4723160" y="914396"/>
          <a:ext cx="3345676" cy="81184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Individualized care: </a:t>
          </a:r>
          <a:r>
            <a:rPr lang="en-US" sz="2000" b="0" kern="1200" dirty="0" smtClean="0"/>
            <a:t>Th</a:t>
          </a:r>
          <a:r>
            <a:rPr lang="en-US" sz="2000" kern="1200" dirty="0" smtClean="0"/>
            <a:t>e best match to patient needs and preferences</a:t>
          </a:r>
          <a:endParaRPr lang="en-US" sz="2000" kern="1200" dirty="0"/>
        </a:p>
      </dsp:txBody>
      <dsp:txXfrm>
        <a:off x="4723160" y="914396"/>
        <a:ext cx="3345676" cy="811844"/>
      </dsp:txXfrm>
    </dsp:sp>
    <dsp:sp modelId="{F880E4D6-C983-40CC-94EE-4636301C9E6F}">
      <dsp:nvSpPr>
        <dsp:cNvPr id="0" name=""/>
        <dsp:cNvSpPr/>
      </dsp:nvSpPr>
      <dsp:spPr>
        <a:xfrm>
          <a:off x="4368208" y="1217766"/>
          <a:ext cx="42430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6C52D-EBC4-416F-8D09-2E2CE3EFA6C2}">
      <dsp:nvSpPr>
        <dsp:cNvPr id="0" name=""/>
        <dsp:cNvSpPr/>
      </dsp:nvSpPr>
      <dsp:spPr>
        <a:xfrm rot="5400000">
          <a:off x="2650605" y="1471786"/>
          <a:ext cx="1969925" cy="1462451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974E6-963D-41FC-A189-FE380FAD44D4}">
      <dsp:nvSpPr>
        <dsp:cNvPr id="0" name=""/>
        <dsp:cNvSpPr/>
      </dsp:nvSpPr>
      <dsp:spPr>
        <a:xfrm>
          <a:off x="4730297" y="1828801"/>
          <a:ext cx="3498071" cy="81184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Population Health</a:t>
          </a:r>
          <a:r>
            <a:rPr lang="en-US" sz="2000" kern="1200" dirty="0" smtClean="0"/>
            <a:t>: Focusing on the patient beyond encounters</a:t>
          </a:r>
          <a:endParaRPr lang="en-US" sz="2000" kern="1200" dirty="0"/>
        </a:p>
      </dsp:txBody>
      <dsp:txXfrm>
        <a:off x="4730297" y="1828801"/>
        <a:ext cx="3498071" cy="811844"/>
      </dsp:txXfrm>
    </dsp:sp>
    <dsp:sp modelId="{3DA62D08-C283-47E5-925B-6BB0EFE103FE}">
      <dsp:nvSpPr>
        <dsp:cNvPr id="0" name=""/>
        <dsp:cNvSpPr/>
      </dsp:nvSpPr>
      <dsp:spPr>
        <a:xfrm>
          <a:off x="4368208" y="2029611"/>
          <a:ext cx="42430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3031F-87A9-416C-A5A5-E896B2263E70}">
      <dsp:nvSpPr>
        <dsp:cNvPr id="0" name=""/>
        <dsp:cNvSpPr/>
      </dsp:nvSpPr>
      <dsp:spPr>
        <a:xfrm rot="5400000">
          <a:off x="3052567" y="2216024"/>
          <a:ext cx="1502619" cy="1128662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9E0F7-FFB1-42BA-8C8D-4A15A12B5AAC}">
      <dsp:nvSpPr>
        <dsp:cNvPr id="0" name=""/>
        <dsp:cNvSpPr/>
      </dsp:nvSpPr>
      <dsp:spPr>
        <a:xfrm>
          <a:off x="4717271" y="2743202"/>
          <a:ext cx="3512328" cy="1327487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Community Context: </a:t>
          </a:r>
          <a:r>
            <a:rPr lang="en-US" sz="2000" b="0" kern="1200" dirty="0" smtClean="0"/>
            <a:t>Recognizing diversity, assets, and  resources that influence what a patient can do</a:t>
          </a:r>
          <a:r>
            <a:rPr lang="en-US" sz="2000" b="1" kern="1200" dirty="0" smtClean="0"/>
            <a:t> </a:t>
          </a:r>
          <a:endParaRPr lang="en-US" sz="2000" kern="1200" dirty="0"/>
        </a:p>
      </dsp:txBody>
      <dsp:txXfrm>
        <a:off x="4717271" y="2743202"/>
        <a:ext cx="3512328" cy="1327487"/>
      </dsp:txXfrm>
    </dsp:sp>
    <dsp:sp modelId="{EE663B80-FE42-46F3-8520-11044118A038}">
      <dsp:nvSpPr>
        <dsp:cNvPr id="0" name=""/>
        <dsp:cNvSpPr/>
      </dsp:nvSpPr>
      <dsp:spPr>
        <a:xfrm>
          <a:off x="4376291" y="2971800"/>
          <a:ext cx="42430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CDC95-B83D-423D-AE1D-DF19EAF6249F}">
      <dsp:nvSpPr>
        <dsp:cNvPr id="0" name=""/>
        <dsp:cNvSpPr/>
      </dsp:nvSpPr>
      <dsp:spPr>
        <a:xfrm rot="5400000">
          <a:off x="3459308" y="3093887"/>
          <a:ext cx="1032824" cy="788649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75000" prstMaterial="plastic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F1F8591-38FD-430C-98E6-9CC7A2B53E8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B9A4A01-314D-4953-87C3-50A093B89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A01-314D-4953-87C3-50A093B890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A01-314D-4953-87C3-50A093B890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A01-314D-4953-87C3-50A093B8900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A01-314D-4953-87C3-50A093B890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E09A8-F1AA-4253-9926-7E1156326D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A01-314D-4953-87C3-50A093B890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A01-314D-4953-87C3-50A093B890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A01-314D-4953-87C3-50A093B890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A01-314D-4953-87C3-50A093B8900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5CFC3-5A0A-4D36-91D1-4DDD994B471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A4A01-314D-4953-87C3-50A093B8900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5D337-0BF4-4232-A94A-30058CDC0B5C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I:\SH_RDD_Logo_Smal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6248400"/>
            <a:ext cx="2284571" cy="3693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93D1-EBE8-4921-8EC8-871D88A3FA28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3E591C-1321-4CDE-9835-C0F96F8F6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0383-E9DC-4219-A28A-CC809C0165B7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3E591C-1321-4CDE-9835-C0F96F8F6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D04F-8516-488A-B50A-8BABE074F5CD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3E591C-1321-4CDE-9835-C0F96F8F6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5488-614D-4CEE-AA8D-8D46A67A02C8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3E591C-1321-4CDE-9835-C0F96F8F6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8801-F451-4F54-BE32-21F8A1476B99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3E591C-1321-4CDE-9835-C0F96F8F6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021C-AEA7-49B1-9FED-9D9DB10F8F9E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3E591C-1321-4CDE-9835-C0F96F8F6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67CF-EB09-4B33-8FD5-DC42D5D8E846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3E591C-1321-4CDE-9835-C0F96F8F6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D15D-7F4C-4F3D-B82A-4F35673935E6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3E591C-1321-4CDE-9835-C0F96F8F6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DDF3-75E5-4F58-8313-FFF75A69B6D6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3E591C-1321-4CDE-9835-C0F96F8F6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2EC0-358E-4872-8449-1273197FE523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3E591C-1321-4CDE-9835-C0F96F8F6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1D38-E5BE-422F-A5FB-36ABEBE0D420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:\SH_RDD_Logo_Small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6260016"/>
            <a:ext cx="2284571" cy="36938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4582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Exploring Emergency Department Data at Sutter Health</a:t>
            </a:r>
            <a:endParaRPr lang="en-US" dirty="0">
              <a:solidFill>
                <a:srgbClr val="00569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7239000" cy="2057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8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Alice Pressman, PhD, MS</a:t>
            </a:r>
          </a:p>
          <a:p>
            <a:pPr algn="l"/>
            <a:r>
              <a:rPr lang="en-US" dirty="0" smtClean="0"/>
              <a:t>Sutter Health Research, Development and Dissemination</a:t>
            </a:r>
          </a:p>
          <a:p>
            <a:pPr algn="l"/>
            <a:endParaRPr lang="en-US" sz="2600" dirty="0" smtClean="0"/>
          </a:p>
          <a:p>
            <a:pPr algn="l"/>
            <a:r>
              <a:rPr lang="en-US" sz="2600" dirty="0" smtClean="0"/>
              <a:t>May 21, 2015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24600" y="6356350"/>
            <a:ext cx="2133600" cy="365125"/>
          </a:xfrm>
        </p:spPr>
        <p:txBody>
          <a:bodyPr/>
          <a:lstStyle/>
          <a:p>
            <a:fld id="{3C3E591C-1321-4CDE-9835-C0F96F8F6F3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\\dcms2ms\rdd\Projects, Grants &amp; Proposals\East Bay GIS\2015\Camden Coalition\Webinar Documents\Catchment Area v4 _ Camden Pres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Data-Driven Critical Findings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152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b="1" u="sng" dirty="0" smtClean="0"/>
              <a:t>Individuals</a:t>
            </a:r>
            <a:r>
              <a:rPr lang="en-US" b="1" dirty="0" smtClean="0"/>
              <a:t> who have ANY encounters </a:t>
            </a:r>
            <a:r>
              <a:rPr lang="en-US" dirty="0" smtClean="0"/>
              <a:t>in the ED for inappropriate reasons as defined by our algorithm tend to be: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1242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Inappropriate use</a:t>
            </a:r>
          </a:p>
          <a:p>
            <a:r>
              <a:rPr lang="en-US" sz="2400" dirty="0" smtClean="0"/>
              <a:t>non-white (59%) </a:t>
            </a:r>
          </a:p>
          <a:p>
            <a:r>
              <a:rPr lang="en-US" sz="2400" dirty="0" smtClean="0"/>
              <a:t>non-Hispanic (77%)</a:t>
            </a:r>
          </a:p>
          <a:p>
            <a:r>
              <a:rPr lang="en-US" sz="2400" dirty="0" smtClean="0"/>
              <a:t>young (median age=34)	</a:t>
            </a:r>
          </a:p>
          <a:p>
            <a:r>
              <a:rPr lang="en-US" sz="2400" dirty="0" smtClean="0"/>
              <a:t>insured </a:t>
            </a:r>
          </a:p>
          <a:p>
            <a:r>
              <a:rPr lang="en-US" sz="2400" dirty="0" smtClean="0"/>
              <a:t>     (31% private; 50% public)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48400" y="6356350"/>
            <a:ext cx="2133600" cy="365125"/>
          </a:xfrm>
        </p:spPr>
        <p:txBody>
          <a:bodyPr/>
          <a:lstStyle/>
          <a:p>
            <a:fld id="{3C3E591C-1321-4CDE-9835-C0F96F8F6F3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Data-Driven Critical Findings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152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b="1" u="sng" dirty="0" smtClean="0"/>
              <a:t>Individuals</a:t>
            </a:r>
            <a:r>
              <a:rPr lang="en-US" b="1" dirty="0" smtClean="0"/>
              <a:t> who have ANY encounters </a:t>
            </a:r>
            <a:r>
              <a:rPr lang="en-US" dirty="0" smtClean="0"/>
              <a:t>in the ED for inappropriate reasons as defined by our algorithm tend to be: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1242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Inappropriate use</a:t>
            </a:r>
          </a:p>
          <a:p>
            <a:r>
              <a:rPr lang="en-US" sz="2400" dirty="0" smtClean="0"/>
              <a:t>non-white (59%) </a:t>
            </a:r>
          </a:p>
          <a:p>
            <a:r>
              <a:rPr lang="en-US" sz="2400" dirty="0" smtClean="0"/>
              <a:t>non-Hispanic (77%)</a:t>
            </a:r>
          </a:p>
          <a:p>
            <a:r>
              <a:rPr lang="en-US" sz="2400" dirty="0" smtClean="0"/>
              <a:t>young (median age=34)	</a:t>
            </a:r>
          </a:p>
          <a:p>
            <a:r>
              <a:rPr lang="en-US" sz="2400" dirty="0" smtClean="0"/>
              <a:t>insured </a:t>
            </a:r>
          </a:p>
          <a:p>
            <a:r>
              <a:rPr lang="en-US" sz="2400" dirty="0" smtClean="0"/>
              <a:t>     (31% private; 50% public)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1242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No inappropriate use</a:t>
            </a:r>
          </a:p>
          <a:p>
            <a:r>
              <a:rPr lang="en-US" sz="2400" dirty="0" smtClean="0"/>
              <a:t>non-white (56%) </a:t>
            </a:r>
          </a:p>
          <a:p>
            <a:r>
              <a:rPr lang="en-US" sz="2400" dirty="0" smtClean="0"/>
              <a:t>non-Hispanic (77%)</a:t>
            </a:r>
          </a:p>
          <a:p>
            <a:r>
              <a:rPr lang="en-US" sz="2400" dirty="0" smtClean="0"/>
              <a:t>young (median age=43)	</a:t>
            </a:r>
          </a:p>
          <a:p>
            <a:r>
              <a:rPr lang="en-US" sz="2400" dirty="0" smtClean="0"/>
              <a:t>insured </a:t>
            </a:r>
          </a:p>
          <a:p>
            <a:r>
              <a:rPr lang="en-US" sz="2400" dirty="0" smtClean="0"/>
              <a:t>     (35% private; 45% public)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Data-Driven Critical Findings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152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b="1" u="sng" dirty="0" smtClean="0"/>
              <a:t>Individuals</a:t>
            </a:r>
            <a:r>
              <a:rPr lang="en-US" b="1" dirty="0" smtClean="0"/>
              <a:t> who have ANY encounters </a:t>
            </a:r>
            <a:r>
              <a:rPr lang="en-US" dirty="0" smtClean="0"/>
              <a:t>in the ED for inappropriate reasons as defined by our algorithm tend to be: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1242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Inappropriate use</a:t>
            </a:r>
          </a:p>
          <a:p>
            <a:r>
              <a:rPr lang="en-US" sz="2400" b="1" dirty="0" smtClean="0"/>
              <a:t>non-white</a:t>
            </a:r>
            <a:r>
              <a:rPr lang="en-US" sz="2400" dirty="0" smtClean="0"/>
              <a:t> (59%) </a:t>
            </a:r>
          </a:p>
          <a:p>
            <a:r>
              <a:rPr lang="en-US" sz="2400" b="1" dirty="0" smtClean="0"/>
              <a:t>non-Hispanic</a:t>
            </a:r>
            <a:r>
              <a:rPr lang="en-US" sz="2400" dirty="0" smtClean="0"/>
              <a:t> (77%)</a:t>
            </a:r>
          </a:p>
          <a:p>
            <a:r>
              <a:rPr lang="en-US" sz="2400" b="1" dirty="0" smtClean="0"/>
              <a:t>young</a:t>
            </a:r>
            <a:r>
              <a:rPr lang="en-US" sz="2400" dirty="0" smtClean="0"/>
              <a:t> (median age=34)	</a:t>
            </a:r>
          </a:p>
          <a:p>
            <a:r>
              <a:rPr lang="en-US" sz="2400" b="1" dirty="0" smtClean="0"/>
              <a:t>insured </a:t>
            </a:r>
          </a:p>
          <a:p>
            <a:r>
              <a:rPr lang="en-US" sz="2400" dirty="0" smtClean="0"/>
              <a:t>     (31% private; 50% public)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85800" y="57150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i="1" dirty="0" smtClean="0"/>
              <a:t>…slightly younger, but otherwise just like everyone else who visits the ED</a:t>
            </a:r>
            <a:endParaRPr lang="en-US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31242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No inappropriate use</a:t>
            </a:r>
          </a:p>
          <a:p>
            <a:r>
              <a:rPr lang="en-US" sz="2400" b="1" dirty="0" smtClean="0"/>
              <a:t>non-white</a:t>
            </a:r>
            <a:r>
              <a:rPr lang="en-US" sz="2400" dirty="0" smtClean="0"/>
              <a:t> (56%) </a:t>
            </a:r>
          </a:p>
          <a:p>
            <a:r>
              <a:rPr lang="en-US" sz="2400" b="1" dirty="0" smtClean="0"/>
              <a:t>non-Hispanic</a:t>
            </a:r>
            <a:r>
              <a:rPr lang="en-US" sz="2400" dirty="0" smtClean="0"/>
              <a:t> (77%)</a:t>
            </a:r>
          </a:p>
          <a:p>
            <a:r>
              <a:rPr lang="en-US" sz="2400" b="1" dirty="0" smtClean="0"/>
              <a:t>young</a:t>
            </a:r>
            <a:r>
              <a:rPr lang="en-US" sz="2400" dirty="0" smtClean="0"/>
              <a:t> (median age=43)	</a:t>
            </a:r>
          </a:p>
          <a:p>
            <a:r>
              <a:rPr lang="en-US" sz="2400" b="1" dirty="0" smtClean="0"/>
              <a:t>insured </a:t>
            </a:r>
          </a:p>
          <a:p>
            <a:r>
              <a:rPr lang="en-US" sz="2400" dirty="0" smtClean="0"/>
              <a:t>     (35% private; 45% public)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484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8001000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Swati Kumar – Project Manager</a:t>
            </a:r>
          </a:p>
          <a:p>
            <a:pPr>
              <a:buNone/>
            </a:pPr>
            <a:r>
              <a:rPr lang="en-US" sz="3600" dirty="0" smtClean="0"/>
              <a:t>Sarah Robinson – GIS Analyst</a:t>
            </a:r>
          </a:p>
          <a:p>
            <a:pPr>
              <a:buNone/>
            </a:pPr>
            <a:r>
              <a:rPr lang="en-US" sz="3600" dirty="0" smtClean="0"/>
              <a:t>Anjali Franco – Sr. Statistical Analyst</a:t>
            </a:r>
          </a:p>
          <a:p>
            <a:pPr>
              <a:buNone/>
            </a:pPr>
            <a:r>
              <a:rPr lang="en-US" sz="3600" dirty="0" smtClean="0"/>
              <a:t>Maria Moreno – Investigator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400" dirty="0" smtClean="0"/>
              <a:t>Research funded by a grant from </a:t>
            </a:r>
          </a:p>
          <a:p>
            <a:pPr>
              <a:buNone/>
            </a:pPr>
            <a:r>
              <a:rPr lang="en-US" sz="2400" b="1" i="1" dirty="0" smtClean="0"/>
              <a:t>    The Better Health East Bay </a:t>
            </a:r>
          </a:p>
          <a:p>
            <a:pPr>
              <a:buNone/>
            </a:pPr>
            <a:r>
              <a:rPr lang="en-US" sz="2400" dirty="0" smtClean="0"/>
              <a:t>East Bay Hospital Consortium funded by a grant from</a:t>
            </a:r>
            <a:r>
              <a:rPr lang="en-US" sz="2400" b="1" i="1" dirty="0" smtClean="0"/>
              <a:t> </a:t>
            </a:r>
          </a:p>
          <a:p>
            <a:pPr>
              <a:buNone/>
            </a:pPr>
            <a:r>
              <a:rPr lang="en-US" sz="2400" b="1" i="1" dirty="0" smtClean="0"/>
              <a:t>    The California Health Care Foundation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8400" y="6356350"/>
            <a:ext cx="21336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Sutter Health Research, Development and Dissemination  (RDD)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31242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i="1" dirty="0" smtClean="0"/>
              <a:t>To make the best and most affordable care the easiest care to deliver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6356350"/>
            <a:ext cx="2133600" cy="365125"/>
          </a:xfrm>
        </p:spPr>
        <p:txBody>
          <a:bodyPr/>
          <a:lstStyle/>
          <a:p>
            <a:fld id="{3C3E591C-1321-4CDE-9835-C0F96F8F6F3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Areas of Focus for Sutter Health RDD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>
          <a:xfrm>
            <a:off x="4648200" y="4114800"/>
            <a:ext cx="4038600" cy="13716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356350"/>
            <a:ext cx="2133600" cy="365125"/>
          </a:xfrm>
        </p:spPr>
        <p:txBody>
          <a:bodyPr/>
          <a:lstStyle/>
          <a:p>
            <a:fld id="{3C3E591C-1321-4CDE-9835-C0F96F8F6F3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 utilization data at Sutter Health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5700" y="990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2014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143000" y="1768257"/>
            <a:ext cx="7162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~ 700,000 encounters</a:t>
            </a:r>
          </a:p>
          <a:p>
            <a:r>
              <a:rPr lang="en-US" sz="3600" dirty="0" smtClean="0"/>
              <a:t>~ 450,000 individuals</a:t>
            </a:r>
          </a:p>
          <a:p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819400" y="3429000"/>
            <a:ext cx="5257800" cy="2743200"/>
            <a:chOff x="1066800" y="3429000"/>
            <a:chExt cx="5257800" cy="2743200"/>
          </a:xfrm>
        </p:grpSpPr>
        <p:sp>
          <p:nvSpPr>
            <p:cNvPr id="5" name="TextBox 4"/>
            <p:cNvSpPr txBox="1"/>
            <p:nvPr/>
          </p:nvSpPr>
          <p:spPr>
            <a:xfrm>
              <a:off x="1905000" y="3986986"/>
              <a:ext cx="4419600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4 facilities in the East Bay region:  </a:t>
              </a:r>
              <a:endParaRPr lang="en-US" sz="2400" dirty="0" smtClean="0"/>
            </a:p>
            <a:p>
              <a:r>
                <a:rPr lang="en-US" sz="2400" dirty="0" smtClean="0"/>
                <a:t>~ 150,000 encounters</a:t>
              </a:r>
            </a:p>
            <a:p>
              <a:r>
                <a:rPr lang="en-US" sz="2400" dirty="0" smtClean="0"/>
                <a:t>~ 100,000 individuals</a:t>
              </a:r>
            </a:p>
            <a:p>
              <a:endParaRPr lang="en-US" sz="3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066800" y="3429000"/>
              <a:ext cx="5181600" cy="2590800"/>
            </a:xfrm>
            <a:prstGeom prst="ellipse">
              <a:avLst/>
            </a:prstGeom>
            <a:noFill/>
            <a:ln>
              <a:solidFill>
                <a:srgbClr val="0056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00800" y="6356350"/>
            <a:ext cx="2133600" cy="365125"/>
          </a:xfrm>
        </p:spPr>
        <p:txBody>
          <a:bodyPr/>
          <a:lstStyle/>
          <a:p>
            <a:fld id="{3C3E591C-1321-4CDE-9835-C0F96F8F6F3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GIS Capabilities at Sutter Health RDD</a:t>
            </a:r>
            <a:endParaRPr lang="en-US" dirty="0"/>
          </a:p>
        </p:txBody>
      </p:sp>
      <p:pic>
        <p:nvPicPr>
          <p:cNvPr id="11" name="Picture 2" descr="I:\GIS-Project\Maps\Storyline\EpsiEnc_2013_SpatJoin_BG.jpg"/>
          <p:cNvPicPr>
            <a:picLocks noChangeAspect="1" noChangeArrowheads="1"/>
          </p:cNvPicPr>
          <p:nvPr/>
        </p:nvPicPr>
        <p:blipFill>
          <a:blip r:embed="rId3" cstate="print"/>
          <a:srcRect l="7692" t="6154" r="9231" b="6154"/>
          <a:stretch>
            <a:fillRect/>
          </a:stretch>
        </p:blipFill>
        <p:spPr bwMode="auto">
          <a:xfrm>
            <a:off x="4038600" y="1219200"/>
            <a:ext cx="4800600" cy="50673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25146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Longitudinal 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Regional clusters </a:t>
            </a:r>
          </a:p>
          <a:p>
            <a:pPr lvl="0">
              <a:buFont typeface="Arial" pitchFamily="34" charset="0"/>
              <a:buChar char="•"/>
            </a:pPr>
            <a:r>
              <a:rPr lang="en-US" sz="3200" dirty="0" smtClean="0"/>
              <a:t> Profile sub-groups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6356350"/>
            <a:ext cx="2133600" cy="365125"/>
          </a:xfrm>
        </p:spPr>
        <p:txBody>
          <a:bodyPr/>
          <a:lstStyle/>
          <a:p>
            <a:fld id="{3C3E591C-1321-4CDE-9835-C0F96F8F6F3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/>
        </p:nvGraphicFramePr>
        <p:xfrm>
          <a:off x="2209800" y="1752600"/>
          <a:ext cx="5257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6356350"/>
            <a:ext cx="2133600" cy="365125"/>
          </a:xfrm>
        </p:spPr>
        <p:txBody>
          <a:bodyPr/>
          <a:lstStyle/>
          <a:p>
            <a:fld id="{3C3E591C-1321-4CDE-9835-C0F96F8F6F3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Method #1 - Classifying Encounters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9245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Total ED Encounters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6356350"/>
            <a:ext cx="2133600" cy="365125"/>
          </a:xfrm>
        </p:spPr>
        <p:txBody>
          <a:bodyPr/>
          <a:lstStyle/>
          <a:p>
            <a:fld id="{3C3E591C-1321-4CDE-9835-C0F96F8F6F3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Method #2 - Classifying Encounters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9245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Total ED Encounters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81000" y="1371601"/>
          <a:ext cx="84582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</a:rPr>
              <a:t>Method #2 - Classifying Encounters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9245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Total ED Encounters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819400" y="1752600"/>
          <a:ext cx="6753225" cy="496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81000" y="14179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rved Left Arrow 7"/>
          <p:cNvSpPr/>
          <p:nvPr/>
        </p:nvSpPr>
        <p:spPr>
          <a:xfrm rot="17457935">
            <a:off x="4231096" y="228253"/>
            <a:ext cx="388708" cy="2724510"/>
          </a:xfrm>
          <a:prstGeom prst="curvedLeftArrow">
            <a:avLst/>
          </a:prstGeom>
          <a:solidFill>
            <a:srgbClr val="0056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8828724">
            <a:off x="2268986" y="1724343"/>
            <a:ext cx="1145773" cy="6143631"/>
          </a:xfrm>
          <a:prstGeom prst="curvedRightArrow">
            <a:avLst/>
          </a:prstGeom>
          <a:solidFill>
            <a:srgbClr val="00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1624218">
            <a:off x="2606934" y="2167393"/>
            <a:ext cx="1364510" cy="1942052"/>
          </a:xfrm>
          <a:prstGeom prst="ellipse">
            <a:avLst/>
          </a:prstGeom>
          <a:noFill/>
          <a:ln w="38100">
            <a:solidFill>
              <a:srgbClr val="C808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Bracket 14"/>
          <p:cNvSpPr/>
          <p:nvPr/>
        </p:nvSpPr>
        <p:spPr>
          <a:xfrm rot="17354252">
            <a:off x="2779770" y="1087089"/>
            <a:ext cx="273378" cy="917262"/>
          </a:xfrm>
          <a:prstGeom prst="rightBracke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ket 15"/>
          <p:cNvSpPr/>
          <p:nvPr/>
        </p:nvSpPr>
        <p:spPr>
          <a:xfrm rot="11881645">
            <a:off x="1310877" y="1903741"/>
            <a:ext cx="366081" cy="1143000"/>
          </a:xfrm>
          <a:prstGeom prst="rightBracke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3" idx="6"/>
          </p:cNvCxnSpPr>
          <p:nvPr/>
        </p:nvCxnSpPr>
        <p:spPr>
          <a:xfrm>
            <a:off x="3896702" y="3448902"/>
            <a:ext cx="370498" cy="132498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6400800" y="6400800"/>
            <a:ext cx="2133600" cy="365125"/>
          </a:xfrm>
        </p:spPr>
        <p:txBody>
          <a:bodyPr/>
          <a:lstStyle/>
          <a:p>
            <a:fld id="{3C3E591C-1321-4CDE-9835-C0F96F8F6F3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724400"/>
            <a:ext cx="71628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  </a:t>
            </a:r>
            <a:r>
              <a:rPr lang="en-US" sz="4000" b="1" dirty="0" smtClean="0"/>
              <a:t> ~10% </a:t>
            </a:r>
            <a:r>
              <a:rPr lang="en-US" sz="4000" b="1" dirty="0"/>
              <a:t>of </a:t>
            </a:r>
            <a:r>
              <a:rPr lang="en-US" sz="4000" b="1" dirty="0" smtClean="0"/>
              <a:t>ED patients in East Bay</a:t>
            </a:r>
            <a:endParaRPr lang="en-US" sz="4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7526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Frequent Utilization: </a:t>
            </a:r>
          </a:p>
          <a:p>
            <a:pPr lvl="0">
              <a:spcBef>
                <a:spcPct val="0"/>
              </a:spcBef>
              <a:defRPr/>
            </a:pPr>
            <a:endParaRPr lang="en-US" sz="4400" b="1" dirty="0" smtClean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4400" dirty="0" smtClean="0"/>
              <a:t>       3+ visits in a 6-month period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48400" y="6356350"/>
            <a:ext cx="2133600" cy="365125"/>
          </a:xfrm>
        </p:spPr>
        <p:txBody>
          <a:bodyPr/>
          <a:lstStyle/>
          <a:p>
            <a:fld id="{3C3E591C-1321-4CDE-9835-C0F96F8F6F3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 #3 - Classifying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Patients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463</Words>
  <Application>Microsoft Office PowerPoint</Application>
  <PresentationFormat>On-screen Show (4:3)</PresentationFormat>
  <Paragraphs>120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Exploring Emergency Department Data at Sutter Health</vt:lpstr>
      <vt:lpstr>Sutter Health Research, Development and Dissemination  (RDD)</vt:lpstr>
      <vt:lpstr>Areas of Focus for Sutter Health RDD</vt:lpstr>
      <vt:lpstr>Slide 4</vt:lpstr>
      <vt:lpstr>GIS Capabilities at Sutter Health RDD</vt:lpstr>
      <vt:lpstr>Slide 6</vt:lpstr>
      <vt:lpstr>Slide 7</vt:lpstr>
      <vt:lpstr>Slide 8</vt:lpstr>
      <vt:lpstr>Slide 9</vt:lpstr>
      <vt:lpstr>Slide 10</vt:lpstr>
      <vt:lpstr>Data-Driven Critical Findings </vt:lpstr>
      <vt:lpstr>Data-Driven Critical Findings </vt:lpstr>
      <vt:lpstr>Data-Driven Critical Findings </vt:lpstr>
      <vt:lpstr>Acknowledgements </vt:lpstr>
      <vt:lpstr>Thank you</vt:lpstr>
    </vt:vector>
  </TitlesOfParts>
  <Company>Sutter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KumarS8</dc:creator>
  <cp:lastModifiedBy>KumarS8</cp:lastModifiedBy>
  <cp:revision>84</cp:revision>
  <dcterms:created xsi:type="dcterms:W3CDTF">2015-05-13T19:22:37Z</dcterms:created>
  <dcterms:modified xsi:type="dcterms:W3CDTF">2015-05-20T21:59:34Z</dcterms:modified>
</cp:coreProperties>
</file>