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0" r:id="rId1"/>
  </p:sldMasterIdLst>
  <p:notesMasterIdLst>
    <p:notesMasterId r:id="rId9"/>
  </p:notesMasterIdLst>
  <p:handoutMasterIdLst>
    <p:handoutMasterId r:id="rId10"/>
  </p:handoutMasterIdLst>
  <p:sldIdLst>
    <p:sldId id="448" r:id="rId2"/>
    <p:sldId id="456" r:id="rId3"/>
    <p:sldId id="519" r:id="rId4"/>
    <p:sldId id="518" r:id="rId5"/>
    <p:sldId id="520" r:id="rId6"/>
    <p:sldId id="521" r:id="rId7"/>
    <p:sldId id="52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624">
          <p15:clr>
            <a:srgbClr val="A4A3A4"/>
          </p15:clr>
        </p15:guide>
        <p15:guide id="5" pos="5472">
          <p15:clr>
            <a:srgbClr val="A4A3A4"/>
          </p15:clr>
        </p15:guide>
        <p15:guide id="6" pos="144">
          <p15:clr>
            <a:srgbClr val="A4A3A4"/>
          </p15:clr>
        </p15:guide>
        <p15:guide id="7" pos="288">
          <p15:clr>
            <a:srgbClr val="A4A3A4"/>
          </p15:clr>
        </p15:guide>
        <p15:guide id="8" pos="559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5C8A00"/>
    <a:srgbClr val="C6D9F1"/>
    <a:srgbClr val="F67B00"/>
    <a:srgbClr val="94DE00"/>
    <a:srgbClr val="FFAB57"/>
    <a:srgbClr val="C8FF5B"/>
    <a:srgbClr val="7BB800"/>
    <a:srgbClr val="F5DF83"/>
    <a:srgbClr val="EECA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17" autoAdjust="0"/>
    <p:restoredTop sz="94661" autoAdjust="0"/>
  </p:normalViewPr>
  <p:slideViewPr>
    <p:cSldViewPr>
      <p:cViewPr varScale="1">
        <p:scale>
          <a:sx n="116" d="100"/>
          <a:sy n="116" d="100"/>
        </p:scale>
        <p:origin x="1674" y="108"/>
      </p:cViewPr>
      <p:guideLst>
        <p:guide orient="horz" pos="2160"/>
        <p:guide pos="2880"/>
        <p:guide orient="horz" pos="3888"/>
        <p:guide orient="horz" pos="624"/>
        <p:guide pos="5472"/>
        <p:guide pos="144"/>
        <p:guide pos="288"/>
        <p:guide pos="55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/>
          <a:lstStyle>
            <a:lvl1pPr algn="r">
              <a:defRPr sz="1200"/>
            </a:lvl1pPr>
          </a:lstStyle>
          <a:p>
            <a:fld id="{D480EBF6-3FC7-4536-B716-A519681F4912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 anchor="b"/>
          <a:lstStyle>
            <a:lvl1pPr algn="r">
              <a:defRPr sz="1200"/>
            </a:lvl1pPr>
          </a:lstStyle>
          <a:p>
            <a:fld id="{5345FA38-9021-4B0A-8FFF-FD53A403C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204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/>
          <a:lstStyle>
            <a:lvl1pPr algn="r">
              <a:defRPr sz="1200"/>
            </a:lvl1pPr>
          </a:lstStyle>
          <a:p>
            <a:fld id="{60490AAA-7CC8-4D4A-AC59-DE24BFF7D87A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3" rIns="93167" bIns="46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7" tIns="46583" rIns="93167" bIns="4658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 anchor="b"/>
          <a:lstStyle>
            <a:lvl1pPr algn="r">
              <a:defRPr sz="1200"/>
            </a:lvl1pPr>
          </a:lstStyle>
          <a:p>
            <a:fld id="{99F5C3CD-ECF9-4479-948C-EE62E636F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73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5C3CD-ECF9-4479-948C-EE62E636F9F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360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F3C4B-EAAB-40D2-AE1E-63AEE8A11AD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963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F3C4B-EAAB-40D2-AE1E-63AEE8A11AD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521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FFA94C-5135-46BF-863D-B8BAB6FCA6F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318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F3C4B-EAAB-40D2-AE1E-63AEE8A11AD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537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F3C4B-EAAB-40D2-AE1E-63AEE8A11AD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989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F3C4B-EAAB-40D2-AE1E-63AEE8A11AD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88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848600" cy="707797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9947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61774" y="5698067"/>
            <a:ext cx="2820452" cy="77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396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lvl1pPr>
            <a:lvl2pPr marL="742950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lvl2pPr>
            <a:lvl3pPr marL="1143000" indent="-22860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lvl3pPr>
            <a:lvl4pPr marL="1600200" indent="-228600">
              <a:buClr>
                <a:schemeClr val="accent1">
                  <a:lumMod val="75000"/>
                </a:schemeClr>
              </a:buClr>
              <a:buFont typeface="Calibri" pitchFamily="34" charset="0"/>
              <a:buChar char="–"/>
              <a:defRPr/>
            </a:lvl4pPr>
            <a:lvl5pPr marL="2057400" indent="-228600">
              <a:buClr>
                <a:schemeClr val="accent1">
                  <a:lumMod val="75000"/>
                </a:schemeClr>
              </a:buClr>
              <a:buFont typeface="Calibri" pitchFamily="34" charset="0"/>
              <a:buChar char="»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6153" y="370275"/>
            <a:ext cx="8003447" cy="46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50" tIns="45676" rIns="91350" bIns="45676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59080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hart Placeholder 8"/>
          <p:cNvSpPr>
            <a:spLocks noGrp="1"/>
          </p:cNvSpPr>
          <p:nvPr>
            <p:ph type="chart" sz="quarter" idx="10"/>
          </p:nvPr>
        </p:nvSpPr>
        <p:spPr>
          <a:xfrm>
            <a:off x="533400" y="1295400"/>
            <a:ext cx="8077200" cy="4419600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/>
            </a:lvl1pPr>
          </a:lstStyle>
          <a:p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6153" y="370275"/>
            <a:ext cx="8003447" cy="46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50" tIns="45676" rIns="91350" bIns="45676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40004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2360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6153" y="370275"/>
            <a:ext cx="8003447" cy="46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50" tIns="45676" rIns="91350" bIns="45676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1180214"/>
            <a:ext cx="8447088" cy="498666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Tx/>
              <a:buFont typeface="Wingdings" pitchFamily="2" charset="2"/>
              <a:buChar char="q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1" name="Text Box 13"/>
          <p:cNvSpPr txBox="1">
            <a:spLocks noChangeArrowheads="1"/>
          </p:cNvSpPr>
          <p:nvPr userDrawn="1"/>
        </p:nvSpPr>
        <p:spPr bwMode="auto">
          <a:xfrm>
            <a:off x="8482570" y="414859"/>
            <a:ext cx="403225" cy="391592"/>
          </a:xfrm>
          <a:prstGeom prst="rect">
            <a:avLst/>
          </a:prstGeom>
          <a:solidFill>
            <a:srgbClr val="336699"/>
          </a:solidFill>
          <a:ln>
            <a:noFill/>
          </a:ln>
          <a:extLst/>
        </p:spPr>
        <p:txBody>
          <a:bodyPr wrap="none" lIns="0" tIns="0" rIns="0" bIns="0" anchor="ctr" anchorCtr="1"/>
          <a:lstStyle>
            <a:lvl1pPr defTabSz="646113" eaLnBrk="0" hangingPunct="0">
              <a:defRPr sz="1100" b="1">
                <a:solidFill>
                  <a:schemeClr val="tx1"/>
                </a:solidFill>
                <a:latin typeface="Arial Unicode MS" pitchFamily="34" charset="-128"/>
                <a:ea typeface="ＭＳ Ｐゴシック" charset="-128"/>
              </a:defRPr>
            </a:lvl1pPr>
            <a:lvl2pPr marL="742950" indent="-285750" defTabSz="646113" eaLnBrk="0" hangingPunct="0">
              <a:defRPr sz="1100" b="1">
                <a:solidFill>
                  <a:schemeClr val="tx1"/>
                </a:solidFill>
                <a:latin typeface="Arial Unicode MS" pitchFamily="34" charset="-128"/>
                <a:ea typeface="ＭＳ Ｐゴシック" charset="-128"/>
              </a:defRPr>
            </a:lvl2pPr>
            <a:lvl3pPr marL="1143000" indent="-228600" defTabSz="646113" eaLnBrk="0" hangingPunct="0">
              <a:defRPr sz="1100" b="1">
                <a:solidFill>
                  <a:schemeClr val="tx1"/>
                </a:solidFill>
                <a:latin typeface="Arial Unicode MS" pitchFamily="34" charset="-128"/>
                <a:ea typeface="ＭＳ Ｐゴシック" charset="-128"/>
              </a:defRPr>
            </a:lvl3pPr>
            <a:lvl4pPr marL="1600200" indent="-228600" defTabSz="646113" eaLnBrk="0" hangingPunct="0">
              <a:defRPr sz="1100" b="1">
                <a:solidFill>
                  <a:schemeClr val="tx1"/>
                </a:solidFill>
                <a:latin typeface="Arial Unicode MS" pitchFamily="34" charset="-128"/>
                <a:ea typeface="ＭＳ Ｐゴシック" charset="-128"/>
              </a:defRPr>
            </a:lvl4pPr>
            <a:lvl5pPr marL="2057400" indent="-228600" defTabSz="646113" eaLnBrk="0" hangingPunct="0">
              <a:defRPr sz="1100" b="1">
                <a:solidFill>
                  <a:schemeClr val="tx1"/>
                </a:solidFill>
                <a:latin typeface="Arial Unicode MS" pitchFamily="34" charset="-128"/>
                <a:ea typeface="ＭＳ Ｐゴシック" charset="-128"/>
              </a:defRPr>
            </a:lvl5pPr>
            <a:lvl6pPr marL="2514600" indent="-228600" defTabSz="6461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 Unicode MS" pitchFamily="34" charset="-128"/>
                <a:ea typeface="ＭＳ Ｐゴシック" charset="-128"/>
              </a:defRPr>
            </a:lvl6pPr>
            <a:lvl7pPr marL="2971800" indent="-228600" defTabSz="6461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 Unicode MS" pitchFamily="34" charset="-128"/>
                <a:ea typeface="ＭＳ Ｐゴシック" charset="-128"/>
              </a:defRPr>
            </a:lvl7pPr>
            <a:lvl8pPr marL="3429000" indent="-228600" defTabSz="6461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 Unicode MS" pitchFamily="34" charset="-128"/>
                <a:ea typeface="ＭＳ Ｐゴシック" charset="-128"/>
              </a:defRPr>
            </a:lvl8pPr>
            <a:lvl9pPr marL="3886200" indent="-228600" defTabSz="6461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 Unicode MS" pitchFamily="34" charset="-128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90000"/>
              </a:spcAft>
              <a:buClr>
                <a:srgbClr val="B2B2B2"/>
              </a:buClr>
              <a:buSzPct val="80000"/>
              <a:buFont typeface="Arial" charset="0"/>
              <a:buNone/>
              <a:defRPr/>
            </a:pPr>
            <a:fld id="{C1431495-21C9-4259-B63E-CE54CECEBFAE}" type="slidenum">
              <a:rPr lang="en-US" sz="1300" smtClean="0">
                <a:solidFill>
                  <a:srgbClr val="FFFFFF"/>
                </a:solidFill>
                <a:latin typeface="Calibri"/>
                <a:cs typeface="Times New Roman" pitchFamily="18" charset="0"/>
              </a:rPr>
              <a:pPr algn="ctr" eaLnBrk="1" hangingPunct="1">
                <a:spcBef>
                  <a:spcPct val="50000"/>
                </a:spcBef>
                <a:spcAft>
                  <a:spcPct val="90000"/>
                </a:spcAft>
                <a:buClr>
                  <a:srgbClr val="B2B2B2"/>
                </a:buClr>
                <a:buSzPct val="80000"/>
                <a:buFont typeface="Arial" charset="0"/>
                <a:buNone/>
                <a:defRPr/>
              </a:pPr>
              <a:t>‹#›</a:t>
            </a:fld>
            <a:endParaRPr lang="en-US" sz="1300" dirty="0" smtClean="0">
              <a:solidFill>
                <a:srgbClr val="FFFFFF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22" name="Line 12"/>
          <p:cNvSpPr>
            <a:spLocks noChangeShapeType="1"/>
          </p:cNvSpPr>
          <p:nvPr userDrawn="1"/>
        </p:nvSpPr>
        <p:spPr bwMode="auto">
          <a:xfrm>
            <a:off x="258206" y="806450"/>
            <a:ext cx="8627589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/>
        </p:spPr>
        <p:txBody>
          <a:bodyPr lIns="96661" tIns="48331" rIns="96661" bIns="48331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" name="TextBox 1"/>
          <p:cNvSpPr txBox="1">
            <a:spLocks noChangeArrowheads="1"/>
          </p:cNvSpPr>
          <p:nvPr userDrawn="1"/>
        </p:nvSpPr>
        <p:spPr bwMode="auto">
          <a:xfrm>
            <a:off x="76200" y="6540500"/>
            <a:ext cx="5292360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cs typeface="Arial" charset="0"/>
              </a:rPr>
              <a:t>Commonwealth</a:t>
            </a:r>
            <a:r>
              <a:rPr lang="en-US" sz="1200" baseline="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cs typeface="Arial" charset="0"/>
              </a:rPr>
              <a:t> Fund </a:t>
            </a:r>
            <a:r>
              <a:rPr lang="en-US" sz="1200" baseline="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cs typeface="Arial" charset="0"/>
              </a:rPr>
              <a:t>Webinar</a:t>
            </a:r>
            <a:r>
              <a:rPr lang="en-US" sz="1200" b="1" baseline="0" dirty="0" smtClean="0">
                <a:solidFill>
                  <a:srgbClr val="FF0000"/>
                </a:solidFill>
                <a:latin typeface="Calibri"/>
                <a:cs typeface="Arial" charset="0"/>
              </a:rPr>
              <a:t> </a:t>
            </a:r>
            <a:r>
              <a:rPr lang="en-US" sz="12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cs typeface="Arial" charset="0"/>
              </a:rPr>
              <a:t>|  May</a:t>
            </a:r>
            <a:r>
              <a:rPr lang="en-US" sz="1200" baseline="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cs typeface="Arial" charset="0"/>
              </a:rPr>
              <a:t> 12</a:t>
            </a:r>
            <a:r>
              <a:rPr lang="en-US" sz="12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cs typeface="Arial" charset="0"/>
              </a:rPr>
              <a:t>, 2016</a:t>
            </a:r>
            <a:endParaRPr lang="en-US" sz="1200" b="1" dirty="0" smtClean="0">
              <a:solidFill>
                <a:srgbClr val="FF0000"/>
              </a:solidFill>
              <a:latin typeface="Calibri"/>
              <a:cs typeface="Arial" charset="0"/>
            </a:endParaRPr>
          </a:p>
        </p:txBody>
      </p:sp>
      <p:sp>
        <p:nvSpPr>
          <p:cNvPr id="24" name="Rectangle 23"/>
          <p:cNvSpPr/>
          <p:nvPr userDrawn="1"/>
        </p:nvSpPr>
        <p:spPr bwMode="auto">
          <a:xfrm>
            <a:off x="7884542" y="5592726"/>
            <a:ext cx="993644" cy="38277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algn="ctr" defTabSz="1019175" fontAlgn="base">
              <a:spcBef>
                <a:spcPct val="0"/>
              </a:spcBef>
              <a:spcAft>
                <a:spcPct val="0"/>
              </a:spcAft>
            </a:pPr>
            <a:endParaRPr lang="en-US" sz="1100" b="1" dirty="0">
              <a:solidFill>
                <a:prstClr val="black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114218" y="6477000"/>
            <a:ext cx="891556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814282" y="6502400"/>
            <a:ext cx="1237271" cy="33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717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accent1">
            <a:lumMod val="75000"/>
          </a:schemeClr>
        </a:buClr>
        <a:buSzTx/>
        <a:buFont typeface="Wingdings" pitchFamily="2" charset="2"/>
        <a:buChar char="q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Calibri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microsoft.com/office/2007/relationships/hdphoto" Target="../media/hdphoto2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5.png"/><Relationship Id="rId9" Type="http://schemas.microsoft.com/office/2007/relationships/hdphoto" Target="../media/hdphoto3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311586"/>
            <a:ext cx="7848600" cy="132335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OneCity</a:t>
            </a:r>
            <a:r>
              <a:rPr lang="en-US" dirty="0" smtClean="0"/>
              <a:t> Health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669947"/>
            <a:ext cx="7543800" cy="1752600"/>
          </a:xfrm>
        </p:spPr>
        <p:txBody>
          <a:bodyPr/>
          <a:lstStyle/>
          <a:p>
            <a:r>
              <a:rPr lang="en-US" sz="2200" dirty="0" smtClean="0"/>
              <a:t>Perspectives on NYS DSRIP Implementation</a:t>
            </a:r>
          </a:p>
          <a:p>
            <a:r>
              <a:rPr lang="en-US" sz="2200" dirty="0" smtClean="0"/>
              <a:t>Commonwealth Fund Webinar</a:t>
            </a:r>
          </a:p>
          <a:p>
            <a:r>
              <a:rPr lang="en-US" sz="2200" dirty="0" smtClean="0"/>
              <a:t>May 12, 2016</a:t>
            </a:r>
          </a:p>
          <a:p>
            <a:endParaRPr lang="en-US" sz="2200" dirty="0"/>
          </a:p>
          <a:p>
            <a:r>
              <a:rPr lang="en-US" sz="2200" dirty="0" smtClean="0"/>
              <a:t>Christina Jenkins, MD</a:t>
            </a:r>
          </a:p>
          <a:p>
            <a:r>
              <a:rPr lang="en-US" sz="2200" dirty="0" smtClean="0"/>
              <a:t>President and CEO, </a:t>
            </a:r>
            <a:r>
              <a:rPr lang="en-US" sz="2200" dirty="0" err="1" smtClean="0"/>
              <a:t>OneCity</a:t>
            </a:r>
            <a:r>
              <a:rPr lang="en-US" sz="2200" dirty="0" smtClean="0"/>
              <a:t> Health Services</a:t>
            </a:r>
          </a:p>
        </p:txBody>
      </p:sp>
    </p:spTree>
    <p:extLst>
      <p:ext uri="{BB962C8B-B14F-4D97-AF65-F5344CB8AC3E}">
        <p14:creationId xmlns:p14="http://schemas.microsoft.com/office/powerpoint/2010/main" val="918903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496" y="326106"/>
            <a:ext cx="8384447" cy="430798"/>
          </a:xfrm>
        </p:spPr>
        <p:txBody>
          <a:bodyPr/>
          <a:lstStyle/>
          <a:p>
            <a:r>
              <a:rPr lang="en-US" sz="2200" dirty="0" err="1" smtClean="0"/>
              <a:t>OneCity</a:t>
            </a:r>
            <a:r>
              <a:rPr lang="en-US" sz="2200" dirty="0" smtClean="0"/>
              <a:t> Health Structure:  Hub-Based Model to Meet Local Needs</a:t>
            </a:r>
            <a:endParaRPr lang="en-US" sz="22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3207619" y="2776896"/>
            <a:ext cx="1673080" cy="65299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algn="ctr" defTabSz="1019175"/>
            <a:endParaRPr lang="en-US" sz="1400" b="1" dirty="0" smtClean="0">
              <a:solidFill>
                <a:schemeClr val="bg1"/>
              </a:solidFill>
              <a:latin typeface="Calibri" charset="0"/>
            </a:endParaRPr>
          </a:p>
        </p:txBody>
      </p:sp>
      <p:cxnSp>
        <p:nvCxnSpPr>
          <p:cNvPr id="5" name="Straight Connector 4"/>
          <p:cNvCxnSpPr>
            <a:stCxn id="4" idx="0"/>
            <a:endCxn id="3" idx="2"/>
          </p:cNvCxnSpPr>
          <p:nvPr/>
        </p:nvCxnSpPr>
        <p:spPr bwMode="auto">
          <a:xfrm flipH="1" flipV="1">
            <a:off x="4044159" y="3429889"/>
            <a:ext cx="1" cy="302293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5" name="Group 14"/>
          <p:cNvGrpSpPr/>
          <p:nvPr/>
        </p:nvGrpSpPr>
        <p:grpSpPr>
          <a:xfrm>
            <a:off x="278246" y="1612034"/>
            <a:ext cx="6431252" cy="405460"/>
            <a:chOff x="1356374" y="4414614"/>
            <a:chExt cx="6431252" cy="405460"/>
          </a:xfrm>
        </p:grpSpPr>
        <p:sp>
          <p:nvSpPr>
            <p:cNvPr id="6" name="Rectangle 5"/>
            <p:cNvSpPr/>
            <p:nvPr/>
          </p:nvSpPr>
          <p:spPr bwMode="auto">
            <a:xfrm>
              <a:off x="1356374" y="4414616"/>
              <a:ext cx="1382711" cy="4054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1858" tIns="50929" rIns="101858" bIns="5092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9175"/>
              <a:r>
                <a:rPr lang="en-US" sz="1400" b="1" dirty="0" smtClean="0">
                  <a:solidFill>
                    <a:srgbClr val="000000">
                      <a:lumMod val="85000"/>
                      <a:lumOff val="15000"/>
                    </a:srgbClr>
                  </a:solidFill>
                  <a:latin typeface="Calibri" charset="0"/>
                </a:rPr>
                <a:t>Bronx Hub</a:t>
              </a:r>
              <a:endParaRPr lang="en-US" sz="1400" b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3039221" y="4414616"/>
              <a:ext cx="1382711" cy="4054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1858" tIns="50929" rIns="101858" bIns="5092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9175"/>
              <a:r>
                <a:rPr lang="en-US" sz="1400" b="1" dirty="0" smtClean="0">
                  <a:solidFill>
                    <a:srgbClr val="000000">
                      <a:lumMod val="85000"/>
                      <a:lumOff val="15000"/>
                    </a:srgbClr>
                  </a:solidFill>
                  <a:latin typeface="Calibri" charset="0"/>
                </a:rPr>
                <a:t>Brooklyn Hub</a:t>
              </a:r>
              <a:endParaRPr lang="en-US" sz="1400" b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722068" y="4414615"/>
              <a:ext cx="1382711" cy="4054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1858" tIns="50929" rIns="101858" bIns="5092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9175"/>
              <a:r>
                <a:rPr lang="en-US" sz="1400" b="1" dirty="0" smtClean="0">
                  <a:solidFill>
                    <a:srgbClr val="000000">
                      <a:lumMod val="85000"/>
                      <a:lumOff val="15000"/>
                    </a:srgbClr>
                  </a:solidFill>
                  <a:latin typeface="Calibri" charset="0"/>
                </a:rPr>
                <a:t>Manhattan Hub</a:t>
              </a:r>
              <a:endParaRPr lang="en-US" sz="1400" b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404915" y="4414614"/>
              <a:ext cx="1382711" cy="4054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1858" tIns="50929" rIns="101858" bIns="5092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9175"/>
              <a:r>
                <a:rPr lang="en-US" sz="1400" b="1" dirty="0" smtClean="0">
                  <a:solidFill>
                    <a:srgbClr val="000000">
                      <a:lumMod val="85000"/>
                      <a:lumOff val="15000"/>
                    </a:srgbClr>
                  </a:solidFill>
                  <a:latin typeface="Calibri" charset="0"/>
                </a:rPr>
                <a:t>Queens Hub</a:t>
              </a:r>
              <a:endParaRPr lang="en-US" sz="1400" b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charset="0"/>
              </a:endParaRPr>
            </a:p>
          </p:txBody>
        </p:sp>
      </p:grpSp>
      <p:cxnSp>
        <p:nvCxnSpPr>
          <p:cNvPr id="10" name="Straight Connector 18"/>
          <p:cNvCxnSpPr>
            <a:stCxn id="3" idx="0"/>
            <a:endCxn id="6" idx="2"/>
          </p:cNvCxnSpPr>
          <p:nvPr/>
        </p:nvCxnSpPr>
        <p:spPr bwMode="auto">
          <a:xfrm rot="16200000" flipV="1">
            <a:off x="2127180" y="859916"/>
            <a:ext cx="759402" cy="3074557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8"/>
          <p:cNvCxnSpPr>
            <a:stCxn id="3" idx="0"/>
            <a:endCxn id="7" idx="2"/>
          </p:cNvCxnSpPr>
          <p:nvPr/>
        </p:nvCxnSpPr>
        <p:spPr bwMode="auto">
          <a:xfrm rot="16200000" flipV="1">
            <a:off x="2968603" y="1701340"/>
            <a:ext cx="759402" cy="139171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8"/>
          <p:cNvCxnSpPr>
            <a:stCxn id="3" idx="0"/>
            <a:endCxn id="9" idx="2"/>
          </p:cNvCxnSpPr>
          <p:nvPr/>
        </p:nvCxnSpPr>
        <p:spPr bwMode="auto">
          <a:xfrm rot="5400000" flipH="1" flipV="1">
            <a:off x="4651449" y="1410202"/>
            <a:ext cx="759404" cy="1973984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8"/>
          <p:cNvCxnSpPr>
            <a:stCxn id="3" idx="0"/>
            <a:endCxn id="8" idx="2"/>
          </p:cNvCxnSpPr>
          <p:nvPr/>
        </p:nvCxnSpPr>
        <p:spPr bwMode="auto">
          <a:xfrm rot="5400000" flipH="1" flipV="1">
            <a:off x="3810026" y="2251627"/>
            <a:ext cx="759403" cy="291137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Rounded Rectangle 3"/>
          <p:cNvSpPr/>
          <p:nvPr/>
        </p:nvSpPr>
        <p:spPr bwMode="auto">
          <a:xfrm>
            <a:off x="3352804" y="3732182"/>
            <a:ext cx="1382711" cy="652993"/>
          </a:xfrm>
          <a:prstGeom prst="roundRect">
            <a:avLst>
              <a:gd name="adj" fmla="val 2802"/>
            </a:avLst>
          </a:prstGeom>
          <a:noFill/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algn="ctr" defTabSz="1019175"/>
            <a:endParaRPr lang="en-US" sz="1400" b="1" dirty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7" name="Cloud 16"/>
          <p:cNvSpPr/>
          <p:nvPr/>
        </p:nvSpPr>
        <p:spPr bwMode="auto">
          <a:xfrm>
            <a:off x="278246" y="1112890"/>
            <a:ext cx="1382711" cy="552261"/>
          </a:xfrm>
          <a:prstGeom prst="cloud">
            <a:avLst/>
          </a:prstGeom>
          <a:noFill/>
          <a:ln w="9525" cap="flat" cmpd="sng" algn="ctr">
            <a:solidFill>
              <a:srgbClr val="3366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Calibri" charset="0"/>
              </a:rPr>
              <a:t>Community</a:t>
            </a:r>
            <a:endParaRPr kumimoji="0" lang="en-US" sz="1100" i="0" u="none" strike="noStrike" cap="none" normalizeH="0" baseline="0" dirty="0">
              <a:ln>
                <a:noFill/>
              </a:ln>
              <a:solidFill>
                <a:srgbClr val="336699"/>
              </a:solidFill>
              <a:effectLst/>
              <a:latin typeface="Calibri" charset="0"/>
            </a:endParaRPr>
          </a:p>
        </p:txBody>
      </p:sp>
      <p:sp>
        <p:nvSpPr>
          <p:cNvPr id="18" name="Cloud 17"/>
          <p:cNvSpPr/>
          <p:nvPr/>
        </p:nvSpPr>
        <p:spPr bwMode="auto">
          <a:xfrm>
            <a:off x="1961093" y="1112890"/>
            <a:ext cx="1382711" cy="552261"/>
          </a:xfrm>
          <a:prstGeom prst="cloud">
            <a:avLst/>
          </a:prstGeom>
          <a:noFill/>
          <a:ln w="9525" cap="flat" cmpd="sng" algn="ctr">
            <a:solidFill>
              <a:srgbClr val="3366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Calibri" charset="0"/>
              </a:rPr>
              <a:t>Community</a:t>
            </a:r>
            <a:endParaRPr kumimoji="0" lang="en-US" sz="1100" i="0" u="none" strike="noStrike" cap="none" normalizeH="0" baseline="0" dirty="0">
              <a:ln>
                <a:noFill/>
              </a:ln>
              <a:solidFill>
                <a:srgbClr val="336699"/>
              </a:solidFill>
              <a:effectLst/>
              <a:latin typeface="Calibri" charset="0"/>
            </a:endParaRPr>
          </a:p>
        </p:txBody>
      </p:sp>
      <p:sp>
        <p:nvSpPr>
          <p:cNvPr id="19" name="Cloud 18"/>
          <p:cNvSpPr/>
          <p:nvPr/>
        </p:nvSpPr>
        <p:spPr bwMode="auto">
          <a:xfrm>
            <a:off x="3643940" y="1112890"/>
            <a:ext cx="1382711" cy="552261"/>
          </a:xfrm>
          <a:prstGeom prst="cloud">
            <a:avLst/>
          </a:prstGeom>
          <a:noFill/>
          <a:ln w="9525" cap="flat" cmpd="sng" algn="ctr">
            <a:solidFill>
              <a:srgbClr val="3366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Calibri" charset="0"/>
              </a:rPr>
              <a:t>Community</a:t>
            </a:r>
            <a:endParaRPr kumimoji="0" lang="en-US" sz="1100" i="0" u="none" strike="noStrike" cap="none" normalizeH="0" baseline="0" dirty="0">
              <a:ln>
                <a:noFill/>
              </a:ln>
              <a:solidFill>
                <a:srgbClr val="336699"/>
              </a:solidFill>
              <a:effectLst/>
              <a:latin typeface="Calibri" charset="0"/>
            </a:endParaRPr>
          </a:p>
        </p:txBody>
      </p:sp>
      <p:sp>
        <p:nvSpPr>
          <p:cNvPr id="20" name="Cloud 19"/>
          <p:cNvSpPr/>
          <p:nvPr/>
        </p:nvSpPr>
        <p:spPr bwMode="auto">
          <a:xfrm>
            <a:off x="5326788" y="1112890"/>
            <a:ext cx="1382711" cy="552261"/>
          </a:xfrm>
          <a:prstGeom prst="cloud">
            <a:avLst/>
          </a:prstGeom>
          <a:noFill/>
          <a:ln w="9525" cap="flat" cmpd="sng" algn="ctr">
            <a:solidFill>
              <a:srgbClr val="3366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Calibri" charset="0"/>
              </a:rPr>
              <a:t>Community</a:t>
            </a:r>
            <a:endParaRPr kumimoji="0" lang="en-US" sz="1100" i="0" u="none" strike="noStrike" cap="none" normalizeH="0" baseline="0" dirty="0">
              <a:ln>
                <a:noFill/>
              </a:ln>
              <a:solidFill>
                <a:srgbClr val="336699"/>
              </a:solidFill>
              <a:effectLst/>
              <a:latin typeface="Calibri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3352800" y="5410200"/>
            <a:ext cx="1382711" cy="652993"/>
          </a:xfrm>
          <a:prstGeom prst="roundRect">
            <a:avLst>
              <a:gd name="adj" fmla="val 2802"/>
            </a:avLst>
          </a:pr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3352802" y="4572902"/>
            <a:ext cx="1382711" cy="652993"/>
          </a:xfrm>
          <a:prstGeom prst="roundRect">
            <a:avLst>
              <a:gd name="adj" fmla="val 2802"/>
            </a:avLst>
          </a:pr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charset="0"/>
            </a:endParaRPr>
          </a:p>
        </p:txBody>
      </p:sp>
      <p:cxnSp>
        <p:nvCxnSpPr>
          <p:cNvPr id="25" name="Straight Connector 24"/>
          <p:cNvCxnSpPr>
            <a:stCxn id="4" idx="2"/>
            <a:endCxn id="24" idx="0"/>
          </p:cNvCxnSpPr>
          <p:nvPr/>
        </p:nvCxnSpPr>
        <p:spPr bwMode="auto">
          <a:xfrm flipH="1">
            <a:off x="4044158" y="4385175"/>
            <a:ext cx="2" cy="187727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24" idx="2"/>
            <a:endCxn id="23" idx="0"/>
          </p:cNvCxnSpPr>
          <p:nvPr/>
        </p:nvCxnSpPr>
        <p:spPr bwMode="auto">
          <a:xfrm flipH="1">
            <a:off x="4044156" y="5225895"/>
            <a:ext cx="2" cy="184305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7" name="Picture 2" descr="http://brtlabs.com/wp-content/uploads/2013/02/NY-HealthDept-Larg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776" y="4615265"/>
            <a:ext cx="1032763" cy="568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http://momsmeals.com/blog/wp-content/uploads/2014/06/CMS-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889" y="5546381"/>
            <a:ext cx="1030532" cy="380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33"/>
          <p:cNvSpPr/>
          <p:nvPr/>
        </p:nvSpPr>
        <p:spPr bwMode="auto">
          <a:xfrm>
            <a:off x="278245" y="2768333"/>
            <a:ext cx="1868497" cy="652993"/>
          </a:xfrm>
          <a:prstGeom prst="rect">
            <a:avLst/>
          </a:prstGeom>
          <a:solidFill>
            <a:srgbClr val="C6D9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</a:rPr>
              <a:t>OneCity Health</a:t>
            </a:r>
          </a:p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latin typeface="Calibri" charset="0"/>
              </a:rPr>
              <a:t>Centralized Services Organization (“CSO”)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</a:endParaRPr>
          </a:p>
        </p:txBody>
      </p:sp>
      <p:cxnSp>
        <p:nvCxnSpPr>
          <p:cNvPr id="35" name="Straight Connector 34"/>
          <p:cNvCxnSpPr>
            <a:stCxn id="34" idx="2"/>
          </p:cNvCxnSpPr>
          <p:nvPr/>
        </p:nvCxnSpPr>
        <p:spPr bwMode="auto">
          <a:xfrm flipH="1">
            <a:off x="1212493" y="3421326"/>
            <a:ext cx="1" cy="63735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1" name="Picture 40"/>
          <p:cNvPicPr>
            <a:picLocks noChangeAspect="1"/>
          </p:cNvPicPr>
          <p:nvPr/>
        </p:nvPicPr>
        <p:blipFill rotWithShape="1">
          <a:blip r:embed="rId5"/>
          <a:srcRect r="55228"/>
          <a:stretch/>
        </p:blipFill>
        <p:spPr>
          <a:xfrm>
            <a:off x="3527776" y="3774544"/>
            <a:ext cx="1031645" cy="577729"/>
          </a:xfrm>
          <a:prstGeom prst="rect">
            <a:avLst/>
          </a:prstGeom>
        </p:spPr>
      </p:pic>
      <p:cxnSp>
        <p:nvCxnSpPr>
          <p:cNvPr id="36" name="Straight Connector 35"/>
          <p:cNvCxnSpPr>
            <a:endCxn id="4" idx="1"/>
          </p:cNvCxnSpPr>
          <p:nvPr/>
        </p:nvCxnSpPr>
        <p:spPr bwMode="auto">
          <a:xfrm>
            <a:off x="1212494" y="4058678"/>
            <a:ext cx="2140310" cy="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3" idx="1"/>
          </p:cNvCxnSpPr>
          <p:nvPr/>
        </p:nvCxnSpPr>
        <p:spPr bwMode="auto">
          <a:xfrm flipH="1">
            <a:off x="2146744" y="3103393"/>
            <a:ext cx="1060875" cy="13496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pic>
        <p:nvPicPr>
          <p:cNvPr id="42" name="Picture 41"/>
          <p:cNvPicPr>
            <a:picLocks noChangeAspect="1"/>
          </p:cNvPicPr>
          <p:nvPr/>
        </p:nvPicPr>
        <p:blipFill rotWithShape="1">
          <a:blip r:embed="rId5"/>
          <a:srcRect l="50000" t="9827" r="2464" b="12254"/>
          <a:stretch/>
        </p:blipFill>
        <p:spPr>
          <a:xfrm>
            <a:off x="3434740" y="2829090"/>
            <a:ext cx="1218839" cy="54860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5638800" y="2768332"/>
            <a:ext cx="3200400" cy="329486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638800" y="2794481"/>
            <a:ext cx="322061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u="sng" dirty="0" err="1" smtClean="0"/>
              <a:t>OneCity</a:t>
            </a:r>
            <a:r>
              <a:rPr lang="en-US" sz="1300" b="1" u="sng" dirty="0" smtClean="0"/>
              <a:t> Health Network</a:t>
            </a:r>
          </a:p>
          <a:p>
            <a:endParaRPr lang="en-US" sz="13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dirty="0" smtClean="0"/>
              <a:t>Largest PPS in New York State:  </a:t>
            </a:r>
            <a:r>
              <a:rPr lang="en-US" sz="1300" dirty="0"/>
              <a:t>~12,000 providers + ~1,100 sites across </a:t>
            </a:r>
            <a:r>
              <a:rPr lang="en-US" sz="1300" dirty="0" smtClean="0"/>
              <a:t>city, plus labor and social services partners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dirty="0"/>
              <a:t>Complete </a:t>
            </a:r>
            <a:r>
              <a:rPr lang="en-US" sz="1300" dirty="0" smtClean="0"/>
              <a:t>continuum </a:t>
            </a:r>
            <a:r>
              <a:rPr lang="en-US" sz="1300" dirty="0"/>
              <a:t>in each </a:t>
            </a:r>
            <a:r>
              <a:rPr lang="en-US" sz="1300" dirty="0" smtClean="0"/>
              <a:t>hub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dirty="0" smtClean="0"/>
              <a:t>Most diverse patient population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dirty="0" smtClean="0"/>
              <a:t>$1.2B at stake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dirty="0" smtClean="0"/>
              <a:t>Fiduciary/l</a:t>
            </a:r>
            <a:r>
              <a:rPr lang="en-US" sz="1300" dirty="0" smtClean="0"/>
              <a:t>ead </a:t>
            </a:r>
            <a:r>
              <a:rPr lang="en-US" sz="1300" dirty="0" smtClean="0"/>
              <a:t>partner NYC Health + Hospitals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dirty="0" smtClean="0"/>
              <a:t>Not currently a </a:t>
            </a:r>
            <a:r>
              <a:rPr lang="en-US" sz="1300" dirty="0" smtClean="0"/>
              <a:t>legal </a:t>
            </a:r>
            <a:r>
              <a:rPr lang="en-US" sz="1300" dirty="0" smtClean="0"/>
              <a:t>or contracting entity</a:t>
            </a:r>
            <a:endParaRPr lang="en-US" sz="13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dirty="0" smtClean="0"/>
              <a:t>One of eleven PPSs in New York City</a:t>
            </a:r>
          </a:p>
        </p:txBody>
      </p:sp>
    </p:spTree>
    <p:extLst>
      <p:ext uri="{BB962C8B-B14F-4D97-AF65-F5344CB8AC3E}">
        <p14:creationId xmlns:p14="http://schemas.microsoft.com/office/powerpoint/2010/main" val="2727736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981961" y="2224260"/>
            <a:ext cx="3073640" cy="731520"/>
          </a:xfrm>
          <a:prstGeom prst="rect">
            <a:avLst/>
          </a:prstGeom>
          <a:solidFill>
            <a:srgbClr val="D6E4F2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algn="ctr" defTabSz="1019175"/>
            <a:r>
              <a:rPr lang="en-US" sz="1000" b="1" dirty="0" smtClean="0">
                <a:latin typeface="Calibri" charset="0"/>
              </a:rPr>
              <a:t>Care Models Committee</a:t>
            </a:r>
          </a:p>
          <a:p>
            <a:pPr algn="ctr" defTabSz="1019175"/>
            <a:r>
              <a:rPr lang="en-US" sz="1000" b="0" dirty="0" smtClean="0">
                <a:latin typeface="Calibri" charset="0"/>
              </a:rPr>
              <a:t>Current: </a:t>
            </a:r>
            <a:r>
              <a:rPr lang="en-US" sz="1000" dirty="0" smtClean="0">
                <a:latin typeface="Calibri" charset="0"/>
              </a:rPr>
              <a:t>18</a:t>
            </a:r>
            <a:r>
              <a:rPr lang="en-US" sz="1000" b="0" dirty="0" smtClean="0">
                <a:latin typeface="Calibri" charset="0"/>
              </a:rPr>
              <a:t> members</a:t>
            </a:r>
          </a:p>
          <a:p>
            <a:pPr lvl="0" algn="ctr" defTabSz="1019175" fontAlgn="base">
              <a:spcBef>
                <a:spcPct val="0"/>
              </a:spcBef>
              <a:spcAft>
                <a:spcPct val="0"/>
              </a:spcAft>
            </a:pPr>
            <a:r>
              <a:rPr lang="en-US" sz="900" i="1" dirty="0" smtClean="0">
                <a:latin typeface="Calibri" charset="0"/>
              </a:rPr>
              <a:t>(11 Community/Other; 5 NYC Health + Hospitals; 2 CSO)</a:t>
            </a:r>
            <a:endParaRPr lang="en-US" sz="900" i="1" dirty="0">
              <a:latin typeface="Calibri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32724" y="5162095"/>
            <a:ext cx="3836856" cy="695695"/>
            <a:chOff x="1356374" y="3418644"/>
            <a:chExt cx="6431252" cy="405460"/>
          </a:xfrm>
          <a:solidFill>
            <a:schemeClr val="bg1">
              <a:lumMod val="95000"/>
            </a:schemeClr>
          </a:solidFill>
        </p:grpSpPr>
        <p:sp>
          <p:nvSpPr>
            <p:cNvPr id="15" name="Rectangle 14"/>
            <p:cNvSpPr/>
            <p:nvPr/>
          </p:nvSpPr>
          <p:spPr bwMode="auto">
            <a:xfrm>
              <a:off x="1356374" y="3418646"/>
              <a:ext cx="1382711" cy="405458"/>
            </a:xfrm>
            <a:prstGeom prst="rect">
              <a:avLst/>
            </a:prstGeom>
            <a:grpFill/>
            <a:ln w="9525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1858" tIns="50929" rIns="101858" bIns="5092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9175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solidFill>
                    <a:srgbClr val="000000">
                      <a:lumMod val="85000"/>
                      <a:lumOff val="15000"/>
                    </a:srgbClr>
                  </a:solidFill>
                  <a:latin typeface="Calibri" charset="0"/>
                  <a:cs typeface="Arial" pitchFamily="34" charset="0"/>
                </a:rPr>
                <a:t>Brooklyn Hub </a:t>
              </a:r>
              <a:endParaRPr lang="en-US" sz="1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charset="0"/>
                <a:cs typeface="Arial" pitchFamily="34" charset="0"/>
              </a:endParaRPr>
            </a:p>
            <a:p>
              <a:pPr algn="ctr" defTabSz="1019175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solidFill>
                    <a:srgbClr val="000000">
                      <a:lumMod val="85000"/>
                      <a:lumOff val="15000"/>
                    </a:srgbClr>
                  </a:solidFill>
                  <a:latin typeface="Calibri" charset="0"/>
                  <a:cs typeface="Arial" pitchFamily="34" charset="0"/>
                </a:rPr>
                <a:t>Steering Committee</a:t>
              </a:r>
              <a:endParaRPr lang="en-US" sz="1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charset="0"/>
                <a:cs typeface="Arial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039221" y="3418646"/>
              <a:ext cx="1382711" cy="405458"/>
            </a:xfrm>
            <a:prstGeom prst="rect">
              <a:avLst/>
            </a:prstGeom>
            <a:grpFill/>
            <a:ln w="9525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1858" tIns="50929" rIns="101858" bIns="5092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9175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solidFill>
                    <a:srgbClr val="000000">
                      <a:lumMod val="85000"/>
                      <a:lumOff val="15000"/>
                    </a:srgbClr>
                  </a:solidFill>
                  <a:latin typeface="Calibri" charset="0"/>
                  <a:cs typeface="Arial" pitchFamily="34" charset="0"/>
                </a:rPr>
                <a:t>Bronx </a:t>
              </a:r>
            </a:p>
            <a:p>
              <a:pPr algn="ctr" defTabSz="1019175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solidFill>
                    <a:srgbClr val="000000">
                      <a:lumMod val="85000"/>
                      <a:lumOff val="15000"/>
                    </a:srgbClr>
                  </a:solidFill>
                  <a:latin typeface="Calibri" charset="0"/>
                  <a:cs typeface="Arial" pitchFamily="34" charset="0"/>
                </a:rPr>
                <a:t>Hub </a:t>
              </a:r>
              <a:endParaRPr lang="en-US" sz="1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charset="0"/>
                <a:cs typeface="Arial" pitchFamily="34" charset="0"/>
              </a:endParaRPr>
            </a:p>
            <a:p>
              <a:pPr algn="ctr" defTabSz="1019175"/>
              <a:r>
                <a:rPr lang="en-US" sz="1000" b="1" dirty="0" smtClean="0">
                  <a:solidFill>
                    <a:srgbClr val="000000">
                      <a:lumMod val="85000"/>
                      <a:lumOff val="15000"/>
                    </a:srgbClr>
                  </a:solidFill>
                  <a:latin typeface="Calibri" charset="0"/>
                  <a:cs typeface="Arial" pitchFamily="34" charset="0"/>
                </a:rPr>
                <a:t>Steering Committee</a:t>
              </a:r>
              <a:endParaRPr lang="en-US" sz="1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charset="0"/>
                <a:cs typeface="Arial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722068" y="3418645"/>
              <a:ext cx="1382711" cy="405458"/>
            </a:xfrm>
            <a:prstGeom prst="rect">
              <a:avLst/>
            </a:prstGeom>
            <a:grpFill/>
            <a:ln w="9525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1858" tIns="50929" rIns="101858" bIns="5092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9175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solidFill>
                    <a:srgbClr val="000000">
                      <a:lumMod val="85000"/>
                      <a:lumOff val="15000"/>
                    </a:srgbClr>
                  </a:solidFill>
                  <a:latin typeface="Calibri" charset="0"/>
                  <a:cs typeface="Arial" pitchFamily="34" charset="0"/>
                </a:rPr>
                <a:t>Queens Hub </a:t>
              </a:r>
              <a:endParaRPr lang="en-US" sz="1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charset="0"/>
                <a:cs typeface="Arial" pitchFamily="34" charset="0"/>
              </a:endParaRPr>
            </a:p>
            <a:p>
              <a:pPr algn="ctr" defTabSz="1019175"/>
              <a:r>
                <a:rPr lang="en-US" sz="1000" b="1" dirty="0" smtClean="0">
                  <a:solidFill>
                    <a:srgbClr val="000000">
                      <a:lumMod val="85000"/>
                      <a:lumOff val="15000"/>
                    </a:srgbClr>
                  </a:solidFill>
                  <a:latin typeface="Calibri" charset="0"/>
                  <a:cs typeface="Arial" pitchFamily="34" charset="0"/>
                </a:rPr>
                <a:t>Steering Committee</a:t>
              </a:r>
              <a:endParaRPr lang="en-US" sz="1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charset="0"/>
                <a:cs typeface="Arial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6404915" y="3418644"/>
              <a:ext cx="1382711" cy="405458"/>
            </a:xfrm>
            <a:prstGeom prst="rect">
              <a:avLst/>
            </a:prstGeom>
            <a:grpFill/>
            <a:ln w="9525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1858" tIns="50929" rIns="101858" bIns="5092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9175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solidFill>
                    <a:srgbClr val="000000">
                      <a:lumMod val="85000"/>
                      <a:lumOff val="15000"/>
                    </a:srgbClr>
                  </a:solidFill>
                  <a:latin typeface="Calibri" charset="0"/>
                  <a:cs typeface="Arial" pitchFamily="34" charset="0"/>
                </a:rPr>
                <a:t>Manhattan Hub </a:t>
              </a:r>
              <a:endParaRPr lang="en-US" sz="1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charset="0"/>
                <a:cs typeface="Arial" pitchFamily="34" charset="0"/>
              </a:endParaRPr>
            </a:p>
            <a:p>
              <a:pPr algn="ctr" defTabSz="1019175"/>
              <a:r>
                <a:rPr lang="en-US" sz="1000" b="1" dirty="0" smtClean="0">
                  <a:solidFill>
                    <a:srgbClr val="000000">
                      <a:lumMod val="85000"/>
                      <a:lumOff val="15000"/>
                    </a:srgbClr>
                  </a:solidFill>
                  <a:latin typeface="Calibri" charset="0"/>
                  <a:cs typeface="Arial" pitchFamily="34" charset="0"/>
                </a:rPr>
                <a:t>Steering Committee</a:t>
              </a:r>
              <a:endParaRPr lang="en-US" sz="1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charset="0"/>
                <a:cs typeface="Arial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 bwMode="auto">
          <a:xfrm>
            <a:off x="999511" y="1338308"/>
            <a:ext cx="3051985" cy="731520"/>
          </a:xfrm>
          <a:prstGeom prst="rect">
            <a:avLst/>
          </a:prstGeom>
          <a:solidFill>
            <a:srgbClr val="0033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 smtClean="0">
                <a:solidFill>
                  <a:schemeClr val="bg1"/>
                </a:solidFill>
                <a:latin typeface="Calibri" charset="0"/>
              </a:rPr>
              <a:t>OneCity Health Executive Committee </a:t>
            </a:r>
          </a:p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 smtClean="0">
                <a:solidFill>
                  <a:schemeClr val="bg1"/>
                </a:solidFill>
                <a:latin typeface="Calibri" charset="0"/>
              </a:rPr>
              <a:t>(Reports to NYC Health + Hospitals)</a:t>
            </a:r>
          </a:p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charset="0"/>
              </a:rPr>
              <a:t>Current: </a:t>
            </a:r>
            <a:r>
              <a:rPr lang="en-US" sz="1000" dirty="0" smtClean="0">
                <a:solidFill>
                  <a:schemeClr val="bg1"/>
                </a:solidFill>
                <a:latin typeface="Calibri" charset="0"/>
              </a:rPr>
              <a:t>19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charset="0"/>
              </a:rPr>
              <a:t> members </a:t>
            </a:r>
          </a:p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charset="0"/>
              </a:rPr>
              <a:t>(</a:t>
            </a:r>
            <a:r>
              <a:rPr lang="en-US" sz="900" i="1" dirty="0">
                <a:solidFill>
                  <a:schemeClr val="bg1"/>
                </a:solidFill>
                <a:latin typeface="Calibri" charset="0"/>
              </a:rPr>
              <a:t>8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charset="0"/>
              </a:rPr>
              <a:t> Community /Other;  3 NYC Health +</a:t>
            </a:r>
            <a:r>
              <a:rPr kumimoji="0" lang="en-US" sz="900" b="0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charset="0"/>
              </a:rPr>
              <a:t> Hospitals; 3 Subcommittee Chairs; 5 </a:t>
            </a:r>
            <a:r>
              <a:rPr lang="en-US" sz="900" i="1" dirty="0" smtClean="0">
                <a:solidFill>
                  <a:schemeClr val="bg1"/>
                </a:solidFill>
                <a:latin typeface="Calibri" charset="0"/>
              </a:rPr>
              <a:t>CSO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charset="0"/>
              </a:rPr>
              <a:t>)</a:t>
            </a:r>
            <a:endParaRPr kumimoji="0" lang="en-US" sz="900" b="0" i="1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977213" y="3110212"/>
            <a:ext cx="3079498" cy="731520"/>
          </a:xfrm>
          <a:prstGeom prst="rect">
            <a:avLst/>
          </a:prstGeom>
          <a:solidFill>
            <a:srgbClr val="D6E4F2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algn="ctr" defTabSz="1019175"/>
            <a:r>
              <a:rPr lang="en-US" sz="1000" b="1" dirty="0" smtClean="0">
                <a:latin typeface="Calibri" charset="0"/>
              </a:rPr>
              <a:t>Business Operations + IT Committee</a:t>
            </a:r>
          </a:p>
          <a:p>
            <a:pPr algn="ctr" defTabSz="1019175"/>
            <a:r>
              <a:rPr lang="en-US" sz="1000" b="0" dirty="0" smtClean="0">
                <a:latin typeface="Calibri" charset="0"/>
              </a:rPr>
              <a:t>Current: </a:t>
            </a:r>
            <a:r>
              <a:rPr lang="en-US" sz="1000" dirty="0" smtClean="0">
                <a:latin typeface="Calibri" charset="0"/>
              </a:rPr>
              <a:t>10</a:t>
            </a:r>
            <a:r>
              <a:rPr lang="en-US" sz="1000" b="0" dirty="0" smtClean="0">
                <a:latin typeface="Calibri" charset="0"/>
              </a:rPr>
              <a:t> </a:t>
            </a:r>
            <a:r>
              <a:rPr lang="en-US" sz="1000" b="0" dirty="0" smtClean="0">
                <a:latin typeface="Calibri" charset="0"/>
              </a:rPr>
              <a:t>members</a:t>
            </a:r>
          </a:p>
          <a:p>
            <a:pPr lvl="0" algn="ctr" defTabSz="1019175" fontAlgn="base">
              <a:spcBef>
                <a:spcPct val="0"/>
              </a:spcBef>
              <a:spcAft>
                <a:spcPct val="0"/>
              </a:spcAft>
            </a:pPr>
            <a:r>
              <a:rPr lang="en-US" sz="900" i="1" dirty="0" smtClean="0">
                <a:solidFill>
                  <a:prstClr val="black"/>
                </a:solidFill>
                <a:latin typeface="Calibri" charset="0"/>
              </a:rPr>
              <a:t>(</a:t>
            </a:r>
            <a:r>
              <a:rPr lang="en-US" sz="900" i="1" dirty="0">
                <a:solidFill>
                  <a:prstClr val="black"/>
                </a:solidFill>
                <a:latin typeface="Calibri" charset="0"/>
              </a:rPr>
              <a:t>5</a:t>
            </a:r>
            <a:r>
              <a:rPr lang="en-US" sz="900" i="1" dirty="0" smtClean="0">
                <a:solidFill>
                  <a:prstClr val="black"/>
                </a:solidFill>
                <a:latin typeface="Calibri" charset="0"/>
              </a:rPr>
              <a:t> Community/Other; </a:t>
            </a:r>
            <a:r>
              <a:rPr lang="en-US" sz="900" i="1" dirty="0" smtClean="0">
                <a:solidFill>
                  <a:prstClr val="black"/>
                </a:solidFill>
                <a:latin typeface="Calibri" charset="0"/>
              </a:rPr>
              <a:t>3 </a:t>
            </a:r>
            <a:r>
              <a:rPr lang="en-US" sz="900" i="1" dirty="0">
                <a:solidFill>
                  <a:prstClr val="black"/>
                </a:solidFill>
                <a:latin typeface="Calibri" charset="0"/>
              </a:rPr>
              <a:t>NYC Health + Hospitals; 2 </a:t>
            </a:r>
            <a:r>
              <a:rPr lang="en-US" sz="900" i="1" dirty="0" smtClean="0">
                <a:solidFill>
                  <a:prstClr val="black"/>
                </a:solidFill>
                <a:latin typeface="Calibri" charset="0"/>
              </a:rPr>
              <a:t>CSO)</a:t>
            </a:r>
            <a:endParaRPr lang="en-US" sz="900" i="1" dirty="0">
              <a:solidFill>
                <a:prstClr val="black"/>
              </a:solidFill>
              <a:latin typeface="Calibri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990969" y="3996163"/>
            <a:ext cx="3051985" cy="731520"/>
          </a:xfrm>
          <a:prstGeom prst="rect">
            <a:avLst/>
          </a:prstGeom>
          <a:solidFill>
            <a:srgbClr val="D6E4F2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algn="ctr" defTabSz="1019175"/>
            <a:r>
              <a:rPr lang="en-US" sz="1000" b="1" dirty="0" smtClean="0">
                <a:latin typeface="Calibri" charset="0"/>
              </a:rPr>
              <a:t>Stakeholders Committee </a:t>
            </a:r>
          </a:p>
          <a:p>
            <a:pPr algn="ctr" defTabSz="1019175"/>
            <a:r>
              <a:rPr lang="en-US" sz="1000" b="1" dirty="0" smtClean="0">
                <a:latin typeface="Calibri" charset="0"/>
              </a:rPr>
              <a:t>(Includes Workforce Sub-Committee)</a:t>
            </a:r>
          </a:p>
          <a:p>
            <a:pPr algn="ctr" defTabSz="1019175"/>
            <a:r>
              <a:rPr lang="en-US" sz="1000" b="0" dirty="0" smtClean="0">
                <a:latin typeface="Calibri" charset="0"/>
              </a:rPr>
              <a:t>Current: </a:t>
            </a:r>
            <a:r>
              <a:rPr lang="en-US" sz="1000" dirty="0" smtClean="0">
                <a:latin typeface="Calibri" charset="0"/>
              </a:rPr>
              <a:t>28</a:t>
            </a:r>
            <a:r>
              <a:rPr lang="en-US" sz="1000" b="0" dirty="0" smtClean="0">
                <a:latin typeface="Calibri" charset="0"/>
              </a:rPr>
              <a:t> members</a:t>
            </a:r>
          </a:p>
          <a:p>
            <a:pPr lvl="0" algn="ctr" defTabSz="1019175" fontAlgn="base">
              <a:spcBef>
                <a:spcPct val="0"/>
              </a:spcBef>
              <a:spcAft>
                <a:spcPct val="0"/>
              </a:spcAft>
            </a:pPr>
            <a:r>
              <a:rPr lang="en-US" sz="900" i="1" dirty="0">
                <a:solidFill>
                  <a:prstClr val="black"/>
                </a:solidFill>
                <a:latin typeface="Calibri" charset="0"/>
              </a:rPr>
              <a:t>(</a:t>
            </a:r>
            <a:r>
              <a:rPr lang="en-US" sz="900" i="1" dirty="0" smtClean="0">
                <a:solidFill>
                  <a:prstClr val="black"/>
                </a:solidFill>
                <a:latin typeface="Calibri" charset="0"/>
              </a:rPr>
              <a:t>12 Community/Other; 8 Labor Partners, 5 </a:t>
            </a:r>
            <a:r>
              <a:rPr lang="en-US" sz="900" i="1" dirty="0">
                <a:solidFill>
                  <a:prstClr val="black"/>
                </a:solidFill>
                <a:latin typeface="Calibri" charset="0"/>
              </a:rPr>
              <a:t>NYC Health + Hospitals; </a:t>
            </a:r>
            <a:r>
              <a:rPr lang="en-US" sz="900" i="1" dirty="0" smtClean="0">
                <a:solidFill>
                  <a:prstClr val="black"/>
                </a:solidFill>
                <a:latin typeface="Calibri" charset="0"/>
              </a:rPr>
              <a:t>3 CSO)</a:t>
            </a:r>
            <a:endParaRPr lang="en-US" sz="900" i="1" dirty="0">
              <a:solidFill>
                <a:prstClr val="black"/>
              </a:solidFill>
              <a:latin typeface="Calibri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762000" y="1198166"/>
            <a:ext cx="3473076" cy="36224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</a:endParaRPr>
          </a:p>
        </p:txBody>
      </p:sp>
      <p:cxnSp>
        <p:nvCxnSpPr>
          <p:cNvPr id="24" name="Straight Connector 23"/>
          <p:cNvCxnSpPr>
            <a:stCxn id="3" idx="2"/>
          </p:cNvCxnSpPr>
          <p:nvPr/>
        </p:nvCxnSpPr>
        <p:spPr bwMode="auto">
          <a:xfrm>
            <a:off x="2498538" y="4820622"/>
            <a:ext cx="1" cy="127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958631" y="4947622"/>
            <a:ext cx="301193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962323" y="4939156"/>
            <a:ext cx="1" cy="2229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endCxn id="18" idx="0"/>
          </p:cNvCxnSpPr>
          <p:nvPr/>
        </p:nvCxnSpPr>
        <p:spPr bwMode="auto">
          <a:xfrm>
            <a:off x="3957120" y="4947622"/>
            <a:ext cx="1" cy="21447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endCxn id="17" idx="0"/>
          </p:cNvCxnSpPr>
          <p:nvPr/>
        </p:nvCxnSpPr>
        <p:spPr bwMode="auto">
          <a:xfrm>
            <a:off x="2953141" y="4947622"/>
            <a:ext cx="1" cy="2144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endCxn id="16" idx="0"/>
          </p:cNvCxnSpPr>
          <p:nvPr/>
        </p:nvCxnSpPr>
        <p:spPr bwMode="auto">
          <a:xfrm>
            <a:off x="1949162" y="4947622"/>
            <a:ext cx="1" cy="21447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153" y="370265"/>
            <a:ext cx="8003447" cy="461586"/>
          </a:xfrm>
          <a:noFill/>
          <a:ln>
            <a:noFill/>
          </a:ln>
        </p:spPr>
        <p:txBody>
          <a:bodyPr vert="horz" wrap="square" lIns="91361" tIns="45681" rIns="91361" bIns="45681" numCol="1" anchor="b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err="1" smtClean="0"/>
              <a:t>OneCity</a:t>
            </a:r>
            <a:r>
              <a:rPr lang="en-US" dirty="0" smtClean="0"/>
              <a:t> Health Governance Structures**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203499" y="6221914"/>
            <a:ext cx="7409073" cy="2135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</a:rPr>
              <a:t>**Not shown here:  </a:t>
            </a:r>
            <a:r>
              <a:rPr kumimoji="0" lang="en-US" sz="105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</a:rPr>
              <a:t>OneCity</a:t>
            </a:r>
            <a:r>
              <a: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</a:rPr>
              <a:t> Health Central and Hub-level Project Advisory Committees (PACs)</a:t>
            </a:r>
            <a:r>
              <a:rPr kumimoji="0" lang="en-US" sz="105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</a:rPr>
              <a:t> and Consumer Advisory Workgroups</a:t>
            </a:r>
            <a:endParaRPr kumimoji="0" lang="en-US" sz="105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29792" y="1676400"/>
            <a:ext cx="3631326" cy="314422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084312" y="1770407"/>
            <a:ext cx="3633042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Highlights of Governance Structures</a:t>
            </a:r>
          </a:p>
          <a:p>
            <a:pPr>
              <a:spcAft>
                <a:spcPts val="600"/>
              </a:spcAft>
            </a:pPr>
            <a:endParaRPr lang="en-US" sz="14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Committees oversee DSRIP Program strategy, performance, and funds flow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Executive Committee reports to fiduciary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“Oldest” committee is ~1.3 years old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Diverse partner membership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Standardized, transparent nominations process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With maturity, expect increased consumer involvement across structures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>
              <a:spcAft>
                <a:spcPts val="600"/>
              </a:spcAft>
            </a:pPr>
            <a:endParaRPr lang="en-US" sz="14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23277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31201"/>
            <a:ext cx="6477000" cy="430798"/>
          </a:xfrm>
        </p:spPr>
        <p:txBody>
          <a:bodyPr/>
          <a:lstStyle/>
          <a:p>
            <a:pPr defTabSz="114300">
              <a:tabLst>
                <a:tab pos="228600" algn="l"/>
              </a:tabLst>
            </a:pPr>
            <a:r>
              <a:rPr lang="en-US" sz="2200" dirty="0" smtClean="0"/>
              <a:t>One City Health’s Eleven DSRIP Clinical Projects</a:t>
            </a:r>
            <a:endParaRPr lang="en-US" sz="2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339357"/>
              </p:ext>
            </p:extLst>
          </p:nvPr>
        </p:nvGraphicFramePr>
        <p:xfrm>
          <a:off x="319216" y="890978"/>
          <a:ext cx="4862384" cy="5279109"/>
        </p:xfrm>
        <a:graphic>
          <a:graphicData uri="http://schemas.openxmlformats.org/drawingml/2006/table">
            <a:tbl>
              <a:tblPr/>
              <a:tblGrid>
                <a:gridCol w="442784"/>
                <a:gridCol w="4419600"/>
              </a:tblGrid>
              <a:tr h="32355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Domain</a:t>
                      </a:r>
                      <a:r>
                        <a:rPr lang="en-US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: System </a:t>
                      </a:r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Transformation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9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2.a.i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Create 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Integrated Delivery Systems 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that are focused on Evidence Based Medicine / Population Health Management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1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2.a.iii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Health Home At Risk Intervention Program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–Proactive management of higher risk patients not currently eligible for Health Homes through access to high quality primary care and support services. 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17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2.b.iii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ED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care triage 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for at-risk populations 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17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2.b.iv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Care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transitions 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model 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 reduce 30 day readmissions for chronic health conditions 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57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2.d.i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“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Project 11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”: Implementation of Patient Activation Activities to engage, educate, and integrate the UI, NU, and LU Medicaid populations into community-based care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55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Domain 3</a:t>
                      </a:r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: Clinical Improvement </a:t>
                      </a:r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Projects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35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3.a.i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Integration of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primary care and behavioral health 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services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5676">
                <a:tc>
                  <a:txBody>
                    <a:bodyPr/>
                    <a:lstStyle/>
                    <a:p>
                      <a:pPr marL="0" marR="0" algn="ctr" defTabSz="4572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3.b.i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Evidence-based strategies for </a:t>
                      </a:r>
                      <a:r>
                        <a:rPr lang="en-US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cardiovascular disease management </a:t>
                      </a:r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in high risk / affected populations</a:t>
                      </a:r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(adult only)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17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3.d.ii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5720" marR="4572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Expansion 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of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asthma home-based self-management 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program 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5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3.g.i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Integration of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palliative care into 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the </a:t>
                      </a:r>
                      <a:r>
                        <a:rPr lang="en-US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PCMH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model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55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Domain 4</a:t>
                      </a:r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: </a:t>
                      </a:r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Population-Wide Projects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7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4.a.iii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Strengthen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Mental Health and Substance Abuse Infrastructure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across Systems 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17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4.c.ii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Increase early access to, and retention in,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HIV care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319216" y="894788"/>
            <a:ext cx="4862384" cy="5275299"/>
          </a:xfrm>
          <a:prstGeom prst="rect">
            <a:avLst/>
          </a:prstGeom>
          <a:noFill/>
          <a:ln w="19050" cap="flat" cmpd="sng" algn="ctr">
            <a:solidFill>
              <a:schemeClr val="accent4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76294" y="1371600"/>
            <a:ext cx="3362906" cy="4648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476294" y="1422448"/>
            <a:ext cx="343910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Early Implementation Strategy</a:t>
            </a:r>
          </a:p>
          <a:p>
            <a:pPr algn="ctr"/>
            <a:endParaRPr lang="en-US" sz="14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/>
              <a:t>Project Design + Implementation </a:t>
            </a:r>
            <a:endParaRPr lang="en-US" sz="1400" b="1" dirty="0"/>
          </a:p>
          <a:p>
            <a:pPr lvl="1" indent="-18288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200" dirty="0" smtClean="0"/>
              <a:t>Identify common project elements</a:t>
            </a:r>
          </a:p>
          <a:p>
            <a:pPr lvl="1" indent="-18288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200" dirty="0" smtClean="0"/>
              <a:t>Implement </a:t>
            </a:r>
            <a:r>
              <a:rPr lang="en-US" sz="1200" dirty="0" smtClean="0"/>
              <a:t>in </a:t>
            </a:r>
            <a:r>
              <a:rPr lang="en-US" sz="1200" dirty="0" smtClean="0"/>
              <a:t>phases</a:t>
            </a:r>
          </a:p>
          <a:p>
            <a:pPr lvl="1" indent="-18288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200" dirty="0"/>
              <a:t>Focus on </a:t>
            </a:r>
            <a:r>
              <a:rPr lang="en-US" sz="1200" dirty="0" smtClean="0"/>
              <a:t>interfaces</a:t>
            </a:r>
            <a:endParaRPr lang="en-US" sz="1200" dirty="0" smtClean="0"/>
          </a:p>
          <a:p>
            <a:pPr lvl="1" indent="-18288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200" dirty="0" smtClean="0"/>
              <a:t>Pilot </a:t>
            </a:r>
            <a:r>
              <a:rPr lang="en-US" sz="1200" dirty="0" smtClean="0"/>
              <a:t>first according to “hotspot” and capability</a:t>
            </a:r>
            <a:endParaRPr lang="en-US" sz="1200" dirty="0"/>
          </a:p>
          <a:p>
            <a:pPr lvl="1" indent="-18288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200" dirty="0" smtClean="0"/>
              <a:t>Collaborate </a:t>
            </a:r>
            <a:r>
              <a:rPr lang="en-US" sz="1200" dirty="0"/>
              <a:t>with other PPSs in project selection + </a:t>
            </a:r>
            <a:r>
              <a:rPr lang="en-US" sz="1200" dirty="0" smtClean="0"/>
              <a:t>design</a:t>
            </a:r>
          </a:p>
          <a:p>
            <a:pPr lvl="1" indent="-182880"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US" sz="12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/>
              <a:t>Infrastructure + Engagement</a:t>
            </a:r>
          </a:p>
          <a:p>
            <a:pPr lvl="1" indent="-18288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200" dirty="0" smtClean="0"/>
              <a:t>Invest in primary care – success hinges on it</a:t>
            </a:r>
          </a:p>
          <a:p>
            <a:pPr lvl="1" indent="-18288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200" dirty="0" smtClean="0"/>
              <a:t>Identify creative staffing models for behavioral health – staffing shortage will remain profound</a:t>
            </a:r>
          </a:p>
          <a:p>
            <a:pPr lvl="1" indent="-18288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200" dirty="0" smtClean="0"/>
              <a:t>Set up reporting infrastructure early</a:t>
            </a:r>
          </a:p>
          <a:p>
            <a:pPr lvl="1" indent="-18288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200" dirty="0"/>
              <a:t>D</a:t>
            </a:r>
            <a:r>
              <a:rPr lang="en-US" sz="1200" dirty="0" smtClean="0"/>
              <a:t>escribe for each stakeholder what the effort means for them and for patients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7142386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64629"/>
            <a:ext cx="8003447" cy="430808"/>
          </a:xfrm>
          <a:noFill/>
          <a:ln>
            <a:noFill/>
          </a:ln>
        </p:spPr>
        <p:txBody>
          <a:bodyPr vert="horz" wrap="square" lIns="91361" tIns="45681" rIns="91361" bIns="45681" numCol="1" anchor="b" anchorCtr="0" compatLnSpc="1">
            <a:prstTxWarp prst="textNoShape">
              <a:avLst/>
            </a:prstTxWarp>
            <a:spAutoFit/>
          </a:bodyPr>
          <a:lstStyle/>
          <a:p>
            <a:r>
              <a:rPr lang="en-US" sz="2200" dirty="0" smtClean="0"/>
              <a:t> Implementation Example:  Project 11</a:t>
            </a:r>
            <a:endParaRPr lang="en-US" sz="2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771" y="1166642"/>
            <a:ext cx="1098886" cy="109888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57872" y="3676352"/>
            <a:ext cx="2194492" cy="57751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She visits a community-based organization (CBO)</a:t>
            </a:r>
            <a:endParaRPr lang="en-US" sz="1200" b="1" dirty="0"/>
          </a:p>
        </p:txBody>
      </p:sp>
      <p:sp>
        <p:nvSpPr>
          <p:cNvPr id="9" name="Rectangle 8"/>
          <p:cNvSpPr/>
          <p:nvPr/>
        </p:nvSpPr>
        <p:spPr>
          <a:xfrm>
            <a:off x="3018054" y="3676352"/>
            <a:ext cx="2448480" cy="57751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She visits an Emergency Department or clinic</a:t>
            </a:r>
            <a:endParaRPr lang="en-US" sz="1200" b="1" dirty="0"/>
          </a:p>
        </p:txBody>
      </p:sp>
      <p:sp>
        <p:nvSpPr>
          <p:cNvPr id="10" name="Rectangle 9"/>
          <p:cNvSpPr/>
          <p:nvPr/>
        </p:nvSpPr>
        <p:spPr>
          <a:xfrm>
            <a:off x="5914560" y="3676352"/>
            <a:ext cx="2467440" cy="57751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We perform outreach to find her</a:t>
            </a:r>
            <a:endParaRPr lang="en-US" sz="1200" b="1" dirty="0"/>
          </a:p>
        </p:txBody>
      </p:sp>
      <p:pic>
        <p:nvPicPr>
          <p:cNvPr id="23" name="Picture 2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358" y="3114870"/>
            <a:ext cx="564018" cy="63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3672" b="9375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650" y="3115953"/>
            <a:ext cx="734094" cy="754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493" y="3114870"/>
            <a:ext cx="549703" cy="65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676175" y="4460899"/>
            <a:ext cx="2418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~25 CBOs now, including insurance navigators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78771" y="4489953"/>
            <a:ext cx="26676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15 EDs + clinics now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177430" y="4489953"/>
            <a:ext cx="2418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~10 CBOs + 2 MCOs now</a:t>
            </a:r>
          </a:p>
          <a:p>
            <a:endParaRPr lang="en-US" sz="1400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379122" y="5013173"/>
            <a:ext cx="25164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Keys to success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IT infrastructure for care linkages, data sharing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Technical support and earned payment models to support scaling as needed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48000" y="5029200"/>
            <a:ext cx="24185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Keys to success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Primary care access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Care management access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Culturally competent motivational interviewing skills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967222" y="5045154"/>
            <a:ext cx="27169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Keys to Success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MCO data sharing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DSRIP claims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Reliable data sources for uninsured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181600" y="940707"/>
            <a:ext cx="3414364" cy="17836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u="sng" dirty="0" smtClean="0">
                <a:solidFill>
                  <a:schemeClr val="tx1"/>
                </a:solidFill>
              </a:rPr>
              <a:t>Project Phasing</a:t>
            </a:r>
          </a:p>
          <a:p>
            <a:pPr algn="ctr"/>
            <a:r>
              <a:rPr lang="en-US" sz="1300" dirty="0" smtClean="0">
                <a:solidFill>
                  <a:schemeClr val="tx1"/>
                </a:solidFill>
              </a:rPr>
              <a:t>DY1:  Learn workflows for Patient Activation Measure (PAM®) survey</a:t>
            </a:r>
          </a:p>
          <a:p>
            <a:pPr algn="ctr"/>
            <a:endParaRPr lang="en-US" sz="1300" dirty="0" smtClean="0">
              <a:solidFill>
                <a:schemeClr val="tx1"/>
              </a:solidFill>
            </a:endParaRPr>
          </a:p>
          <a:p>
            <a:pPr algn="ctr"/>
            <a:r>
              <a:rPr lang="en-US" sz="1300" dirty="0" smtClean="0">
                <a:solidFill>
                  <a:schemeClr val="tx1"/>
                </a:solidFill>
              </a:rPr>
              <a:t>DY2: Continue survey effort, plus implement workflows to link up to 55,000 </a:t>
            </a:r>
            <a:r>
              <a:rPr lang="en-US" sz="1300" dirty="0" smtClean="0">
                <a:solidFill>
                  <a:schemeClr val="tx1"/>
                </a:solidFill>
              </a:rPr>
              <a:t>uninsured and Medicaid non- or low-utilizing New Yorkers </a:t>
            </a:r>
            <a:r>
              <a:rPr lang="en-US" sz="1300" dirty="0" smtClean="0">
                <a:solidFill>
                  <a:schemeClr val="tx1"/>
                </a:solidFill>
              </a:rPr>
              <a:t>to </a:t>
            </a:r>
            <a:r>
              <a:rPr lang="en-US" sz="1300" dirty="0" smtClean="0">
                <a:solidFill>
                  <a:schemeClr val="tx1"/>
                </a:solidFill>
              </a:rPr>
              <a:t>insurance and </a:t>
            </a:r>
            <a:r>
              <a:rPr lang="en-US" sz="1300" dirty="0" smtClean="0">
                <a:solidFill>
                  <a:schemeClr val="tx1"/>
                </a:solidFill>
              </a:rPr>
              <a:t>services</a:t>
            </a:r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84605" y="2273572"/>
            <a:ext cx="1883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Maria, </a:t>
            </a:r>
            <a:r>
              <a:rPr lang="en-US" sz="1400" b="1" dirty="0" err="1" smtClean="0"/>
              <a:t>OneCity</a:t>
            </a:r>
            <a:r>
              <a:rPr lang="en-US" sz="1400" b="1" dirty="0" smtClean="0"/>
              <a:t> Health </a:t>
            </a:r>
          </a:p>
          <a:p>
            <a:pPr algn="ctr"/>
            <a:r>
              <a:rPr lang="en-US" sz="1400" b="1" dirty="0" smtClean="0"/>
              <a:t>attributed patient</a:t>
            </a:r>
            <a:endParaRPr lang="en-US" sz="14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55118" y="2976972"/>
            <a:ext cx="53922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555118" y="2971800"/>
            <a:ext cx="0" cy="143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154123" y="2796792"/>
            <a:ext cx="0" cy="318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947367" y="2971800"/>
            <a:ext cx="0" cy="143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48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153" y="370265"/>
            <a:ext cx="8003447" cy="461586"/>
          </a:xfrm>
          <a:noFill/>
          <a:ln>
            <a:noFill/>
          </a:ln>
        </p:spPr>
        <p:txBody>
          <a:bodyPr vert="horz" wrap="square" lIns="91361" tIns="45681" rIns="91361" bIns="45681" numCol="1" anchor="b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Overall Challenges/Risks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3000"/>
            <a:ext cx="810809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500" dirty="0" smtClean="0"/>
              <a:t>Instability in NYC healthcare ecosystem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500" dirty="0" smtClean="0"/>
              <a:t>Fiduciary/lead partner is actively restructuring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500" dirty="0" smtClean="0"/>
              <a:t>Brooklyn hospitals fragile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5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500" dirty="0" smtClean="0"/>
              <a:t>Few gold standard interventions proven to “move needle” on outcomes – must iterate across the equivalent of four cities on brisk timeline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5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500" dirty="0"/>
              <a:t>M</a:t>
            </a:r>
            <a:r>
              <a:rPr lang="en-US" sz="1500" dirty="0" smtClean="0"/>
              <a:t>ust thoughtfully and quickly establish an integrated care management operation from current </a:t>
            </a:r>
            <a:r>
              <a:rPr lang="en-US" sz="1500" dirty="0" err="1" smtClean="0"/>
              <a:t>siloed</a:t>
            </a:r>
            <a:r>
              <a:rPr lang="en-US" sz="1500" dirty="0" smtClean="0"/>
              <a:t> offerings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5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500" dirty="0" smtClean="0"/>
              <a:t>Complex and intensive reporting requirements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5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500" dirty="0" smtClean="0"/>
              <a:t>Data challenges – obtaining claims data needed to design interventions and monitor performance, consent process to share data responsibly across organizations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5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500" dirty="0" smtClean="0"/>
              <a:t>Sustainability of new community-facing system is unclear in absence of further payment reform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5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500" dirty="0" smtClean="0"/>
              <a:t>VBP addresses only Medicaid – fiduciary and other partners will need solutions to continue care for uninsured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5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500" dirty="0" smtClean="0"/>
              <a:t>Engagement, education, and expectation management for multiple stakeholders</a:t>
            </a:r>
            <a:endParaRPr lang="en-US" sz="15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07907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003447" cy="1938914"/>
          </a:xfrm>
          <a:noFill/>
          <a:ln>
            <a:noFill/>
          </a:ln>
        </p:spPr>
        <p:txBody>
          <a:bodyPr vert="horz" wrap="square" lIns="91361" tIns="45681" rIns="91361" bIns="45681" numCol="1" anchor="b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/>
              <a:t>Thank you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Christina.Jenkins@nychhc.org</a:t>
            </a:r>
            <a:br>
              <a:rPr lang="en-US" dirty="0" smtClean="0"/>
            </a:br>
            <a:r>
              <a:rPr lang="en-US" dirty="0" smtClean="0"/>
              <a:t>www.onecityhealth.org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35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7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194A5D"/>
      </a:hlink>
      <a:folHlink>
        <a:srgbClr val="7FC1D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
  </Template>
  <TotalTime>0</TotalTime>
  <Words>838</Words>
  <Application>Microsoft Office PowerPoint</Application>
  <PresentationFormat>On-screen Show (4:3)</PresentationFormat>
  <Paragraphs>151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Calibri</vt:lpstr>
      <vt:lpstr>Courier New</vt:lpstr>
      <vt:lpstr>Times New Roman</vt:lpstr>
      <vt:lpstr>Wingdings</vt:lpstr>
      <vt:lpstr>1_Office Theme</vt:lpstr>
      <vt:lpstr> OneCity Health</vt:lpstr>
      <vt:lpstr>OneCity Health Structure:  Hub-Based Model to Meet Local Needs</vt:lpstr>
      <vt:lpstr>OneCity Health Governance Structures**</vt:lpstr>
      <vt:lpstr>One City Health’s Eleven DSRIP Clinical Projects</vt:lpstr>
      <vt:lpstr> Implementation Example:  Project 11</vt:lpstr>
      <vt:lpstr>Overall Challenges/Risks </vt:lpstr>
      <vt:lpstr>Thank you  Christina.Jenkins@nychhc.org www.onecityhealth.org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2015-07-28T17:45:26Z</cp:lastPrinted>
  <dcterms:created xsi:type="dcterms:W3CDTF">2015-07-28T17:45:26Z</dcterms:created>
  <dcterms:modified xsi:type="dcterms:W3CDTF">2016-05-11T20:13:52Z</dcterms:modified>
</cp:coreProperties>
</file>