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8" r:id="rId2"/>
    <p:sldMasterId id="2147483697" r:id="rId3"/>
  </p:sldMasterIdLst>
  <p:notesMasterIdLst>
    <p:notesMasterId r:id="rId20"/>
  </p:notesMasterIdLst>
  <p:handoutMasterIdLst>
    <p:handoutMasterId r:id="rId21"/>
  </p:handoutMasterIdLst>
  <p:sldIdLst>
    <p:sldId id="395" r:id="rId4"/>
    <p:sldId id="328" r:id="rId5"/>
    <p:sldId id="338" r:id="rId6"/>
    <p:sldId id="329" r:id="rId7"/>
    <p:sldId id="374" r:id="rId8"/>
    <p:sldId id="326" r:id="rId9"/>
    <p:sldId id="396" r:id="rId10"/>
    <p:sldId id="397" r:id="rId11"/>
    <p:sldId id="401" r:id="rId12"/>
    <p:sldId id="405" r:id="rId13"/>
    <p:sldId id="403" r:id="rId14"/>
    <p:sldId id="340" r:id="rId15"/>
    <p:sldId id="402" r:id="rId16"/>
    <p:sldId id="361" r:id="rId17"/>
    <p:sldId id="376" r:id="rId18"/>
    <p:sldId id="312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PMG" initials="K" lastIdx="4" clrIdx="0">
    <p:extLst>
      <p:ext uri="{19B8F6BF-5375-455C-9EA6-DF929625EA0E}">
        <p15:presenceInfo xmlns:p15="http://schemas.microsoft.com/office/powerpoint/2012/main" userId="KPM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A336F"/>
    <a:srgbClr val="503278"/>
    <a:srgbClr val="6F5091"/>
    <a:srgbClr val="F2B800"/>
    <a:srgbClr val="765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6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hcf001\bhofa_public\Financial%20Analysis\Medicaid%20Redesign\MRT%20Project%20Management\Global%20Spending%20Cap\Monthly%20Tracking\2014-15\NYS%20Medicaid%20Utilization%20for%20All%20SW%20and%20NYC%20Recipients%20by%20MRT%20DETCAT%20(CY%202003%20-%20CY%202013)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347708272577039"/>
          <c:y val="9.2079566443083502E-2"/>
          <c:w val="0.73944517351997663"/>
          <c:h val="0.78043623019344799"/>
        </c:manualLayout>
      </c:layout>
      <c:lineChart>
        <c:grouping val="standard"/>
        <c:varyColors val="0"/>
        <c:ser>
          <c:idx val="0"/>
          <c:order val="0"/>
          <c:tx>
            <c:strRef>
              <c:f>'Total Spending per recip'!$A$6</c:f>
              <c:strCache>
                <c:ptCount val="1"/>
                <c:pt idx="0">
                  <c:v>Cost per Recipient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('Total Spending per recip'!$B$3:$L$3,'Total Spending per recip'!$M$3)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('Total Spending per recip'!$B$6:$L$6,'Total Spending per recip'!$M$6)</c:f>
              <c:numCache>
                <c:formatCode>"$"#,##0</c:formatCode>
                <c:ptCount val="12"/>
                <c:pt idx="0">
                  <c:v>8469.0394718684365</c:v>
                </c:pt>
                <c:pt idx="1">
                  <c:v>8472.4007386041249</c:v>
                </c:pt>
                <c:pt idx="2">
                  <c:v>8619.7396101585746</c:v>
                </c:pt>
                <c:pt idx="3">
                  <c:v>8607.3420066754516</c:v>
                </c:pt>
                <c:pt idx="4">
                  <c:v>9112.8106145130751</c:v>
                </c:pt>
                <c:pt idx="5">
                  <c:v>9498.7731638660807</c:v>
                </c:pt>
                <c:pt idx="6">
                  <c:v>9574.3628470634085</c:v>
                </c:pt>
                <c:pt idx="7">
                  <c:v>9442.9784893593096</c:v>
                </c:pt>
                <c:pt idx="8">
                  <c:v>9256.7245037825633</c:v>
                </c:pt>
                <c:pt idx="9">
                  <c:v>8883.943347455639</c:v>
                </c:pt>
                <c:pt idx="10">
                  <c:v>8519.7029712251697</c:v>
                </c:pt>
                <c:pt idx="11">
                  <c:v>8222.9720968233578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246729400"/>
        <c:axId val="246727832"/>
      </c:lineChart>
      <c:catAx>
        <c:axId val="246729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46727832"/>
        <c:crosses val="autoZero"/>
        <c:auto val="1"/>
        <c:lblAlgn val="ctr"/>
        <c:lblOffset val="100"/>
        <c:noMultiLvlLbl val="0"/>
      </c:catAx>
      <c:valAx>
        <c:axId val="246727832"/>
        <c:scaling>
          <c:orientation val="minMax"/>
          <c:max val="10000"/>
          <c:min val="8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50"/>
                </a:pPr>
                <a:r>
                  <a:rPr lang="en-US" sz="1050"/>
                  <a:t>Tot. MA</a:t>
                </a:r>
              </a:p>
              <a:p>
                <a:pPr>
                  <a:defRPr sz="1050"/>
                </a:pPr>
                <a:r>
                  <a:rPr lang="en-US" sz="1050"/>
                  <a:t> Spending </a:t>
                </a:r>
              </a:p>
              <a:p>
                <a:pPr>
                  <a:defRPr sz="1050"/>
                </a:pPr>
                <a:r>
                  <a:rPr lang="en-US" sz="1050"/>
                  <a:t>per recipient</a:t>
                </a:r>
              </a:p>
            </c:rich>
          </c:tx>
          <c:layout/>
          <c:overlay val="0"/>
        </c:title>
        <c:numFmt formatCode="&quot;$&quot;#,##0_);\(&quot;$&quot;#,##0\)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46729400"/>
        <c:crosses val="autoZero"/>
        <c:crossBetween val="between"/>
        <c:minorUnit val="500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82CED-6D19-411E-B86A-B1E973E7406C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6D3D9B2-E2B9-4997-899B-286C69B1BE0B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tx1"/>
              </a:solidFill>
            </a:rPr>
            <a:t>Reduce avoidable hospital use by 25% over 5 years</a:t>
          </a:r>
        </a:p>
      </dgm:t>
    </dgm:pt>
    <dgm:pt modelId="{FE9229B6-6E3D-4390-91CB-6CDEDCF33BCB}" type="parTrans" cxnId="{15872A90-21AA-4BE8-A96B-570255EDB96A}">
      <dgm:prSet/>
      <dgm:spPr/>
      <dgm:t>
        <a:bodyPr/>
        <a:lstStyle/>
        <a:p>
          <a:endParaRPr lang="en-US"/>
        </a:p>
      </dgm:t>
    </dgm:pt>
    <dgm:pt modelId="{6141114A-2B9F-4F8A-BED2-C0F4B7130302}" type="sibTrans" cxnId="{15872A90-21AA-4BE8-A96B-570255EDB96A}">
      <dgm:prSet/>
      <dgm:spPr/>
      <dgm:t>
        <a:bodyPr/>
        <a:lstStyle/>
        <a:p>
          <a:endParaRPr lang="en-US"/>
        </a:p>
      </dgm:t>
    </dgm:pt>
    <dgm:pt modelId="{B3A62B70-2E32-44A9-B443-8170A32B8842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tx1"/>
              </a:solidFill>
            </a:rPr>
            <a:t>Access the underserved and low-income population</a:t>
          </a:r>
          <a:endParaRPr lang="en-US" sz="2200" b="0" dirty="0" smtClean="0">
            <a:solidFill>
              <a:schemeClr val="tx1"/>
            </a:solidFill>
          </a:endParaRPr>
        </a:p>
      </dgm:t>
    </dgm:pt>
    <dgm:pt modelId="{E266572D-DA81-4D7F-B89C-7883BED54B26}" type="parTrans" cxnId="{BF8DCE08-CFB0-429D-A38F-C04D18F77778}">
      <dgm:prSet/>
      <dgm:spPr/>
      <dgm:t>
        <a:bodyPr/>
        <a:lstStyle/>
        <a:p>
          <a:endParaRPr lang="en-US"/>
        </a:p>
      </dgm:t>
    </dgm:pt>
    <dgm:pt modelId="{5FF0BEF1-0809-44C8-A9E1-FEA807F810EE}" type="sibTrans" cxnId="{BF8DCE08-CFB0-429D-A38F-C04D18F77778}">
      <dgm:prSet/>
      <dgm:spPr/>
      <dgm:t>
        <a:bodyPr/>
        <a:lstStyle/>
        <a:p>
          <a:endParaRPr lang="en-US"/>
        </a:p>
      </dgm:t>
    </dgm:pt>
    <dgm:pt modelId="{97A9C711-9B01-48FD-A867-89583FBD8DD1}">
      <dgm:prSet phldrT="[Text]" custT="1"/>
      <dgm:spPr/>
      <dgm:t>
        <a:bodyPr/>
        <a:lstStyle/>
        <a:p>
          <a:r>
            <a:rPr lang="en-US" sz="2200" b="1" dirty="0" smtClean="0"/>
            <a:t>Increase collaboration across providers</a:t>
          </a:r>
          <a:endParaRPr lang="en-US" sz="2200" b="0" dirty="0" smtClean="0">
            <a:solidFill>
              <a:srgbClr val="5A336F"/>
            </a:solidFill>
          </a:endParaRPr>
        </a:p>
      </dgm:t>
    </dgm:pt>
    <dgm:pt modelId="{3735D0BC-2D30-48E9-A1F8-8B9914967180}" type="parTrans" cxnId="{6C3D3991-104B-4BBA-9566-C8A3ED701A41}">
      <dgm:prSet/>
      <dgm:spPr/>
      <dgm:t>
        <a:bodyPr/>
        <a:lstStyle/>
        <a:p>
          <a:endParaRPr lang="en-US"/>
        </a:p>
      </dgm:t>
    </dgm:pt>
    <dgm:pt modelId="{61161769-F0A5-4CB4-B151-27C57CB87F40}" type="sibTrans" cxnId="{6C3D3991-104B-4BBA-9566-C8A3ED701A41}">
      <dgm:prSet/>
      <dgm:spPr/>
      <dgm:t>
        <a:bodyPr/>
        <a:lstStyle/>
        <a:p>
          <a:endParaRPr lang="en-US"/>
        </a:p>
      </dgm:t>
    </dgm:pt>
    <dgm:pt modelId="{E912B18C-0C3C-40A7-B95F-95EF1653D1ED}">
      <dgm:prSet phldrT="[Text]" custT="1"/>
      <dgm:spPr/>
      <dgm:t>
        <a:bodyPr/>
        <a:lstStyle/>
        <a:p>
          <a:r>
            <a:rPr lang="en-US" sz="2200" b="1" dirty="0" smtClean="0">
              <a:solidFill>
                <a:schemeClr val="tx1"/>
              </a:solidFill>
            </a:rPr>
            <a:t>Reform the payment system</a:t>
          </a:r>
          <a:endParaRPr lang="en-US" sz="2200" b="0" dirty="0" smtClean="0">
            <a:solidFill>
              <a:srgbClr val="5A336F"/>
            </a:solidFill>
          </a:endParaRPr>
        </a:p>
      </dgm:t>
    </dgm:pt>
    <dgm:pt modelId="{6A8DD96A-D1B3-4B57-9977-1821F18E27BE}" type="parTrans" cxnId="{4934B894-DCFA-4B84-9671-E26069CCF607}">
      <dgm:prSet/>
      <dgm:spPr/>
      <dgm:t>
        <a:bodyPr/>
        <a:lstStyle/>
        <a:p>
          <a:endParaRPr lang="en-US"/>
        </a:p>
      </dgm:t>
    </dgm:pt>
    <dgm:pt modelId="{236225DD-5D6F-49B8-9425-21053BB21764}" type="sibTrans" cxnId="{4934B894-DCFA-4B84-9671-E26069CCF607}">
      <dgm:prSet/>
      <dgm:spPr/>
      <dgm:t>
        <a:bodyPr/>
        <a:lstStyle/>
        <a:p>
          <a:endParaRPr lang="en-US"/>
        </a:p>
      </dgm:t>
    </dgm:pt>
    <dgm:pt modelId="{323D6B04-8345-46B4-8102-677B56E55155}" type="pres">
      <dgm:prSet presAssocID="{BBB82CED-6D19-411E-B86A-B1E973E740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1CD16E-7C54-4C06-9045-AEB13AD3FA5D}" type="pres">
      <dgm:prSet presAssocID="{06D3D9B2-E2B9-4997-899B-286C69B1BE0B}" presName="node" presStyleLbl="node1" presStyleIdx="0" presStyleCnt="4" custScaleX="185575" custScaleY="140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EFB3F-635F-4A88-BADF-FF9C0E7715B2}" type="pres">
      <dgm:prSet presAssocID="{6141114A-2B9F-4F8A-BED2-C0F4B713030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9FD661-12FF-46A2-9645-D962F631DC38}" type="pres">
      <dgm:prSet presAssocID="{6141114A-2B9F-4F8A-BED2-C0F4B713030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65501A3-3CD5-4EA2-9425-75E0022F7351}" type="pres">
      <dgm:prSet presAssocID="{B3A62B70-2E32-44A9-B443-8170A32B8842}" presName="node" presStyleLbl="node1" presStyleIdx="1" presStyleCnt="4" custScaleX="185575" custScaleY="140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E568B-7258-4130-B687-F71A9AA6CCBA}" type="pres">
      <dgm:prSet presAssocID="{5FF0BEF1-0809-44C8-A9E1-FEA807F810E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A5C26A9-2C8D-4575-980F-B0DD3B04A8F8}" type="pres">
      <dgm:prSet presAssocID="{5FF0BEF1-0809-44C8-A9E1-FEA807F810E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4DC92C8-08A5-468D-BD5F-B6EBD062B6A4}" type="pres">
      <dgm:prSet presAssocID="{97A9C711-9B01-48FD-A867-89583FBD8DD1}" presName="node" presStyleLbl="node1" presStyleIdx="2" presStyleCnt="4" custScaleX="185575" custScaleY="140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108C04-14BF-46C1-8F72-77EE7FAC55F3}" type="pres">
      <dgm:prSet presAssocID="{61161769-F0A5-4CB4-B151-27C57CB87F4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B2C17B-F6C6-49ED-8AF5-F45065604273}" type="pres">
      <dgm:prSet presAssocID="{61161769-F0A5-4CB4-B151-27C57CB87F4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D60D25AA-C83E-4D0A-A5AF-3AEC13B70C52}" type="pres">
      <dgm:prSet presAssocID="{E912B18C-0C3C-40A7-B95F-95EF1653D1ED}" presName="node" presStyleLbl="node1" presStyleIdx="3" presStyleCnt="4" custScaleX="185575" custScaleY="140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872A90-21AA-4BE8-A96B-570255EDB96A}" srcId="{BBB82CED-6D19-411E-B86A-B1E973E7406C}" destId="{06D3D9B2-E2B9-4997-899B-286C69B1BE0B}" srcOrd="0" destOrd="0" parTransId="{FE9229B6-6E3D-4390-91CB-6CDEDCF33BCB}" sibTransId="{6141114A-2B9F-4F8A-BED2-C0F4B7130302}"/>
    <dgm:cxn modelId="{416693AB-29D6-4133-8F13-9761D00F086B}" type="presOf" srcId="{E912B18C-0C3C-40A7-B95F-95EF1653D1ED}" destId="{D60D25AA-C83E-4D0A-A5AF-3AEC13B70C52}" srcOrd="0" destOrd="0" presId="urn:microsoft.com/office/officeart/2005/8/layout/process1"/>
    <dgm:cxn modelId="{A125B600-DD2E-44E9-9FC9-56B5EEE6130F}" type="presOf" srcId="{06D3D9B2-E2B9-4997-899B-286C69B1BE0B}" destId="{B71CD16E-7C54-4C06-9045-AEB13AD3FA5D}" srcOrd="0" destOrd="0" presId="urn:microsoft.com/office/officeart/2005/8/layout/process1"/>
    <dgm:cxn modelId="{542E65EF-B0AD-4D73-B067-1181CB23581D}" type="presOf" srcId="{5FF0BEF1-0809-44C8-A9E1-FEA807F810EE}" destId="{FF5E568B-7258-4130-B687-F71A9AA6CCBA}" srcOrd="0" destOrd="0" presId="urn:microsoft.com/office/officeart/2005/8/layout/process1"/>
    <dgm:cxn modelId="{A1189866-511A-4CB7-A4D2-C40261D7D308}" type="presOf" srcId="{6141114A-2B9F-4F8A-BED2-C0F4B7130302}" destId="{1E9FD661-12FF-46A2-9645-D962F631DC38}" srcOrd="1" destOrd="0" presId="urn:microsoft.com/office/officeart/2005/8/layout/process1"/>
    <dgm:cxn modelId="{40B8D05C-891D-4D1E-9D5C-538766B97220}" type="presOf" srcId="{BBB82CED-6D19-411E-B86A-B1E973E7406C}" destId="{323D6B04-8345-46B4-8102-677B56E55155}" srcOrd="0" destOrd="0" presId="urn:microsoft.com/office/officeart/2005/8/layout/process1"/>
    <dgm:cxn modelId="{F77C51A0-4D0D-4F40-B231-49E96369F297}" type="presOf" srcId="{5FF0BEF1-0809-44C8-A9E1-FEA807F810EE}" destId="{1A5C26A9-2C8D-4575-980F-B0DD3B04A8F8}" srcOrd="1" destOrd="0" presId="urn:microsoft.com/office/officeart/2005/8/layout/process1"/>
    <dgm:cxn modelId="{BF8DCE08-CFB0-429D-A38F-C04D18F77778}" srcId="{BBB82CED-6D19-411E-B86A-B1E973E7406C}" destId="{B3A62B70-2E32-44A9-B443-8170A32B8842}" srcOrd="1" destOrd="0" parTransId="{E266572D-DA81-4D7F-B89C-7883BED54B26}" sibTransId="{5FF0BEF1-0809-44C8-A9E1-FEA807F810EE}"/>
    <dgm:cxn modelId="{07CE2B7A-EBD8-4939-ADAC-5566E608029A}" type="presOf" srcId="{6141114A-2B9F-4F8A-BED2-C0F4B7130302}" destId="{29BEFB3F-635F-4A88-BADF-FF9C0E7715B2}" srcOrd="0" destOrd="0" presId="urn:microsoft.com/office/officeart/2005/8/layout/process1"/>
    <dgm:cxn modelId="{9A04807F-5D5D-4AF9-B286-6992FD9A103D}" type="presOf" srcId="{B3A62B70-2E32-44A9-B443-8170A32B8842}" destId="{F65501A3-3CD5-4EA2-9425-75E0022F7351}" srcOrd="0" destOrd="0" presId="urn:microsoft.com/office/officeart/2005/8/layout/process1"/>
    <dgm:cxn modelId="{D94AC48C-2181-4BB8-BCC3-CF53844B7511}" type="presOf" srcId="{61161769-F0A5-4CB4-B151-27C57CB87F40}" destId="{77108C04-14BF-46C1-8F72-77EE7FAC55F3}" srcOrd="0" destOrd="0" presId="urn:microsoft.com/office/officeart/2005/8/layout/process1"/>
    <dgm:cxn modelId="{FD7CE17B-70C2-43DE-9CEE-88A3BC2D830C}" type="presOf" srcId="{61161769-F0A5-4CB4-B151-27C57CB87F40}" destId="{EFB2C17B-F6C6-49ED-8AF5-F45065604273}" srcOrd="1" destOrd="0" presId="urn:microsoft.com/office/officeart/2005/8/layout/process1"/>
    <dgm:cxn modelId="{6C3D3991-104B-4BBA-9566-C8A3ED701A41}" srcId="{BBB82CED-6D19-411E-B86A-B1E973E7406C}" destId="{97A9C711-9B01-48FD-A867-89583FBD8DD1}" srcOrd="2" destOrd="0" parTransId="{3735D0BC-2D30-48E9-A1F8-8B9914967180}" sibTransId="{61161769-F0A5-4CB4-B151-27C57CB87F40}"/>
    <dgm:cxn modelId="{5FF15768-652A-4103-989E-9987624BB02C}" type="presOf" srcId="{97A9C711-9B01-48FD-A867-89583FBD8DD1}" destId="{D4DC92C8-08A5-468D-BD5F-B6EBD062B6A4}" srcOrd="0" destOrd="0" presId="urn:microsoft.com/office/officeart/2005/8/layout/process1"/>
    <dgm:cxn modelId="{4934B894-DCFA-4B84-9671-E26069CCF607}" srcId="{BBB82CED-6D19-411E-B86A-B1E973E7406C}" destId="{E912B18C-0C3C-40A7-B95F-95EF1653D1ED}" srcOrd="3" destOrd="0" parTransId="{6A8DD96A-D1B3-4B57-9977-1821F18E27BE}" sibTransId="{236225DD-5D6F-49B8-9425-21053BB21764}"/>
    <dgm:cxn modelId="{EC127AB4-6098-4B9D-85B9-93D6A92D27D6}" type="presParOf" srcId="{323D6B04-8345-46B4-8102-677B56E55155}" destId="{B71CD16E-7C54-4C06-9045-AEB13AD3FA5D}" srcOrd="0" destOrd="0" presId="urn:microsoft.com/office/officeart/2005/8/layout/process1"/>
    <dgm:cxn modelId="{1338E43E-30BA-4C80-BD88-0B90BEBE19BC}" type="presParOf" srcId="{323D6B04-8345-46B4-8102-677B56E55155}" destId="{29BEFB3F-635F-4A88-BADF-FF9C0E7715B2}" srcOrd="1" destOrd="0" presId="urn:microsoft.com/office/officeart/2005/8/layout/process1"/>
    <dgm:cxn modelId="{BA356BCF-527F-40DF-A2B8-725657645229}" type="presParOf" srcId="{29BEFB3F-635F-4A88-BADF-FF9C0E7715B2}" destId="{1E9FD661-12FF-46A2-9645-D962F631DC38}" srcOrd="0" destOrd="0" presId="urn:microsoft.com/office/officeart/2005/8/layout/process1"/>
    <dgm:cxn modelId="{36E3F8C1-B822-4DAE-9538-4EA991732C60}" type="presParOf" srcId="{323D6B04-8345-46B4-8102-677B56E55155}" destId="{F65501A3-3CD5-4EA2-9425-75E0022F7351}" srcOrd="2" destOrd="0" presId="urn:microsoft.com/office/officeart/2005/8/layout/process1"/>
    <dgm:cxn modelId="{97E88816-AF05-43F6-AB71-C51A53877256}" type="presParOf" srcId="{323D6B04-8345-46B4-8102-677B56E55155}" destId="{FF5E568B-7258-4130-B687-F71A9AA6CCBA}" srcOrd="3" destOrd="0" presId="urn:microsoft.com/office/officeart/2005/8/layout/process1"/>
    <dgm:cxn modelId="{3861BFE9-C540-4C50-82E1-4AC486762AAB}" type="presParOf" srcId="{FF5E568B-7258-4130-B687-F71A9AA6CCBA}" destId="{1A5C26A9-2C8D-4575-980F-B0DD3B04A8F8}" srcOrd="0" destOrd="0" presId="urn:microsoft.com/office/officeart/2005/8/layout/process1"/>
    <dgm:cxn modelId="{BE39E556-B7B3-4F95-BACF-DA0493A72A0A}" type="presParOf" srcId="{323D6B04-8345-46B4-8102-677B56E55155}" destId="{D4DC92C8-08A5-468D-BD5F-B6EBD062B6A4}" srcOrd="4" destOrd="0" presId="urn:microsoft.com/office/officeart/2005/8/layout/process1"/>
    <dgm:cxn modelId="{53011C5B-7B04-4584-83B2-6637E85893C2}" type="presParOf" srcId="{323D6B04-8345-46B4-8102-677B56E55155}" destId="{77108C04-14BF-46C1-8F72-77EE7FAC55F3}" srcOrd="5" destOrd="0" presId="urn:microsoft.com/office/officeart/2005/8/layout/process1"/>
    <dgm:cxn modelId="{C287127C-C9D1-410B-AE7A-6ABEFF1AC2B5}" type="presParOf" srcId="{77108C04-14BF-46C1-8F72-77EE7FAC55F3}" destId="{EFB2C17B-F6C6-49ED-8AF5-F45065604273}" srcOrd="0" destOrd="0" presId="urn:microsoft.com/office/officeart/2005/8/layout/process1"/>
    <dgm:cxn modelId="{6B6E46F5-8FAC-44D1-93B8-082A728466A5}" type="presParOf" srcId="{323D6B04-8345-46B4-8102-677B56E55155}" destId="{D60D25AA-C83E-4D0A-A5AF-3AEC13B70C52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DEFE78-3498-48E5-8882-70927A34A8ED}" type="doc">
      <dgm:prSet loTypeId="urn:microsoft.com/office/officeart/2008/layout/VerticalCurvedList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962B8C-A691-420E-965E-3C89493D0E6F}">
      <dgm:prSet phldrT="[Text]"/>
      <dgm:spPr/>
      <dgm:t>
        <a:bodyPr/>
        <a:lstStyle/>
        <a:p>
          <a:r>
            <a:rPr lang="en-US" dirty="0" smtClean="0"/>
            <a:t>Community health care needs assessment based on multi-stakeholder input and objective data </a:t>
          </a:r>
          <a:endParaRPr lang="en-US" dirty="0"/>
        </a:p>
      </dgm:t>
    </dgm:pt>
    <dgm:pt modelId="{B5783C00-524B-4F22-B541-2CFD62B0EA9A}" type="parTrans" cxnId="{5AE25B2E-0143-45D7-8303-230368CF745D}">
      <dgm:prSet/>
      <dgm:spPr/>
      <dgm:t>
        <a:bodyPr/>
        <a:lstStyle/>
        <a:p>
          <a:endParaRPr lang="en-US"/>
        </a:p>
      </dgm:t>
    </dgm:pt>
    <dgm:pt modelId="{9A7E38D4-1BA5-4854-A45C-5897A59533CC}" type="sibTrans" cxnId="{5AE25B2E-0143-45D7-8303-230368CF745D}">
      <dgm:prSet/>
      <dgm:spPr/>
      <dgm:t>
        <a:bodyPr/>
        <a:lstStyle/>
        <a:p>
          <a:endParaRPr lang="en-US"/>
        </a:p>
      </dgm:t>
    </dgm:pt>
    <dgm:pt modelId="{2CF52CC4-203A-412E-AD41-CDE34B13A67D}">
      <dgm:prSet phldrT="[Text]"/>
      <dgm:spPr/>
      <dgm:t>
        <a:bodyPr/>
        <a:lstStyle/>
        <a:p>
          <a:r>
            <a:rPr lang="en-US" dirty="0" smtClean="0"/>
            <a:t>Implementing a DSRIP Project Plan based upon the needs assessment in alignment with DSRIP strategies</a:t>
          </a:r>
          <a:endParaRPr lang="en-US" dirty="0"/>
        </a:p>
      </dgm:t>
    </dgm:pt>
    <dgm:pt modelId="{E559EC3A-F634-40C5-9B3F-9FA8E14028C4}" type="parTrans" cxnId="{EF48DA44-7A64-4046-B2E7-D4D97472A1CA}">
      <dgm:prSet/>
      <dgm:spPr/>
      <dgm:t>
        <a:bodyPr/>
        <a:lstStyle/>
        <a:p>
          <a:endParaRPr lang="en-US"/>
        </a:p>
      </dgm:t>
    </dgm:pt>
    <dgm:pt modelId="{1824B37B-C40F-4EDF-9F30-EE2911F7480A}" type="sibTrans" cxnId="{EF48DA44-7A64-4046-B2E7-D4D97472A1CA}">
      <dgm:prSet/>
      <dgm:spPr/>
      <dgm:t>
        <a:bodyPr/>
        <a:lstStyle/>
        <a:p>
          <a:endParaRPr lang="en-US"/>
        </a:p>
      </dgm:t>
    </dgm:pt>
    <dgm:pt modelId="{4FC45F9D-4FE0-478D-B612-0C1A0F720477}">
      <dgm:prSet phldrT="[Text]"/>
      <dgm:spPr/>
      <dgm:t>
        <a:bodyPr/>
        <a:lstStyle/>
        <a:p>
          <a:r>
            <a:rPr lang="en-US" dirty="0" smtClean="0"/>
            <a:t>Meeting and Reporting on DSRIP Project Plan process and outcome milestones</a:t>
          </a:r>
          <a:endParaRPr lang="en-US" dirty="0"/>
        </a:p>
      </dgm:t>
    </dgm:pt>
    <dgm:pt modelId="{5ABB0B4F-992C-4121-8C30-F9552E0B4B5D}" type="parTrans" cxnId="{E2E368A9-A4EC-4366-A161-B6D986F3E913}">
      <dgm:prSet/>
      <dgm:spPr/>
      <dgm:t>
        <a:bodyPr/>
        <a:lstStyle/>
        <a:p>
          <a:endParaRPr lang="en-US"/>
        </a:p>
      </dgm:t>
    </dgm:pt>
    <dgm:pt modelId="{38F90C65-3451-4061-847D-327AB12B75D3}" type="sibTrans" cxnId="{E2E368A9-A4EC-4366-A161-B6D986F3E913}">
      <dgm:prSet/>
      <dgm:spPr/>
      <dgm:t>
        <a:bodyPr/>
        <a:lstStyle/>
        <a:p>
          <a:endParaRPr lang="en-US"/>
        </a:p>
      </dgm:t>
    </dgm:pt>
    <dgm:pt modelId="{21411A0D-A1B0-42A9-B95A-0EFD2CCDEBCC}" type="pres">
      <dgm:prSet presAssocID="{24DEFE78-3498-48E5-8882-70927A34A8E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F83A8079-F5E2-4468-BC90-45D141A1F75E}" type="pres">
      <dgm:prSet presAssocID="{24DEFE78-3498-48E5-8882-70927A34A8ED}" presName="Name1" presStyleCnt="0"/>
      <dgm:spPr/>
    </dgm:pt>
    <dgm:pt modelId="{74151506-13A4-44C3-BEE4-1EFFE6699E24}" type="pres">
      <dgm:prSet presAssocID="{24DEFE78-3498-48E5-8882-70927A34A8ED}" presName="cycle" presStyleCnt="0"/>
      <dgm:spPr/>
    </dgm:pt>
    <dgm:pt modelId="{81BD9D87-8B3F-4909-BFF1-B207D0315D13}" type="pres">
      <dgm:prSet presAssocID="{24DEFE78-3498-48E5-8882-70927A34A8ED}" presName="srcNode" presStyleLbl="node1" presStyleIdx="0" presStyleCnt="3"/>
      <dgm:spPr/>
    </dgm:pt>
    <dgm:pt modelId="{1EEF6671-247E-468E-9C01-C921331D22AA}" type="pres">
      <dgm:prSet presAssocID="{24DEFE78-3498-48E5-8882-70927A34A8ED}" presName="conn" presStyleLbl="parChTrans1D2" presStyleIdx="0" presStyleCnt="1"/>
      <dgm:spPr/>
      <dgm:t>
        <a:bodyPr/>
        <a:lstStyle/>
        <a:p>
          <a:endParaRPr lang="en-US"/>
        </a:p>
      </dgm:t>
    </dgm:pt>
    <dgm:pt modelId="{59E4E9B5-BE28-4039-AD0A-61F20A3016E5}" type="pres">
      <dgm:prSet presAssocID="{24DEFE78-3498-48E5-8882-70927A34A8ED}" presName="extraNode" presStyleLbl="node1" presStyleIdx="0" presStyleCnt="3"/>
      <dgm:spPr/>
    </dgm:pt>
    <dgm:pt modelId="{70DEF85C-8164-48DD-8BBA-1CC765CAA191}" type="pres">
      <dgm:prSet presAssocID="{24DEFE78-3498-48E5-8882-70927A34A8ED}" presName="dstNode" presStyleLbl="node1" presStyleIdx="0" presStyleCnt="3"/>
      <dgm:spPr/>
    </dgm:pt>
    <dgm:pt modelId="{15A663B9-6352-4525-82DC-BB994BFFFD88}" type="pres">
      <dgm:prSet presAssocID="{E8962B8C-A691-420E-965E-3C89493D0E6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C1CA2-A454-4D6D-BBB5-B3A2576BB8C6}" type="pres">
      <dgm:prSet presAssocID="{E8962B8C-A691-420E-965E-3C89493D0E6F}" presName="accent_1" presStyleCnt="0"/>
      <dgm:spPr/>
    </dgm:pt>
    <dgm:pt modelId="{A5A9B878-9505-4491-A332-B7293AFE3A1E}" type="pres">
      <dgm:prSet presAssocID="{E8962B8C-A691-420E-965E-3C89493D0E6F}" presName="accentRepeatNode" presStyleLbl="solidFgAcc1" presStyleIdx="0" presStyleCnt="3"/>
      <dgm:spPr/>
    </dgm:pt>
    <dgm:pt modelId="{B4095EAD-844E-48ED-ABC6-CE63B63D0DBB}" type="pres">
      <dgm:prSet presAssocID="{2CF52CC4-203A-412E-AD41-CDE34B13A67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E2F59-8B09-4C25-8D37-D7ED6E2633CB}" type="pres">
      <dgm:prSet presAssocID="{2CF52CC4-203A-412E-AD41-CDE34B13A67D}" presName="accent_2" presStyleCnt="0"/>
      <dgm:spPr/>
    </dgm:pt>
    <dgm:pt modelId="{441F57E8-C9F0-4522-8A65-382D277D1EA7}" type="pres">
      <dgm:prSet presAssocID="{2CF52CC4-203A-412E-AD41-CDE34B13A67D}" presName="accentRepeatNode" presStyleLbl="solidFgAcc1" presStyleIdx="1" presStyleCnt="3"/>
      <dgm:spPr/>
    </dgm:pt>
    <dgm:pt modelId="{DC4D1943-CAD2-41FA-929E-2CFE9EEC46B2}" type="pres">
      <dgm:prSet presAssocID="{4FC45F9D-4FE0-478D-B612-0C1A0F72047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1B26F-9C19-46E3-A59F-6995869D3E4F}" type="pres">
      <dgm:prSet presAssocID="{4FC45F9D-4FE0-478D-B612-0C1A0F720477}" presName="accent_3" presStyleCnt="0"/>
      <dgm:spPr/>
    </dgm:pt>
    <dgm:pt modelId="{418ECD8B-2597-4665-884E-125C8A0B05D4}" type="pres">
      <dgm:prSet presAssocID="{4FC45F9D-4FE0-478D-B612-0C1A0F720477}" presName="accentRepeatNode" presStyleLbl="solidFgAcc1" presStyleIdx="2" presStyleCnt="3"/>
      <dgm:spPr/>
    </dgm:pt>
  </dgm:ptLst>
  <dgm:cxnLst>
    <dgm:cxn modelId="{9D75C00D-4F54-4BCB-81A4-BB78223B90C9}" type="presOf" srcId="{9A7E38D4-1BA5-4854-A45C-5897A59533CC}" destId="{1EEF6671-247E-468E-9C01-C921331D22AA}" srcOrd="0" destOrd="0" presId="urn:microsoft.com/office/officeart/2008/layout/VerticalCurvedList"/>
    <dgm:cxn modelId="{5AE25B2E-0143-45D7-8303-230368CF745D}" srcId="{24DEFE78-3498-48E5-8882-70927A34A8ED}" destId="{E8962B8C-A691-420E-965E-3C89493D0E6F}" srcOrd="0" destOrd="0" parTransId="{B5783C00-524B-4F22-B541-2CFD62B0EA9A}" sibTransId="{9A7E38D4-1BA5-4854-A45C-5897A59533CC}"/>
    <dgm:cxn modelId="{621297CB-7DAB-4941-99D8-A97C77335AC6}" type="presOf" srcId="{2CF52CC4-203A-412E-AD41-CDE34B13A67D}" destId="{B4095EAD-844E-48ED-ABC6-CE63B63D0DBB}" srcOrd="0" destOrd="0" presId="urn:microsoft.com/office/officeart/2008/layout/VerticalCurvedList"/>
    <dgm:cxn modelId="{E2E368A9-A4EC-4366-A161-B6D986F3E913}" srcId="{24DEFE78-3498-48E5-8882-70927A34A8ED}" destId="{4FC45F9D-4FE0-478D-B612-0C1A0F720477}" srcOrd="2" destOrd="0" parTransId="{5ABB0B4F-992C-4121-8C30-F9552E0B4B5D}" sibTransId="{38F90C65-3451-4061-847D-327AB12B75D3}"/>
    <dgm:cxn modelId="{EF48DA44-7A64-4046-B2E7-D4D97472A1CA}" srcId="{24DEFE78-3498-48E5-8882-70927A34A8ED}" destId="{2CF52CC4-203A-412E-AD41-CDE34B13A67D}" srcOrd="1" destOrd="0" parTransId="{E559EC3A-F634-40C5-9B3F-9FA8E14028C4}" sibTransId="{1824B37B-C40F-4EDF-9F30-EE2911F7480A}"/>
    <dgm:cxn modelId="{B3EB346E-5FE9-4EAF-81EC-A6AF07843EA9}" type="presOf" srcId="{4FC45F9D-4FE0-478D-B612-0C1A0F720477}" destId="{DC4D1943-CAD2-41FA-929E-2CFE9EEC46B2}" srcOrd="0" destOrd="0" presId="urn:microsoft.com/office/officeart/2008/layout/VerticalCurvedList"/>
    <dgm:cxn modelId="{610489F8-E1C6-4021-8659-3F7D155A95D7}" type="presOf" srcId="{24DEFE78-3498-48E5-8882-70927A34A8ED}" destId="{21411A0D-A1B0-42A9-B95A-0EFD2CCDEBCC}" srcOrd="0" destOrd="0" presId="urn:microsoft.com/office/officeart/2008/layout/VerticalCurvedList"/>
    <dgm:cxn modelId="{48B4E8E1-680D-4102-BA06-68B77788BF00}" type="presOf" srcId="{E8962B8C-A691-420E-965E-3C89493D0E6F}" destId="{15A663B9-6352-4525-82DC-BB994BFFFD88}" srcOrd="0" destOrd="0" presId="urn:microsoft.com/office/officeart/2008/layout/VerticalCurvedList"/>
    <dgm:cxn modelId="{090D5EDA-FA0C-4345-8993-98E5BD1D7076}" type="presParOf" srcId="{21411A0D-A1B0-42A9-B95A-0EFD2CCDEBCC}" destId="{F83A8079-F5E2-4468-BC90-45D141A1F75E}" srcOrd="0" destOrd="0" presId="urn:microsoft.com/office/officeart/2008/layout/VerticalCurvedList"/>
    <dgm:cxn modelId="{FB39E1BB-618D-4E22-9133-65464AE9634F}" type="presParOf" srcId="{F83A8079-F5E2-4468-BC90-45D141A1F75E}" destId="{74151506-13A4-44C3-BEE4-1EFFE6699E24}" srcOrd="0" destOrd="0" presId="urn:microsoft.com/office/officeart/2008/layout/VerticalCurvedList"/>
    <dgm:cxn modelId="{861338E7-B2DF-4727-AF2E-E87CE3CA8C69}" type="presParOf" srcId="{74151506-13A4-44C3-BEE4-1EFFE6699E24}" destId="{81BD9D87-8B3F-4909-BFF1-B207D0315D13}" srcOrd="0" destOrd="0" presId="urn:microsoft.com/office/officeart/2008/layout/VerticalCurvedList"/>
    <dgm:cxn modelId="{4DA85588-FB4E-4CFF-BE79-FABDCFC562A1}" type="presParOf" srcId="{74151506-13A4-44C3-BEE4-1EFFE6699E24}" destId="{1EEF6671-247E-468E-9C01-C921331D22AA}" srcOrd="1" destOrd="0" presId="urn:microsoft.com/office/officeart/2008/layout/VerticalCurvedList"/>
    <dgm:cxn modelId="{620A3C4B-557E-40F1-8882-5838FAE1D4AB}" type="presParOf" srcId="{74151506-13A4-44C3-BEE4-1EFFE6699E24}" destId="{59E4E9B5-BE28-4039-AD0A-61F20A3016E5}" srcOrd="2" destOrd="0" presId="urn:microsoft.com/office/officeart/2008/layout/VerticalCurvedList"/>
    <dgm:cxn modelId="{D9BB7A27-5C9C-4FFE-BE13-29775D546054}" type="presParOf" srcId="{74151506-13A4-44C3-BEE4-1EFFE6699E24}" destId="{70DEF85C-8164-48DD-8BBA-1CC765CAA191}" srcOrd="3" destOrd="0" presId="urn:microsoft.com/office/officeart/2008/layout/VerticalCurvedList"/>
    <dgm:cxn modelId="{22F03A47-F654-4E30-8667-5BE7C9C74FEA}" type="presParOf" srcId="{F83A8079-F5E2-4468-BC90-45D141A1F75E}" destId="{15A663B9-6352-4525-82DC-BB994BFFFD88}" srcOrd="1" destOrd="0" presId="urn:microsoft.com/office/officeart/2008/layout/VerticalCurvedList"/>
    <dgm:cxn modelId="{7530A17F-EB62-470E-80C9-61B0AB319DA0}" type="presParOf" srcId="{F83A8079-F5E2-4468-BC90-45D141A1F75E}" destId="{906C1CA2-A454-4D6D-BBB5-B3A2576BB8C6}" srcOrd="2" destOrd="0" presId="urn:microsoft.com/office/officeart/2008/layout/VerticalCurvedList"/>
    <dgm:cxn modelId="{4F57A45A-23E5-449F-9C40-D7BB021D07A9}" type="presParOf" srcId="{906C1CA2-A454-4D6D-BBB5-B3A2576BB8C6}" destId="{A5A9B878-9505-4491-A332-B7293AFE3A1E}" srcOrd="0" destOrd="0" presId="urn:microsoft.com/office/officeart/2008/layout/VerticalCurvedList"/>
    <dgm:cxn modelId="{30C98A5B-11F0-41E3-83D4-01001B60825D}" type="presParOf" srcId="{F83A8079-F5E2-4468-BC90-45D141A1F75E}" destId="{B4095EAD-844E-48ED-ABC6-CE63B63D0DBB}" srcOrd="3" destOrd="0" presId="urn:microsoft.com/office/officeart/2008/layout/VerticalCurvedList"/>
    <dgm:cxn modelId="{D4FE819E-4916-4187-BD18-C883FFFCC500}" type="presParOf" srcId="{F83A8079-F5E2-4468-BC90-45D141A1F75E}" destId="{B7EE2F59-8B09-4C25-8D37-D7ED6E2633CB}" srcOrd="4" destOrd="0" presId="urn:microsoft.com/office/officeart/2008/layout/VerticalCurvedList"/>
    <dgm:cxn modelId="{B6DBD7EC-C615-4DF9-99C3-8C1B3ACF1BB2}" type="presParOf" srcId="{B7EE2F59-8B09-4C25-8D37-D7ED6E2633CB}" destId="{441F57E8-C9F0-4522-8A65-382D277D1EA7}" srcOrd="0" destOrd="0" presId="urn:microsoft.com/office/officeart/2008/layout/VerticalCurvedList"/>
    <dgm:cxn modelId="{B221DF5B-5FC3-486C-8B87-3D6155299F40}" type="presParOf" srcId="{F83A8079-F5E2-4468-BC90-45D141A1F75E}" destId="{DC4D1943-CAD2-41FA-929E-2CFE9EEC46B2}" srcOrd="5" destOrd="0" presId="urn:microsoft.com/office/officeart/2008/layout/VerticalCurvedList"/>
    <dgm:cxn modelId="{47E0A6EC-B13C-497D-A756-CE48C698AB8C}" type="presParOf" srcId="{F83A8079-F5E2-4468-BC90-45D141A1F75E}" destId="{ECF1B26F-9C19-46E3-A59F-6995869D3E4F}" srcOrd="6" destOrd="0" presId="urn:microsoft.com/office/officeart/2008/layout/VerticalCurvedList"/>
    <dgm:cxn modelId="{815FC72A-4898-4D6E-B4D5-C0BDC96EC96A}" type="presParOf" srcId="{ECF1B26F-9C19-46E3-A59F-6995869D3E4F}" destId="{418ECD8B-2597-4665-884E-125C8A0B05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B51C40-E622-4910-82F7-244F501DE5ED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C3C6C798-D638-4227-B50D-23C01EBDCF26}">
      <dgm:prSet phldrT="[Text]" custT="1"/>
      <dgm:spPr/>
      <dgm:t>
        <a:bodyPr/>
        <a:lstStyle/>
        <a:p>
          <a:r>
            <a:rPr lang="en-US" sz="1600" dirty="0" smtClean="0"/>
            <a:t>Financial and regulatory incentives drive…</a:t>
          </a:r>
          <a:endParaRPr lang="en-US" sz="1600" dirty="0"/>
        </a:p>
      </dgm:t>
    </dgm:pt>
    <dgm:pt modelId="{27261DE7-9C2C-4C65-ABE9-D746B587BB80}" type="parTrans" cxnId="{02C07497-AFAE-41F6-8B4E-5275CE8BB1C4}">
      <dgm:prSet/>
      <dgm:spPr/>
      <dgm:t>
        <a:bodyPr/>
        <a:lstStyle/>
        <a:p>
          <a:endParaRPr lang="en-US" sz="1600"/>
        </a:p>
      </dgm:t>
    </dgm:pt>
    <dgm:pt modelId="{51144479-431F-458D-B50D-1C5A60B1E252}" type="sibTrans" cxnId="{02C07497-AFAE-41F6-8B4E-5275CE8BB1C4}">
      <dgm:prSet custT="1"/>
      <dgm:spPr/>
      <dgm:t>
        <a:bodyPr/>
        <a:lstStyle/>
        <a:p>
          <a:endParaRPr lang="en-US" sz="1600" dirty="0"/>
        </a:p>
      </dgm:t>
    </dgm:pt>
    <dgm:pt modelId="{645DDEC9-D511-48FD-8B2E-8A42A774EA59}">
      <dgm:prSet phldrT="[Text]" custT="1"/>
      <dgm:spPr/>
      <dgm:t>
        <a:bodyPr/>
        <a:lstStyle/>
        <a:p>
          <a:r>
            <a:rPr lang="en-US" sz="1600" dirty="0" smtClean="0"/>
            <a:t>a delivery system which realizes…</a:t>
          </a:r>
          <a:endParaRPr lang="en-US" sz="1600" dirty="0"/>
        </a:p>
      </dgm:t>
    </dgm:pt>
    <dgm:pt modelId="{A90DA2AC-B41E-4DFB-B06D-858908D79113}" type="parTrans" cxnId="{B3B88C8F-9E1F-4453-95D2-2D98249B0DD7}">
      <dgm:prSet/>
      <dgm:spPr/>
      <dgm:t>
        <a:bodyPr/>
        <a:lstStyle/>
        <a:p>
          <a:endParaRPr lang="en-US" sz="1600"/>
        </a:p>
      </dgm:t>
    </dgm:pt>
    <dgm:pt modelId="{6F4FDE6A-42C9-42E8-A78F-66CC56C9E580}" type="sibTrans" cxnId="{B3B88C8F-9E1F-4453-95D2-2D98249B0DD7}">
      <dgm:prSet custT="1"/>
      <dgm:spPr/>
      <dgm:t>
        <a:bodyPr/>
        <a:lstStyle/>
        <a:p>
          <a:endParaRPr lang="en-US" sz="1600" dirty="0"/>
        </a:p>
      </dgm:t>
    </dgm:pt>
    <dgm:pt modelId="{71BA29B4-1388-4B94-A9C8-9EE15560D8A9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accent2">
                  <a:lumMod val="50000"/>
                </a:schemeClr>
              </a:solidFill>
            </a:rPr>
            <a:t>cost efficiency and quality outcomes: </a:t>
          </a:r>
          <a:r>
            <a:rPr lang="en-US" sz="1600" i="1" dirty="0" smtClean="0">
              <a:solidFill>
                <a:schemeClr val="accent2">
                  <a:lumMod val="50000"/>
                </a:schemeClr>
              </a:solidFill>
            </a:rPr>
            <a:t>value</a:t>
          </a:r>
          <a:endParaRPr lang="en-US" sz="1600" dirty="0">
            <a:solidFill>
              <a:schemeClr val="accent2">
                <a:lumMod val="50000"/>
              </a:schemeClr>
            </a:solidFill>
          </a:endParaRPr>
        </a:p>
      </dgm:t>
    </dgm:pt>
    <dgm:pt modelId="{7D59849A-70C1-488A-BBC6-5C4ADA8EBEFA}" type="parTrans" cxnId="{EA7978C8-7BCA-4E67-876E-E115B0E0F870}">
      <dgm:prSet/>
      <dgm:spPr/>
      <dgm:t>
        <a:bodyPr/>
        <a:lstStyle/>
        <a:p>
          <a:endParaRPr lang="en-US" sz="1600"/>
        </a:p>
      </dgm:t>
    </dgm:pt>
    <dgm:pt modelId="{E382165B-9C36-47C1-9377-002316A1E850}" type="sibTrans" cxnId="{EA7978C8-7BCA-4E67-876E-E115B0E0F870}">
      <dgm:prSet/>
      <dgm:spPr/>
      <dgm:t>
        <a:bodyPr/>
        <a:lstStyle/>
        <a:p>
          <a:endParaRPr lang="en-US" sz="1600"/>
        </a:p>
      </dgm:t>
    </dgm:pt>
    <dgm:pt modelId="{053F2965-C274-42DE-8DF1-F03EFA7CFC5C}" type="pres">
      <dgm:prSet presAssocID="{40B51C40-E622-4910-82F7-244F501DE5E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5587E1-2496-44C1-A0E1-EB3697ECAF38}" type="pres">
      <dgm:prSet presAssocID="{40B51C40-E622-4910-82F7-244F501DE5ED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CCA3049D-7E35-46C8-9633-7248550DAC0C}" type="pres">
      <dgm:prSet presAssocID="{40B51C40-E622-4910-82F7-244F501DE5E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B745D-2E73-43B2-ADD2-D3CDFF671A74}" type="pres">
      <dgm:prSet presAssocID="{40B51C40-E622-4910-82F7-244F501DE5E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E13D5-4BBC-4736-951D-170D93E4989F}" type="pres">
      <dgm:prSet presAssocID="{40B51C40-E622-4910-82F7-244F501DE5E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383E6-15DC-4194-8332-676A95C9E563}" type="pres">
      <dgm:prSet presAssocID="{40B51C40-E622-4910-82F7-244F501DE5E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02319-576E-4768-AC15-9FAAACCAA971}" type="pres">
      <dgm:prSet presAssocID="{40B51C40-E622-4910-82F7-244F501DE5E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F3CA0-1429-4BA9-BF9B-5925FA73BAF6}" type="pres">
      <dgm:prSet presAssocID="{40B51C40-E622-4910-82F7-244F501DE5E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06051-ADD8-4522-811D-AA469D6A1760}" type="pres">
      <dgm:prSet presAssocID="{40B51C40-E622-4910-82F7-244F501DE5E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FBDAD-1C88-42CC-BAE4-BA6CEAA3CDB6}" type="pres">
      <dgm:prSet presAssocID="{40B51C40-E622-4910-82F7-244F501DE5E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D088A0-02E2-4285-BF12-0B22C278BCA0}" type="presOf" srcId="{40B51C40-E622-4910-82F7-244F501DE5ED}" destId="{053F2965-C274-42DE-8DF1-F03EFA7CFC5C}" srcOrd="0" destOrd="0" presId="urn:microsoft.com/office/officeart/2005/8/layout/vProcess5"/>
    <dgm:cxn modelId="{4E686722-A5E2-4F15-B0A9-7182CF725A32}" type="presOf" srcId="{6F4FDE6A-42C9-42E8-A78F-66CC56C9E580}" destId="{E6C02319-576E-4768-AC15-9FAAACCAA971}" srcOrd="0" destOrd="0" presId="urn:microsoft.com/office/officeart/2005/8/layout/vProcess5"/>
    <dgm:cxn modelId="{AF893E29-A3BF-4F2C-982A-A07585C18A75}" type="presOf" srcId="{C3C6C798-D638-4227-B50D-23C01EBDCF26}" destId="{CCA3049D-7E35-46C8-9633-7248550DAC0C}" srcOrd="0" destOrd="0" presId="urn:microsoft.com/office/officeart/2005/8/layout/vProcess5"/>
    <dgm:cxn modelId="{DF395B78-D79C-4803-BE15-47610517164F}" type="presOf" srcId="{51144479-431F-458D-B50D-1C5A60B1E252}" destId="{352383E6-15DC-4194-8332-676A95C9E563}" srcOrd="0" destOrd="0" presId="urn:microsoft.com/office/officeart/2005/8/layout/vProcess5"/>
    <dgm:cxn modelId="{D0205964-BD18-4012-8C8B-0313CD86D24C}" type="presOf" srcId="{C3C6C798-D638-4227-B50D-23C01EBDCF26}" destId="{7CBF3CA0-1429-4BA9-BF9B-5925FA73BAF6}" srcOrd="1" destOrd="0" presId="urn:microsoft.com/office/officeart/2005/8/layout/vProcess5"/>
    <dgm:cxn modelId="{799F1993-155A-4520-BCD4-9E339D815ACA}" type="presOf" srcId="{71BA29B4-1388-4B94-A9C8-9EE15560D8A9}" destId="{8C1E13D5-4BBC-4736-951D-170D93E4989F}" srcOrd="0" destOrd="0" presId="urn:microsoft.com/office/officeart/2005/8/layout/vProcess5"/>
    <dgm:cxn modelId="{02C07497-AFAE-41F6-8B4E-5275CE8BB1C4}" srcId="{40B51C40-E622-4910-82F7-244F501DE5ED}" destId="{C3C6C798-D638-4227-B50D-23C01EBDCF26}" srcOrd="0" destOrd="0" parTransId="{27261DE7-9C2C-4C65-ABE9-D746B587BB80}" sibTransId="{51144479-431F-458D-B50D-1C5A60B1E252}"/>
    <dgm:cxn modelId="{B3B88C8F-9E1F-4453-95D2-2D98249B0DD7}" srcId="{40B51C40-E622-4910-82F7-244F501DE5ED}" destId="{645DDEC9-D511-48FD-8B2E-8A42A774EA59}" srcOrd="1" destOrd="0" parTransId="{A90DA2AC-B41E-4DFB-B06D-858908D79113}" sibTransId="{6F4FDE6A-42C9-42E8-A78F-66CC56C9E580}"/>
    <dgm:cxn modelId="{A33B327F-9671-43B8-AA1E-5618043E082A}" type="presOf" srcId="{71BA29B4-1388-4B94-A9C8-9EE15560D8A9}" destId="{82CFBDAD-1C88-42CC-BAE4-BA6CEAA3CDB6}" srcOrd="1" destOrd="0" presId="urn:microsoft.com/office/officeart/2005/8/layout/vProcess5"/>
    <dgm:cxn modelId="{EA7978C8-7BCA-4E67-876E-E115B0E0F870}" srcId="{40B51C40-E622-4910-82F7-244F501DE5ED}" destId="{71BA29B4-1388-4B94-A9C8-9EE15560D8A9}" srcOrd="2" destOrd="0" parTransId="{7D59849A-70C1-488A-BBC6-5C4ADA8EBEFA}" sibTransId="{E382165B-9C36-47C1-9377-002316A1E850}"/>
    <dgm:cxn modelId="{6A2692FB-2B28-4258-B4EE-927D3E769255}" type="presOf" srcId="{645DDEC9-D511-48FD-8B2E-8A42A774EA59}" destId="{87C06051-ADD8-4522-811D-AA469D6A1760}" srcOrd="1" destOrd="0" presId="urn:microsoft.com/office/officeart/2005/8/layout/vProcess5"/>
    <dgm:cxn modelId="{5C1AEA3F-0815-439A-AD43-0FEE0E641291}" type="presOf" srcId="{645DDEC9-D511-48FD-8B2E-8A42A774EA59}" destId="{770B745D-2E73-43B2-ADD2-D3CDFF671A74}" srcOrd="0" destOrd="0" presId="urn:microsoft.com/office/officeart/2005/8/layout/vProcess5"/>
    <dgm:cxn modelId="{61A7DFCD-1684-4A2C-968F-66B5257B0E63}" type="presParOf" srcId="{053F2965-C274-42DE-8DF1-F03EFA7CFC5C}" destId="{E75587E1-2496-44C1-A0E1-EB3697ECAF38}" srcOrd="0" destOrd="0" presId="urn:microsoft.com/office/officeart/2005/8/layout/vProcess5"/>
    <dgm:cxn modelId="{77BD7E10-6FB8-4B57-B36E-1693A48EBD1B}" type="presParOf" srcId="{053F2965-C274-42DE-8DF1-F03EFA7CFC5C}" destId="{CCA3049D-7E35-46C8-9633-7248550DAC0C}" srcOrd="1" destOrd="0" presId="urn:microsoft.com/office/officeart/2005/8/layout/vProcess5"/>
    <dgm:cxn modelId="{2329844B-4B73-40A2-9600-872D9FF967A8}" type="presParOf" srcId="{053F2965-C274-42DE-8DF1-F03EFA7CFC5C}" destId="{770B745D-2E73-43B2-ADD2-D3CDFF671A74}" srcOrd="2" destOrd="0" presId="urn:microsoft.com/office/officeart/2005/8/layout/vProcess5"/>
    <dgm:cxn modelId="{B69DBB49-70F0-4784-A507-F8A1E6CACA4A}" type="presParOf" srcId="{053F2965-C274-42DE-8DF1-F03EFA7CFC5C}" destId="{8C1E13D5-4BBC-4736-951D-170D93E4989F}" srcOrd="3" destOrd="0" presId="urn:microsoft.com/office/officeart/2005/8/layout/vProcess5"/>
    <dgm:cxn modelId="{14F76BBB-F95E-483B-BBB0-046C9716A303}" type="presParOf" srcId="{053F2965-C274-42DE-8DF1-F03EFA7CFC5C}" destId="{352383E6-15DC-4194-8332-676A95C9E563}" srcOrd="4" destOrd="0" presId="urn:microsoft.com/office/officeart/2005/8/layout/vProcess5"/>
    <dgm:cxn modelId="{D26666D7-B341-4845-BAC3-7CD3B428799F}" type="presParOf" srcId="{053F2965-C274-42DE-8DF1-F03EFA7CFC5C}" destId="{E6C02319-576E-4768-AC15-9FAAACCAA971}" srcOrd="5" destOrd="0" presId="urn:microsoft.com/office/officeart/2005/8/layout/vProcess5"/>
    <dgm:cxn modelId="{4DC3B8C8-B115-4D75-8E17-4A9CB55AA5DD}" type="presParOf" srcId="{053F2965-C274-42DE-8DF1-F03EFA7CFC5C}" destId="{7CBF3CA0-1429-4BA9-BF9B-5925FA73BAF6}" srcOrd="6" destOrd="0" presId="urn:microsoft.com/office/officeart/2005/8/layout/vProcess5"/>
    <dgm:cxn modelId="{7227FCEF-5057-4DF4-BCDB-CDA5775FC985}" type="presParOf" srcId="{053F2965-C274-42DE-8DF1-F03EFA7CFC5C}" destId="{87C06051-ADD8-4522-811D-AA469D6A1760}" srcOrd="7" destOrd="0" presId="urn:microsoft.com/office/officeart/2005/8/layout/vProcess5"/>
    <dgm:cxn modelId="{346082B1-657C-4BF4-A3AB-7C4EEBD73FF4}" type="presParOf" srcId="{053F2965-C274-42DE-8DF1-F03EFA7CFC5C}" destId="{82CFBDAD-1C88-42CC-BAE4-BA6CEAA3CDB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CD16E-7C54-4C06-9045-AEB13AD3FA5D}">
      <dsp:nvSpPr>
        <dsp:cNvPr id="0" name=""/>
        <dsp:cNvSpPr/>
      </dsp:nvSpPr>
      <dsp:spPr>
        <a:xfrm>
          <a:off x="5088" y="798845"/>
          <a:ext cx="2199165" cy="26869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Reduce avoidable hospital use by 25% over 5 years</a:t>
          </a:r>
        </a:p>
      </dsp:txBody>
      <dsp:txXfrm>
        <a:off x="69499" y="863256"/>
        <a:ext cx="2070343" cy="2558102"/>
      </dsp:txXfrm>
    </dsp:sp>
    <dsp:sp modelId="{29BEFB3F-635F-4A88-BADF-FF9C0E7715B2}">
      <dsp:nvSpPr>
        <dsp:cNvPr id="0" name=""/>
        <dsp:cNvSpPr/>
      </dsp:nvSpPr>
      <dsp:spPr>
        <a:xfrm>
          <a:off x="2322758" y="1995361"/>
          <a:ext cx="251231" cy="293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22758" y="2054140"/>
        <a:ext cx="175862" cy="176335"/>
      </dsp:txXfrm>
    </dsp:sp>
    <dsp:sp modelId="{F65501A3-3CD5-4EA2-9425-75E0022F7351}">
      <dsp:nvSpPr>
        <dsp:cNvPr id="0" name=""/>
        <dsp:cNvSpPr/>
      </dsp:nvSpPr>
      <dsp:spPr>
        <a:xfrm>
          <a:off x="2678275" y="798845"/>
          <a:ext cx="2199165" cy="26869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Access the underserved and low-income population</a:t>
          </a:r>
          <a:endParaRPr lang="en-US" sz="2200" b="0" kern="1200" dirty="0" smtClean="0">
            <a:solidFill>
              <a:schemeClr val="tx1"/>
            </a:solidFill>
          </a:endParaRPr>
        </a:p>
      </dsp:txBody>
      <dsp:txXfrm>
        <a:off x="2742686" y="863256"/>
        <a:ext cx="2070343" cy="2558102"/>
      </dsp:txXfrm>
    </dsp:sp>
    <dsp:sp modelId="{FF5E568B-7258-4130-B687-F71A9AA6CCBA}">
      <dsp:nvSpPr>
        <dsp:cNvPr id="0" name=""/>
        <dsp:cNvSpPr/>
      </dsp:nvSpPr>
      <dsp:spPr>
        <a:xfrm>
          <a:off x="4995945" y="1995361"/>
          <a:ext cx="251231" cy="293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995945" y="2054140"/>
        <a:ext cx="175862" cy="176335"/>
      </dsp:txXfrm>
    </dsp:sp>
    <dsp:sp modelId="{D4DC92C8-08A5-468D-BD5F-B6EBD062B6A4}">
      <dsp:nvSpPr>
        <dsp:cNvPr id="0" name=""/>
        <dsp:cNvSpPr/>
      </dsp:nvSpPr>
      <dsp:spPr>
        <a:xfrm>
          <a:off x="5351461" y="798845"/>
          <a:ext cx="2199165" cy="26869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Increase collaboration across providers</a:t>
          </a:r>
          <a:endParaRPr lang="en-US" sz="2200" b="0" kern="1200" dirty="0" smtClean="0">
            <a:solidFill>
              <a:srgbClr val="5A336F"/>
            </a:solidFill>
          </a:endParaRPr>
        </a:p>
      </dsp:txBody>
      <dsp:txXfrm>
        <a:off x="5415872" y="863256"/>
        <a:ext cx="2070343" cy="2558102"/>
      </dsp:txXfrm>
    </dsp:sp>
    <dsp:sp modelId="{77108C04-14BF-46C1-8F72-77EE7FAC55F3}">
      <dsp:nvSpPr>
        <dsp:cNvPr id="0" name=""/>
        <dsp:cNvSpPr/>
      </dsp:nvSpPr>
      <dsp:spPr>
        <a:xfrm>
          <a:off x="7669132" y="1995361"/>
          <a:ext cx="251231" cy="2938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7669132" y="2054140"/>
        <a:ext cx="175862" cy="176335"/>
      </dsp:txXfrm>
    </dsp:sp>
    <dsp:sp modelId="{D60D25AA-C83E-4D0A-A5AF-3AEC13B70C52}">
      <dsp:nvSpPr>
        <dsp:cNvPr id="0" name=""/>
        <dsp:cNvSpPr/>
      </dsp:nvSpPr>
      <dsp:spPr>
        <a:xfrm>
          <a:off x="8024648" y="798845"/>
          <a:ext cx="2199165" cy="26869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chemeClr val="tx1"/>
              </a:solidFill>
            </a:rPr>
            <a:t>Reform the payment system</a:t>
          </a:r>
          <a:endParaRPr lang="en-US" sz="2200" b="0" kern="1200" dirty="0" smtClean="0">
            <a:solidFill>
              <a:srgbClr val="5A336F"/>
            </a:solidFill>
          </a:endParaRPr>
        </a:p>
      </dsp:txBody>
      <dsp:txXfrm>
        <a:off x="8089059" y="863256"/>
        <a:ext cx="2070343" cy="2558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F6671-247E-468E-9C01-C921331D22AA}">
      <dsp:nvSpPr>
        <dsp:cNvPr id="0" name=""/>
        <dsp:cNvSpPr/>
      </dsp:nvSpPr>
      <dsp:spPr>
        <a:xfrm>
          <a:off x="-5051895" y="-773969"/>
          <a:ext cx="6016364" cy="6016364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663B9-6352-4525-82DC-BB994BFFFD88}">
      <dsp:nvSpPr>
        <dsp:cNvPr id="0" name=""/>
        <dsp:cNvSpPr/>
      </dsp:nvSpPr>
      <dsp:spPr>
        <a:xfrm>
          <a:off x="620307" y="446842"/>
          <a:ext cx="4813018" cy="8936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9363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Community health care needs assessment based on multi-stakeholder input and objective data </a:t>
          </a:r>
          <a:endParaRPr lang="en-US" sz="1900" kern="1200" dirty="0"/>
        </a:p>
      </dsp:txBody>
      <dsp:txXfrm>
        <a:off x="620307" y="446842"/>
        <a:ext cx="4813018" cy="893685"/>
      </dsp:txXfrm>
    </dsp:sp>
    <dsp:sp modelId="{A5A9B878-9505-4491-A332-B7293AFE3A1E}">
      <dsp:nvSpPr>
        <dsp:cNvPr id="0" name=""/>
        <dsp:cNvSpPr/>
      </dsp:nvSpPr>
      <dsp:spPr>
        <a:xfrm>
          <a:off x="61754" y="335131"/>
          <a:ext cx="1117106" cy="1117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095EAD-844E-48ED-ABC6-CE63B63D0DBB}">
      <dsp:nvSpPr>
        <dsp:cNvPr id="0" name=""/>
        <dsp:cNvSpPr/>
      </dsp:nvSpPr>
      <dsp:spPr>
        <a:xfrm>
          <a:off x="945162" y="1787370"/>
          <a:ext cx="4488163" cy="89368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9363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Implementing a DSRIP Project Plan based upon the needs assessment in alignment with DSRIP strategies</a:t>
          </a:r>
          <a:endParaRPr lang="en-US" sz="1900" kern="1200" dirty="0"/>
        </a:p>
      </dsp:txBody>
      <dsp:txXfrm>
        <a:off x="945162" y="1787370"/>
        <a:ext cx="4488163" cy="893685"/>
      </dsp:txXfrm>
    </dsp:sp>
    <dsp:sp modelId="{441F57E8-C9F0-4522-8A65-382D277D1EA7}">
      <dsp:nvSpPr>
        <dsp:cNvPr id="0" name=""/>
        <dsp:cNvSpPr/>
      </dsp:nvSpPr>
      <dsp:spPr>
        <a:xfrm>
          <a:off x="386609" y="1675659"/>
          <a:ext cx="1117106" cy="1117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4D1943-CAD2-41FA-929E-2CFE9EEC46B2}">
      <dsp:nvSpPr>
        <dsp:cNvPr id="0" name=""/>
        <dsp:cNvSpPr/>
      </dsp:nvSpPr>
      <dsp:spPr>
        <a:xfrm>
          <a:off x="620307" y="3127898"/>
          <a:ext cx="4813018" cy="89368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09363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Meeting and Reporting on DSRIP Project Plan process and outcome milestones</a:t>
          </a:r>
          <a:endParaRPr lang="en-US" sz="1900" kern="1200" dirty="0"/>
        </a:p>
      </dsp:txBody>
      <dsp:txXfrm>
        <a:off x="620307" y="3127898"/>
        <a:ext cx="4813018" cy="893685"/>
      </dsp:txXfrm>
    </dsp:sp>
    <dsp:sp modelId="{418ECD8B-2597-4665-884E-125C8A0B05D4}">
      <dsp:nvSpPr>
        <dsp:cNvPr id="0" name=""/>
        <dsp:cNvSpPr/>
      </dsp:nvSpPr>
      <dsp:spPr>
        <a:xfrm>
          <a:off x="61754" y="3016187"/>
          <a:ext cx="1117106" cy="11171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3049D-7E35-46C8-9633-7248550DAC0C}">
      <dsp:nvSpPr>
        <dsp:cNvPr id="0" name=""/>
        <dsp:cNvSpPr/>
      </dsp:nvSpPr>
      <dsp:spPr>
        <a:xfrm>
          <a:off x="0" y="0"/>
          <a:ext cx="4389820" cy="8921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Financial and regulatory incentives drive…</a:t>
          </a:r>
          <a:endParaRPr lang="en-US" sz="1600" kern="1200" dirty="0"/>
        </a:p>
      </dsp:txBody>
      <dsp:txXfrm>
        <a:off x="26130" y="26130"/>
        <a:ext cx="3427143" cy="839868"/>
      </dsp:txXfrm>
    </dsp:sp>
    <dsp:sp modelId="{770B745D-2E73-43B2-ADD2-D3CDFF671A74}">
      <dsp:nvSpPr>
        <dsp:cNvPr id="0" name=""/>
        <dsp:cNvSpPr/>
      </dsp:nvSpPr>
      <dsp:spPr>
        <a:xfrm>
          <a:off x="387337" y="1040817"/>
          <a:ext cx="4389820" cy="8921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240708"/>
            <a:satOff val="5083"/>
            <a:lumOff val="13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delivery system which realizes…</a:t>
          </a:r>
          <a:endParaRPr lang="en-US" sz="1600" kern="1200" dirty="0"/>
        </a:p>
      </dsp:txBody>
      <dsp:txXfrm>
        <a:off x="413467" y="1066947"/>
        <a:ext cx="3370339" cy="839868"/>
      </dsp:txXfrm>
    </dsp:sp>
    <dsp:sp modelId="{8C1E13D5-4BBC-4736-951D-170D93E4989F}">
      <dsp:nvSpPr>
        <dsp:cNvPr id="0" name=""/>
        <dsp:cNvSpPr/>
      </dsp:nvSpPr>
      <dsp:spPr>
        <a:xfrm>
          <a:off x="774674" y="2081634"/>
          <a:ext cx="4389820" cy="8921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481415"/>
            <a:satOff val="10166"/>
            <a:lumOff val="270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accent2">
                  <a:lumMod val="50000"/>
                </a:schemeClr>
              </a:solidFill>
            </a:rPr>
            <a:t>cost efficiency and quality outcomes: </a:t>
          </a:r>
          <a:r>
            <a:rPr lang="en-US" sz="1600" i="1" kern="1200" dirty="0" smtClean="0">
              <a:solidFill>
                <a:schemeClr val="accent2">
                  <a:lumMod val="50000"/>
                </a:schemeClr>
              </a:solidFill>
            </a:rPr>
            <a:t>value</a:t>
          </a:r>
          <a:endParaRPr lang="en-US" sz="1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800804" y="2107764"/>
        <a:ext cx="3370339" cy="839868"/>
      </dsp:txXfrm>
    </dsp:sp>
    <dsp:sp modelId="{352383E6-15DC-4194-8332-676A95C9E563}">
      <dsp:nvSpPr>
        <dsp:cNvPr id="0" name=""/>
        <dsp:cNvSpPr/>
      </dsp:nvSpPr>
      <dsp:spPr>
        <a:xfrm>
          <a:off x="3809936" y="676531"/>
          <a:ext cx="579883" cy="57988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3940410" y="676531"/>
        <a:ext cx="318935" cy="436362"/>
      </dsp:txXfrm>
    </dsp:sp>
    <dsp:sp modelId="{E6C02319-576E-4768-AC15-9FAAACCAA971}">
      <dsp:nvSpPr>
        <dsp:cNvPr id="0" name=""/>
        <dsp:cNvSpPr/>
      </dsp:nvSpPr>
      <dsp:spPr>
        <a:xfrm>
          <a:off x="4197274" y="1711400"/>
          <a:ext cx="579883" cy="57988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4327748" y="1711400"/>
        <a:ext cx="318935" cy="436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0.69444</cdr:x>
      <cdr:y>0.39457</cdr:y>
    </cdr:from>
    <cdr:to>
      <cdr:x>0.69521</cdr:x>
      <cdr:y>0.86414</cdr:y>
    </cdr:to>
    <cdr:sp macro="" textlink="">
      <cdr:nvSpPr>
        <cdr:cNvPr id="4" name="Straight Connector 3"/>
        <cdr:cNvSpPr/>
      </cdr:nvSpPr>
      <cdr:spPr>
        <a:xfrm xmlns:a="http://schemas.openxmlformats.org/drawingml/2006/main" flipH="1">
          <a:off x="5715000" y="1486565"/>
          <a:ext cx="6337" cy="1769117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9368D80-038B-414B-B9A6-63999C43961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C257A5-FB51-43CF-88EE-124DEFE37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00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54155A-1CAD-4EDD-B80D-9AC987C35C03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A87E663-474B-4E29-A7D6-0E60D57A6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3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7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/>
          <a:lstStyle/>
          <a:p>
            <a:fld id="{7CF84E80-E633-4921-8DEE-CC66DF368D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3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8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6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8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5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592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594" y="1070553"/>
            <a:ext cx="9144000" cy="133288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200" b="1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365" y="2679886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6F50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" y="6087475"/>
            <a:ext cx="2743200" cy="365125"/>
          </a:xfrm>
        </p:spPr>
        <p:txBody>
          <a:bodyPr/>
          <a:lstStyle>
            <a:lvl1pPr>
              <a:defRPr sz="1800" b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967092CD-EC9F-4C49-AD3F-90F5FDB4E81C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85261"/>
            <a:ext cx="4368787" cy="72364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52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5564" y="17319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480" y="16457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0D995DB-53C8-49F8-A87C-A027155E5184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9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946" y="6338276"/>
            <a:ext cx="1729442" cy="44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60157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EE611-EBA8-423F-B713-2BC110E0438A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EA26C-7102-4614-80A3-62DB2E1CA053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3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CBD7-74AF-4FF5-95CE-7527AA2D1480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79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4023-DB79-478F-9F72-22E4D87A0306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697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0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877-D46C-464F-A0F8-ED008860B8B0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84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524C-157C-4382-957A-395C1148DEEC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72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A733-7B45-487F-8DE5-21F6171D4B17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94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164F-063E-48E0-BBDF-984FF4B3BC8A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90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F754C-F442-4C32-A3D2-44189B1C0A75}" type="datetime1">
              <a:rPr lang="en-US" smtClean="0">
                <a:solidFill>
                  <a:prstClr val="white"/>
                </a:solidFill>
              </a:rPr>
              <a:pPr/>
              <a:t>5/11/2016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043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2298701"/>
            <a:ext cx="109728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fld id="{6B764087-28D4-41FA-8DBA-0A37CC96290F}" type="datetime1">
              <a:rPr lang="en-US" smtClean="0"/>
              <a:pPr>
                <a:defRPr/>
              </a:pPr>
              <a:t>5/11/2016</a:t>
            </a:fld>
            <a:endParaRPr lang="da-DK"/>
          </a:p>
        </p:txBody>
      </p:sp>
      <p:sp>
        <p:nvSpPr>
          <p:cNvPr id="8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392311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12192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defTabSz="457200">
                <a:buFont typeface="Calibri" pitchFamily="34" charset="0"/>
                <a:buAutoNum type="arabicPeriod"/>
                <a:defRPr/>
              </a:pPr>
              <a:endParaRPr lang="en-US" sz="16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rgbClr val="227088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pPr indent="-342900" algn="ctr">
                <a:buFont typeface="Calibri" pitchFamily="34" charset="0"/>
                <a:buAutoNum type="arabicPeriod"/>
                <a:defRPr/>
              </a:pPr>
              <a:endParaRPr lang="en-US" sz="1400" b="1" noProof="1">
                <a:solidFill>
                  <a:srgbClr val="FFFFFF"/>
                </a:solidFill>
                <a:latin typeface="Arial" pitchFamily="34" charset="0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609600" y="2552701"/>
            <a:ext cx="109728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237067" y="515938"/>
            <a:ext cx="6112933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237067" y="1130301"/>
            <a:ext cx="8652933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fld id="{132EB4CB-98D4-4C83-AC61-C5E801EB682E}" type="datetime1">
              <a:rPr lang="en-US" smtClean="0"/>
              <a:pPr>
                <a:defRPr/>
              </a:pPr>
              <a:t>5/11/2016</a:t>
            </a:fld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185114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304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985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7F7-9603-44BC-AE8B-EA10FDB3B7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5" y="188149"/>
            <a:ext cx="4370762" cy="723969"/>
          </a:xfrm>
          <a:prstGeom prst="rect">
            <a:avLst/>
          </a:prstGeom>
        </p:spPr>
      </p:pic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208545" y="6084115"/>
            <a:ext cx="2072529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Month Year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828800"/>
            <a:ext cx="6415088" cy="561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Insert Title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57225" y="2566988"/>
            <a:ext cx="4751388" cy="149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6F50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Insert subtitle(s)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6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599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prstClr val="white"/>
                </a:solidFill>
              </a:rPr>
              <a:pPr algn="r"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88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prstClr val="white"/>
                </a:solidFill>
              </a:rPr>
              <a:pPr algn="r"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108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56860"/>
            <a:ext cx="10515600" cy="1168765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prstClr val="white"/>
                </a:solidFill>
              </a:rPr>
              <a:pPr algn="r"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0690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585817"/>
            <a:ext cx="10515600" cy="1004539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level\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3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prstClr val="white"/>
                </a:solidFill>
              </a:rPr>
              <a:pPr algn="r"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427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9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prstClr val="white"/>
                </a:solidFill>
              </a:rPr>
              <a:pPr algn="r"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178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8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prstClr val="white"/>
                </a:solidFill>
              </a:rPr>
              <a:pPr algn="r"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3993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816864"/>
            <a:ext cx="3932237" cy="1240535"/>
          </a:xfrm>
        </p:spPr>
        <p:txBody>
          <a:bodyPr anchor="b"/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16865"/>
            <a:ext cx="6172200" cy="5044186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prstClr val="white"/>
                </a:solidFill>
              </a:rPr>
              <a:pPr algn="r"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24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1836"/>
            <a:ext cx="3932237" cy="1355563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50327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01837"/>
            <a:ext cx="6172200" cy="51592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486" y="185719"/>
            <a:ext cx="3336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9B235A3-0D85-4059-91E2-0DDBFD540D92}" type="slidenum">
              <a:rPr lang="en-US" sz="1600" smtClean="0">
                <a:solidFill>
                  <a:prstClr val="white"/>
                </a:solidFill>
              </a:rPr>
              <a:pPr algn="r"/>
              <a:t>‹#›</a:t>
            </a:fld>
            <a:endParaRPr 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120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946" y="6338276"/>
            <a:ext cx="1729442" cy="440281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11911" y="982076"/>
            <a:ext cx="7045325" cy="51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/>
            </a:lvl1pPr>
          </a:lstStyle>
          <a:p>
            <a:pPr lvl="0"/>
            <a:r>
              <a:rPr lang="en-US" dirty="0" smtClean="0"/>
              <a:t>Contact Person Information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11911" y="1905000"/>
            <a:ext cx="2887193" cy="4736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Contact Us: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1911" y="2406183"/>
            <a:ext cx="3132137" cy="768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rgbClr val="503278"/>
                </a:solidFill>
              </a:defRPr>
            </a:lvl1pPr>
          </a:lstStyle>
          <a:p>
            <a:pPr lvl="0"/>
            <a:r>
              <a:rPr lang="en-US" dirty="0" smtClean="0"/>
              <a:t>Email Address(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976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180870" y="216812"/>
            <a:ext cx="2679923" cy="3691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109" y="1044030"/>
            <a:ext cx="7357844" cy="671819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09" y="1905001"/>
            <a:ext cx="7013895" cy="40629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333" y="6389931"/>
            <a:ext cx="2627518" cy="43522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67930" y="16448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79CE241-D0B9-4A07-956F-A7D985E32B9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3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79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073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56860"/>
            <a:ext cx="10515600" cy="1168765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743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833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40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519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705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486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256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56860"/>
            <a:ext cx="10515600" cy="1168765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77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56860"/>
            <a:ext cx="10515600" cy="1168765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9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307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11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643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68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949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7665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773192"/>
            <a:ext cx="10515600" cy="1052434"/>
          </a:xfrm>
        </p:spPr>
        <p:txBody>
          <a:bodyPr/>
          <a:lstStyle>
            <a:lvl1pPr>
              <a:defRPr b="0">
                <a:solidFill>
                  <a:srgbClr val="503278"/>
                </a:solidFill>
                <a:latin typeface="+mj-lt"/>
              </a:defRPr>
            </a:lvl1pPr>
          </a:lstStyle>
          <a:p>
            <a:r>
              <a:rPr lang="en-US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Text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5"/>
            <a:ext cx="12192000" cy="15608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6352627"/>
            <a:ext cx="1954776" cy="43965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31775" y="155575"/>
            <a:ext cx="3806825" cy="39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Put Date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9070848" y="155575"/>
            <a:ext cx="3121152" cy="3905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Insert Slide Number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56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8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1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3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slideLayout" Target="../slideLayouts/slideLayout46.xml"/><Relationship Id="rId26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1.xml"/><Relationship Id="rId21" Type="http://schemas.openxmlformats.org/officeDocument/2006/relationships/slideLayout" Target="../slideLayouts/slideLayout49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5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slideLayout" Target="../slideLayouts/slideLayout48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2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23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47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Relationship Id="rId22" Type="http://schemas.openxmlformats.org/officeDocument/2006/relationships/slideLayout" Target="../slideLayouts/slideLayout50.xml"/><Relationship Id="rId2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9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AD97A-83AA-4610-B909-B1DDC1B288D8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8EE8-2548-4B81-96CA-2A79AF655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75" r:id="rId13"/>
    <p:sldLayoutId id="2147483676" r:id="rId14"/>
    <p:sldLayoutId id="2147483677" r:id="rId15"/>
    <p:sldLayoutId id="2147483692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75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E7F7-9603-44BC-AE8B-EA10FDB3B77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29FA-BA79-4B40-91A2-65580036BAE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8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  <p:sldLayoutId id="2147483719" r:id="rId22"/>
    <p:sldLayoutId id="2147483720" r:id="rId23"/>
    <p:sldLayoutId id="2147483721" r:id="rId24"/>
    <p:sldLayoutId id="2147483722" r:id="rId25"/>
    <p:sldLayoutId id="2147483723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mrtwaiver@health.state.ny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health.ny.gov/mrt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May 12,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57224" y="1828800"/>
            <a:ext cx="10616911" cy="561975"/>
          </a:xfrm>
        </p:spPr>
        <p:txBody>
          <a:bodyPr/>
          <a:lstStyle/>
          <a:p>
            <a:r>
              <a:rPr lang="en-US" dirty="0" smtClean="0"/>
              <a:t>New York DSRIP:  The State Perspective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57224" y="3898049"/>
            <a:ext cx="4751388" cy="8388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Kalin Scott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Director, Medicaid Redesign Team Project Management Office</a:t>
            </a:r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3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343" y="549791"/>
            <a:ext cx="11649657" cy="5636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42426" y="180459"/>
            <a:ext cx="41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420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spc="-15" dirty="0" smtClean="0">
                <a:solidFill>
                  <a:srgbClr val="503178"/>
                </a:solidFill>
                <a:latin typeface="Arial"/>
                <a:cs typeface="Arial"/>
              </a:rPr>
              <a:t>New York DSRIP Year 2 – Looking Ahead</a:t>
            </a:r>
            <a:endParaRPr lang="en-US" sz="3600" b="1" spc="-15" dirty="0">
              <a:solidFill>
                <a:srgbClr val="503178"/>
              </a:solidFill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Moving from project planning to implementation; shift to Pay for Performance (P4P)</a:t>
            </a: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Mid-Point Assessment – begins in Fall 2016</a:t>
            </a: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Continued collaboration among providers</a:t>
            </a: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Targeted support for community-based organizations (CBOs)</a:t>
            </a: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Rapid Cycle Improvement opportunities – Medicaid Accelerated </a:t>
            </a:r>
            <a:r>
              <a:rPr lang="en-US" spc="-5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eXchange</a:t>
            </a: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 (MAX)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DSRIP Year 2 Theme:  Fact-Based Optimism</a:t>
            </a: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Moving toward Value Based Payment (VBP)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42426" y="180459"/>
            <a:ext cx="419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102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16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Delivery </a:t>
            </a:r>
            <a:r>
              <a:rPr lang="en-US" sz="2800" b="1" dirty="0" smtClean="0"/>
              <a:t>System Reform </a:t>
            </a:r>
            <a:r>
              <a:rPr lang="en-US" sz="2800" b="1" dirty="0" smtClean="0"/>
              <a:t>and Payment Reform: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Two </a:t>
            </a:r>
            <a:r>
              <a:rPr lang="en-US" sz="2800" b="1" dirty="0" smtClean="0"/>
              <a:t>Sides of the Same Coin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85114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thorough transformation of the delivery system can only become and remain successful when the payment system is transformed as well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Many of NYS system’s problems (fragmentation, high re-admission rates) are rooted in how the State pays for services</a:t>
            </a:r>
            <a:br>
              <a:rPr lang="en-US" dirty="0" smtClean="0"/>
            </a:br>
            <a:endParaRPr lang="en-US" dirty="0" smtClean="0"/>
          </a:p>
          <a:p>
            <a:pPr marL="742950" lvl="1" indent="-285750">
              <a:buFontTx/>
              <a:buChar char="-"/>
            </a:pPr>
            <a:r>
              <a:rPr lang="en-US" sz="2000" b="0" dirty="0" smtClean="0"/>
              <a:t>FFS pays </a:t>
            </a:r>
            <a:r>
              <a:rPr lang="en-US" sz="2000" b="0" dirty="0"/>
              <a:t>for inputs rather </a:t>
            </a:r>
            <a:r>
              <a:rPr lang="en-US" sz="2000" b="0" dirty="0" smtClean="0"/>
              <a:t>than outcome; an avoidable readmission is rewarded more than a successful transition to integrated home </a:t>
            </a:r>
            <a:r>
              <a:rPr lang="en-US" sz="2000" b="0" dirty="0" smtClean="0"/>
              <a:t>care</a:t>
            </a:r>
          </a:p>
          <a:p>
            <a:pPr marL="742950" lvl="1" indent="-285750">
              <a:buFontTx/>
              <a:buChar char="-"/>
            </a:pPr>
            <a:endParaRPr lang="en-US" sz="2000" b="0" dirty="0" smtClean="0"/>
          </a:p>
          <a:p>
            <a:pPr marL="742950" lvl="1" indent="-285750">
              <a:buFontTx/>
              <a:buChar char="-"/>
            </a:pPr>
            <a:r>
              <a:rPr lang="en-US" sz="2000" b="0" dirty="0" smtClean="0"/>
              <a:t>Current payment systems do </a:t>
            </a:r>
            <a:r>
              <a:rPr lang="en-US" sz="2000" b="0" dirty="0"/>
              <a:t>not adequately incentivize </a:t>
            </a:r>
            <a:r>
              <a:rPr lang="en-US" sz="2000" b="0" dirty="0" smtClean="0"/>
              <a:t>prevention, coordination </a:t>
            </a:r>
            <a:r>
              <a:rPr lang="en-US" sz="2000" b="0" dirty="0"/>
              <a:t>or </a:t>
            </a:r>
            <a:r>
              <a:rPr lang="en-US" sz="2000" b="0" dirty="0" smtClean="0"/>
              <a:t>integration</a:t>
            </a:r>
            <a:endParaRPr lang="en-US" sz="2000" b="0" dirty="0"/>
          </a:p>
          <a:p>
            <a:endParaRPr 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9518033"/>
              </p:ext>
            </p:extLst>
          </p:nvPr>
        </p:nvGraphicFramePr>
        <p:xfrm>
          <a:off x="6954417" y="2214465"/>
          <a:ext cx="5164495" cy="297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42426" y="180459"/>
            <a:ext cx="41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54618" y="2286000"/>
            <a:ext cx="9703308" cy="2936110"/>
            <a:chOff x="2660904" y="1638604"/>
            <a:chExt cx="6775704" cy="1993710"/>
          </a:xfrm>
        </p:grpSpPr>
        <p:sp>
          <p:nvSpPr>
            <p:cNvPr id="8" name="Left-Right Arrow 7"/>
            <p:cNvSpPr/>
            <p:nvPr/>
          </p:nvSpPr>
          <p:spPr>
            <a:xfrm>
              <a:off x="2660904" y="1638604"/>
              <a:ext cx="6775704" cy="709258"/>
            </a:xfrm>
            <a:prstGeom prst="leftRightArrow">
              <a:avLst/>
            </a:prstGeom>
            <a:solidFill>
              <a:srgbClr val="F2B800"/>
            </a:solidFill>
            <a:ln>
              <a:solidFill>
                <a:srgbClr val="503278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Value Based Payments (VBP)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60904" y="2388412"/>
              <a:ext cx="1527048" cy="1241756"/>
            </a:xfrm>
            <a:prstGeom prst="rect">
              <a:avLst/>
            </a:prstGeom>
            <a:solidFill>
              <a:srgbClr val="50327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 approach to Medicaid reimbursement that rewards value over volume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45508" y="2388412"/>
              <a:ext cx="1527048" cy="1241756"/>
            </a:xfrm>
            <a:prstGeom prst="rect">
              <a:avLst/>
            </a:prstGeom>
            <a:solidFill>
              <a:srgbClr val="50327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approach to incentivize providers through shared savings and financial risk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230112" y="2399080"/>
              <a:ext cx="1527048" cy="1233234"/>
            </a:xfrm>
            <a:prstGeom prst="rect">
              <a:avLst/>
            </a:prstGeom>
            <a:solidFill>
              <a:srgbClr val="50327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 method to directly tie payment to providers with quality of care and health outcomes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09560" y="2388412"/>
              <a:ext cx="1527048" cy="1241756"/>
            </a:xfrm>
            <a:prstGeom prst="rect">
              <a:avLst/>
            </a:prstGeom>
            <a:solidFill>
              <a:srgbClr val="503278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tIns="45720" rIns="45720" bIns="45720" rtlCol="0" anchor="ctr"/>
            <a:lstStyle/>
            <a:p>
              <a:pPr algn="ctr"/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 component of DSRIP that is key to the sustainability of the Program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object 2"/>
          <p:cNvSpPr txBox="1"/>
          <p:nvPr/>
        </p:nvSpPr>
        <p:spPr>
          <a:xfrm>
            <a:off x="523429" y="768812"/>
            <a:ext cx="11350708" cy="1046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200" b="1" spc="-5" dirty="0">
                <a:solidFill>
                  <a:srgbClr val="503278"/>
                </a:solidFill>
                <a:latin typeface="Arial"/>
                <a:cs typeface="Arial"/>
              </a:rPr>
              <a:t>Value Based </a:t>
            </a:r>
            <a:r>
              <a:rPr lang="en-US" sz="3200" b="1" spc="-5" dirty="0" smtClean="0">
                <a:solidFill>
                  <a:srgbClr val="503278"/>
                </a:solidFill>
                <a:latin typeface="Arial"/>
                <a:cs typeface="Arial"/>
              </a:rPr>
              <a:t>Payments</a:t>
            </a:r>
            <a:endParaRPr lang="en-US" sz="3200" b="1" spc="-5" dirty="0">
              <a:solidFill>
                <a:srgbClr val="503278"/>
              </a:solidFill>
              <a:latin typeface="Arial"/>
              <a:cs typeface="Arial"/>
            </a:endParaRPr>
          </a:p>
          <a:p>
            <a:pPr marL="12700"/>
            <a:r>
              <a:rPr lang="en-US" b="1" spc="-15" dirty="0">
                <a:solidFill>
                  <a:srgbClr val="503178"/>
                </a:solidFill>
                <a:latin typeface="Arial"/>
                <a:cs typeface="Arial"/>
              </a:rPr>
              <a:t>By DSRIP Year 5 (2019), all Managed Care Organizations </a:t>
            </a:r>
            <a:r>
              <a:rPr lang="en-US" b="1" spc="-15" dirty="0" smtClean="0">
                <a:solidFill>
                  <a:srgbClr val="503178"/>
                </a:solidFill>
                <a:latin typeface="Arial"/>
                <a:cs typeface="Arial"/>
              </a:rPr>
              <a:t>(MCOs) must </a:t>
            </a:r>
            <a:r>
              <a:rPr lang="en-US" b="1" spc="-15" dirty="0">
                <a:solidFill>
                  <a:srgbClr val="503178"/>
                </a:solidFill>
                <a:latin typeface="Arial"/>
                <a:cs typeface="Arial"/>
              </a:rPr>
              <a:t>employ value based payment systems that reward value over volume for at least 80 – 90% of their provider payments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4733" y="6422091"/>
            <a:ext cx="9649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Source: Value Based </a:t>
            </a:r>
            <a:r>
              <a:rPr lang="en-US" sz="1200" i="1" dirty="0"/>
              <a:t>Payment </a:t>
            </a:r>
            <a:r>
              <a:rPr lang="en-US" sz="1200" i="1" dirty="0" smtClean="0"/>
              <a:t>Roadmap. Jun. 2015. NYS DOH Website. </a:t>
            </a:r>
            <a:endParaRPr lang="en-US" sz="12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1390489" y="248357"/>
            <a:ext cx="48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MCOs and </a:t>
            </a:r>
            <a:r>
              <a:rPr lang="en-US" sz="2800" b="1" dirty="0" smtClean="0"/>
              <a:t>VBP Contractors </a:t>
            </a:r>
            <a:r>
              <a:rPr lang="en-US" sz="2800" b="1" dirty="0"/>
              <a:t>can choose different levels of Value Based </a:t>
            </a:r>
            <a:r>
              <a:rPr lang="en-US" sz="2800" b="1" dirty="0" smtClean="0"/>
              <a:t>Payments</a:t>
            </a:r>
            <a:endParaRPr lang="en-US" sz="2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38200" y="1690688"/>
            <a:ext cx="10515600" cy="48140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2000" b="1" dirty="0" smtClean="0"/>
              <a:t>In addition to choosing </a:t>
            </a:r>
            <a:r>
              <a:rPr lang="en-US" sz="2000" b="1" i="1" dirty="0" smtClean="0"/>
              <a:t>what integrated services </a:t>
            </a:r>
            <a:r>
              <a:rPr lang="en-US" sz="2000" b="1" dirty="0" smtClean="0"/>
              <a:t>to focus on, </a:t>
            </a:r>
            <a:r>
              <a:rPr lang="en-US" sz="2000" b="1" dirty="0" smtClean="0"/>
              <a:t>MCOs </a:t>
            </a:r>
            <a:r>
              <a:rPr lang="en-US" sz="2000" b="1" dirty="0" smtClean="0"/>
              <a:t>and </a:t>
            </a:r>
            <a:r>
              <a:rPr lang="en-US" sz="2000" b="1" dirty="0" smtClean="0"/>
              <a:t>VBP contractors </a:t>
            </a:r>
            <a:r>
              <a:rPr lang="en-US" sz="2000" b="1" dirty="0" smtClean="0"/>
              <a:t>can choose different levels of Value Based Payments: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558800" lvl="2" indent="-285750">
              <a:lnSpc>
                <a:spcPct val="120000"/>
              </a:lnSpc>
            </a:pPr>
            <a:endParaRPr lang="en-US" dirty="0" smtClean="0"/>
          </a:p>
          <a:p>
            <a:pPr marL="558800" lvl="2" indent="-285750">
              <a:lnSpc>
                <a:spcPct val="120000"/>
              </a:lnSpc>
            </a:pPr>
            <a:r>
              <a:rPr lang="en-US" dirty="0" smtClean="0"/>
              <a:t>Goal </a:t>
            </a:r>
            <a:r>
              <a:rPr lang="en-US" dirty="0"/>
              <a:t>of ≥80-90% of total MCO-provider payments (in terms of total dollars) to be captured in Level 1 VBPs at end of DY5</a:t>
            </a:r>
          </a:p>
          <a:p>
            <a:pPr marL="558800" lvl="2" indent="-285750">
              <a:lnSpc>
                <a:spcPct val="120000"/>
              </a:lnSpc>
            </a:pPr>
            <a:r>
              <a:rPr lang="en-US" dirty="0"/>
              <a:t>Aim of ≥ 50% of total costs captured in VBPs in Level 2 VBPs or </a:t>
            </a:r>
            <a:r>
              <a:rPr lang="en-US" dirty="0" smtClean="0"/>
              <a:t>higher</a:t>
            </a:r>
          </a:p>
          <a:p>
            <a:pPr marL="273050" lvl="2" indent="0">
              <a:lnSpc>
                <a:spcPct val="120000"/>
              </a:lnSpc>
              <a:buNone/>
            </a:pPr>
            <a:endParaRPr lang="en-US" dirty="0"/>
          </a:p>
          <a:p>
            <a:pPr marL="273050" lvl="2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sz="2000" b="1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000" b="1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95685"/>
              </p:ext>
            </p:extLst>
          </p:nvPr>
        </p:nvGraphicFramePr>
        <p:xfrm>
          <a:off x="838200" y="2556044"/>
          <a:ext cx="10349752" cy="18897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330567"/>
                <a:gridCol w="2844309"/>
                <a:gridCol w="1947583"/>
                <a:gridCol w="3227293"/>
              </a:tblGrid>
              <a:tr h="657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0 VBP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</a:t>
                      </a:r>
                      <a:r>
                        <a:rPr lang="en-US" sz="1400" baseline="0" dirty="0" smtClean="0"/>
                        <a:t> 1 VBP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</a:t>
                      </a:r>
                      <a:r>
                        <a:rPr lang="en-US" sz="1400" baseline="0" dirty="0" smtClean="0"/>
                        <a:t> 2 VBP</a:t>
                      </a:r>
                      <a:br>
                        <a:rPr lang="en-US" sz="1400" baseline="0" dirty="0" smtClean="0"/>
                      </a:b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Level</a:t>
                      </a:r>
                      <a:r>
                        <a:rPr lang="en-US" sz="1400" baseline="0" dirty="0" smtClean="0"/>
                        <a:t> 3 VBP </a:t>
                      </a:r>
                      <a:br>
                        <a:rPr lang="en-US" sz="1400" baseline="0" dirty="0" smtClean="0"/>
                      </a:br>
                      <a:r>
                        <a:rPr lang="en-US" sz="1400" b="0" baseline="0" dirty="0" smtClean="0"/>
                        <a:t>(only feasible after experience with Level 2; requires mature </a:t>
                      </a:r>
                      <a:r>
                        <a:rPr lang="en-US" sz="1400" b="0" baseline="0" dirty="0" smtClean="0"/>
                        <a:t>VBP contractor)</a:t>
                      </a:r>
                      <a:endParaRPr lang="en-US" sz="1400" b="0" dirty="0"/>
                    </a:p>
                  </a:txBody>
                  <a:tcPr/>
                </a:tc>
              </a:tr>
              <a:tr h="115396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FFS with bonus</a:t>
                      </a:r>
                      <a:r>
                        <a:rPr lang="en-US" sz="14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and/or withhold based on quality scores</a:t>
                      </a:r>
                      <a:endParaRPr lang="en-US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 with upside-only shared savings available</a:t>
                      </a:r>
                      <a:r>
                        <a:rPr lang="en-US" sz="1400" baseline="0" dirty="0" smtClean="0"/>
                        <a:t> when outcome scores are sufficient</a:t>
                      </a:r>
                    </a:p>
                    <a:p>
                      <a:r>
                        <a:rPr lang="en-US" sz="1400" baseline="0" dirty="0" smtClean="0"/>
                        <a:t>(For PCMH/APC, FFS may be complemented with PMPM subsidy)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 with risk sharing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(upside available</a:t>
                      </a:r>
                      <a:r>
                        <a:rPr lang="en-US" sz="1400" baseline="0" dirty="0" smtClean="0"/>
                        <a:t> when outcome scores are sufficient)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Prospective capitation PMPM or Bundle (with</a:t>
                      </a:r>
                      <a:r>
                        <a:rPr lang="en-US" sz="1400" baseline="0" dirty="0" smtClean="0"/>
                        <a:t> outcome-based component)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82466" y="180459"/>
            <a:ext cx="479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5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Payment Reform: Moving Towards Value Based </a:t>
            </a:r>
            <a:r>
              <a:rPr lang="en-US" sz="2800" b="1" dirty="0" smtClean="0"/>
              <a:t>Payments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478844"/>
            <a:ext cx="10515600" cy="469811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 </a:t>
            </a:r>
            <a:r>
              <a:rPr lang="en-US" dirty="0" smtClean="0"/>
              <a:t>Five-Year Roadmap outlining how </a:t>
            </a:r>
            <a:r>
              <a:rPr lang="en-US" dirty="0" smtClean="0"/>
              <a:t>New York </a:t>
            </a:r>
            <a:r>
              <a:rPr lang="en-US" dirty="0" smtClean="0"/>
              <a:t>aims to achieve this goal was required by the MRT Waiver Amendment and is updated annually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The State and CMS are committed to the Roadmap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Core Stakeholders (providers, MCOs, unions, patient </a:t>
            </a:r>
            <a:r>
              <a:rPr lang="en-US" sz="1800" dirty="0" smtClean="0"/>
              <a:t>advocates) </a:t>
            </a:r>
            <a:r>
              <a:rPr lang="en-US" sz="1800" dirty="0" smtClean="0"/>
              <a:t>have actively collaborated in the creation of the Roadmap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If Roadmap goals are </a:t>
            </a:r>
            <a:r>
              <a:rPr lang="en-US" i="1" dirty="0" smtClean="0"/>
              <a:t>not </a:t>
            </a:r>
            <a:r>
              <a:rPr lang="en-US" dirty="0" smtClean="0"/>
              <a:t>met, overall DSRIP dollars from CMS to NYS will be significantly </a:t>
            </a:r>
            <a:r>
              <a:rPr lang="en-US" dirty="0" smtClean="0"/>
              <a:t>reduced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VBP Boot Camps will launch this summer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Successful VBP implementation is key to the sustainability of </a:t>
            </a:r>
            <a:r>
              <a:rPr lang="en-US" dirty="0" smtClean="0"/>
              <a:t>transformation and DSRIP investment </a:t>
            </a:r>
            <a:r>
              <a:rPr lang="en-US" dirty="0" smtClean="0"/>
              <a:t>in New </a:t>
            </a:r>
            <a:r>
              <a:rPr lang="en-US" dirty="0" smtClean="0"/>
              <a:t>York</a:t>
            </a:r>
          </a:p>
          <a:p>
            <a:pPr>
              <a:spcAft>
                <a:spcPts val="1200"/>
              </a:spcAft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42426" y="180459"/>
            <a:ext cx="41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670940"/>
            <a:ext cx="12192000" cy="1198605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5545570"/>
            <a:ext cx="12192000" cy="125370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6547" y="1171621"/>
            <a:ext cx="101050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available at:</a:t>
            </a:r>
          </a:p>
          <a:p>
            <a:r>
              <a:rPr lang="en-US" sz="2400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www.health.ny.gov/mrt</a:t>
            </a:r>
          </a:p>
          <a:p>
            <a:r>
              <a:rPr lang="en-US" sz="2400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www.health.ny.gov/dsrip</a:t>
            </a:r>
            <a:r>
              <a:rPr lang="en-US" sz="2400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46547" y="3048197"/>
            <a:ext cx="4575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4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DSRIP </a:t>
            </a:r>
            <a:r>
              <a:rPr lang="en-US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</a:br>
            <a:r>
              <a:rPr lang="en-US" sz="2400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dsrip@health.ny.gov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4764" y="6364777"/>
            <a:ext cx="2620973" cy="4473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97456" y="180459"/>
            <a:ext cx="4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NYS Medicaid in 2010: the crisis</a:t>
            </a:r>
            <a:endParaRPr lang="en-US" sz="3200" b="1" dirty="0"/>
          </a:p>
        </p:txBody>
      </p:sp>
      <p:sp>
        <p:nvSpPr>
          <p:cNvPr id="31749" name="Pladsholder til indhold 22"/>
          <p:cNvSpPr>
            <a:spLocks noGrp="1"/>
          </p:cNvSpPr>
          <p:nvPr>
            <p:ph idx="1"/>
          </p:nvPr>
        </p:nvSpPr>
        <p:spPr bwMode="auto">
          <a:xfrm>
            <a:off x="838200" y="1825624"/>
            <a:ext cx="5714065" cy="477151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&gt; 13% anticipated growth </a:t>
            </a:r>
            <a:r>
              <a:rPr lang="en-US" dirty="0"/>
              <a:t>rate had become unsustainable, while quality outcomes were </a:t>
            </a:r>
            <a:r>
              <a:rPr lang="en-US" dirty="0" smtClean="0"/>
              <a:t>lagging</a:t>
            </a:r>
            <a:br>
              <a:rPr lang="en-US" dirty="0" smtClean="0"/>
            </a:br>
            <a:endParaRPr lang="en-US" dirty="0"/>
          </a:p>
          <a:p>
            <a:pPr marL="508000" lvl="2" indent="-234950"/>
            <a:r>
              <a:rPr lang="en-US" dirty="0" smtClean="0"/>
              <a:t>Costs per recipient were double the national average</a:t>
            </a:r>
          </a:p>
          <a:p>
            <a:pPr marL="508000" lvl="2" indent="-234950"/>
            <a:r>
              <a:rPr lang="en-US" dirty="0" smtClean="0"/>
              <a:t>NY </a:t>
            </a:r>
            <a:r>
              <a:rPr lang="en-US" dirty="0"/>
              <a:t>ranks 50</a:t>
            </a:r>
            <a:r>
              <a:rPr lang="en-US" baseline="30000" dirty="0"/>
              <a:t>th</a:t>
            </a:r>
            <a:r>
              <a:rPr lang="en-US" dirty="0"/>
              <a:t> in country for avoidable hospital use</a:t>
            </a:r>
          </a:p>
          <a:p>
            <a:pPr marL="508000" lvl="2" indent="-234950"/>
            <a:r>
              <a:rPr lang="en-US" dirty="0" smtClean="0"/>
              <a:t>21st for overall Health System Quality</a:t>
            </a:r>
            <a:br>
              <a:rPr lang="en-US" dirty="0" smtClean="0"/>
            </a:b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200" dirty="0" smtClean="0"/>
              <a:t>Attempts to address situation had failed due to divisive political culture around Medicaid and lack of clear strategy</a:t>
            </a:r>
            <a:endParaRPr lang="en-US" sz="2200" dirty="0"/>
          </a:p>
          <a:p>
            <a:pPr eaLnBrk="1" hangingPunct="1"/>
            <a:endParaRPr lang="en-US" sz="1600" dirty="0">
              <a:latin typeface="Arial" charset="0"/>
              <a:ea typeface="ＭＳ Ｐゴシック" charset="-128"/>
            </a:endParaRP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1969341"/>
              </p:ext>
            </p:extLst>
          </p:nvPr>
        </p:nvGraphicFramePr>
        <p:xfrm>
          <a:off x="6798901" y="2174822"/>
          <a:ext cx="5093325" cy="2694498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4093837"/>
                <a:gridCol w="999488"/>
              </a:tblGrid>
              <a:tr h="680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i="1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CARE MEASURE </a:t>
                      </a:r>
                      <a:endParaRPr kumimoji="0" lang="en-US" sz="16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8906" marR="38906" marT="39624" marB="396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i="1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NATIONAL RANKING</a:t>
                      </a:r>
                      <a:endParaRPr kumimoji="0" lang="en-US" sz="16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8906" marR="38906" marT="39624" marB="39624" anchor="ctr" horzOverflow="overflow"/>
                </a:tc>
              </a:tr>
              <a:tr h="2013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Avoidable Hospital Use and Cost</a:t>
                      </a:r>
                      <a:endParaRPr lang="en-US" sz="1100" b="1" kern="1200" baseline="0" dirty="0" smtClean="0"/>
                    </a:p>
                    <a:p>
                      <a:pPr marL="422910" lvl="1" indent="-285750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200" kern="1200" baseline="0" dirty="0" smtClean="0"/>
                        <a:t>Percent home health patients with a hospital admission</a:t>
                      </a:r>
                    </a:p>
                    <a:p>
                      <a:pPr marL="422910" lvl="1" indent="-285750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200" kern="1200" baseline="0" dirty="0" smtClean="0"/>
                        <a:t>Percent nursing home residents with a hospital admission</a:t>
                      </a:r>
                    </a:p>
                    <a:p>
                      <a:pPr marL="422910" lvl="1" indent="-285750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200" kern="1200" baseline="0" dirty="0" smtClean="0"/>
                        <a:t>Hospital admissions for pediatric asthma 	</a:t>
                      </a:r>
                    </a:p>
                    <a:p>
                      <a:pPr marL="422910" lvl="1" indent="-285750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200" kern="1200" baseline="0" dirty="0" smtClean="0"/>
                        <a:t>Medicare ambulatory sensitive condition admissions</a:t>
                      </a:r>
                    </a:p>
                    <a:p>
                      <a:pPr marL="422910" lvl="1" indent="-285750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200" kern="1200" baseline="0" dirty="0" smtClean="0"/>
                        <a:t>Medicare hospital length of stay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8906" marR="38906" marT="39624" marB="39624" horzOverflow="overflow"/>
                </a:tc>
                <a:tc>
                  <a:txBody>
                    <a:bodyPr/>
                    <a:lstStyle/>
                    <a:p>
                      <a:pPr marL="9144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60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en-US" sz="1700" b="1" u="sng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r>
                        <a:rPr kumimoji="0" lang="en-US" sz="1700" b="1" u="sng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th</a:t>
                      </a:r>
                      <a:endParaRPr kumimoji="0" lang="en-US" sz="1350" b="1" u="sng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9144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200" kern="1200" baseline="0" dirty="0" smtClean="0"/>
                        <a:t>     49</a:t>
                      </a:r>
                      <a:r>
                        <a:rPr lang="en-US" sz="1200" kern="1200" baseline="30000" dirty="0" smtClean="0"/>
                        <a:t>th</a:t>
                      </a:r>
                      <a:r>
                        <a:rPr lang="en-US" sz="1200" kern="1200" baseline="0" dirty="0" smtClean="0"/>
                        <a:t> </a:t>
                      </a:r>
                    </a:p>
                    <a:p>
                      <a:pPr marL="9144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200" kern="1200" baseline="0" dirty="0" smtClean="0"/>
                        <a:t>     34</a:t>
                      </a:r>
                      <a:r>
                        <a:rPr lang="en-US" sz="1200" kern="1200" baseline="30000" dirty="0" smtClean="0"/>
                        <a:t>th</a:t>
                      </a:r>
                      <a:r>
                        <a:rPr lang="en-US" sz="1200" kern="1200" baseline="0" dirty="0" smtClean="0"/>
                        <a:t> </a:t>
                      </a:r>
                    </a:p>
                    <a:p>
                      <a:pPr marL="9144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200" kern="1200" baseline="0" dirty="0" smtClean="0"/>
                        <a:t>     35</a:t>
                      </a:r>
                      <a:r>
                        <a:rPr lang="en-US" sz="1200" kern="1200" baseline="30000" dirty="0" smtClean="0"/>
                        <a:t>th</a:t>
                      </a:r>
                      <a:r>
                        <a:rPr lang="en-US" sz="1200" kern="1200" baseline="0" dirty="0" smtClean="0"/>
                        <a:t> </a:t>
                      </a:r>
                    </a:p>
                    <a:p>
                      <a:pPr marL="9144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200" kern="1200" baseline="0" dirty="0" smtClean="0"/>
                        <a:t>     40</a:t>
                      </a:r>
                      <a:r>
                        <a:rPr lang="en-US" sz="1200" kern="1200" baseline="30000" dirty="0" smtClean="0"/>
                        <a:t>th</a:t>
                      </a:r>
                      <a:r>
                        <a:rPr lang="en-US" sz="1200" kern="1200" baseline="0" dirty="0" smtClean="0"/>
                        <a:t> </a:t>
                      </a:r>
                    </a:p>
                    <a:p>
                      <a:pPr marL="9144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US" sz="1200" kern="1200" baseline="0" dirty="0" smtClean="0"/>
                        <a:t>     50</a:t>
                      </a:r>
                      <a:r>
                        <a:rPr lang="en-US" sz="1200" kern="1200" baseline="30000" dirty="0" smtClean="0"/>
                        <a:t>th</a:t>
                      </a: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906" marR="38906" marT="39624" marB="39624" horzOverflow="overflow"/>
                </a:tc>
              </a:tr>
            </a:tbl>
          </a:graphicData>
        </a:graphic>
      </p:graphicFrame>
      <p:sp>
        <p:nvSpPr>
          <p:cNvPr id="8" name="Text Placeholder 4"/>
          <p:cNvSpPr txBox="1">
            <a:spLocks/>
          </p:cNvSpPr>
          <p:nvPr/>
        </p:nvSpPr>
        <p:spPr>
          <a:xfrm>
            <a:off x="7406649" y="1737338"/>
            <a:ext cx="3877828" cy="392112"/>
          </a:xfrm>
          <a:prstGeom prst="rect">
            <a:avLst/>
          </a:prstGeom>
        </p:spPr>
        <p:txBody>
          <a:bodyPr anchor="b">
            <a:noAutofit/>
          </a:bodyPr>
          <a:lstStyle>
            <a:lvl1pPr marL="338328" indent="-338328" algn="l" defTabSz="914400" rtl="0" eaLnBrk="1" latinLnBrk="0" hangingPunct="1">
              <a:spcBef>
                <a:spcPts val="1800"/>
              </a:spcBef>
              <a:buClr>
                <a:schemeClr val="tx1">
                  <a:lumMod val="75000"/>
                </a:schemeClr>
              </a:buClr>
              <a:buSzPct val="80000"/>
              <a:buFont typeface="Wingdings" pitchFamily="2" charset="2"/>
              <a:buChar char="p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936" indent="-347472" algn="l" defTabSz="914400" rtl="0" eaLnBrk="1" latinLnBrk="0" hangingPunct="1">
              <a:spcBef>
                <a:spcPts val="18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338328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347472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16736" indent="-283464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30936" indent="-347472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30936" indent="-347472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30936" indent="-347472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3272" indent="-292608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 smtClean="0">
                <a:solidFill>
                  <a:schemeClr val="accent2"/>
                </a:solidFill>
              </a:rPr>
              <a:t>2009 Commonwealth State Scorecard </a:t>
            </a:r>
            <a:br>
              <a:rPr lang="en-US" sz="1600" b="1" dirty="0" smtClean="0">
                <a:solidFill>
                  <a:schemeClr val="accent2"/>
                </a:solidFill>
              </a:rPr>
            </a:br>
            <a:r>
              <a:rPr lang="en-US" sz="1600" b="1" dirty="0" smtClean="0">
                <a:solidFill>
                  <a:schemeClr val="accent2"/>
                </a:solidFill>
              </a:rPr>
              <a:t>on Health System Performance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17377" y="180459"/>
            <a:ext cx="34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Creation of Medicaid Redesign Team – </a:t>
            </a:r>
            <a:br>
              <a:rPr lang="en-US" sz="3200" b="1" dirty="0" smtClean="0"/>
            </a:br>
            <a:r>
              <a:rPr lang="en-US" sz="3200" b="1" dirty="0" smtClean="0"/>
              <a:t>A Major Step Forward</a:t>
            </a:r>
            <a:endParaRPr lang="en-US" sz="3200" b="1" dirty="0"/>
          </a:p>
        </p:txBody>
      </p:sp>
      <p:sp>
        <p:nvSpPr>
          <p:cNvPr id="31749" name="Pladsholder til indhold 2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6315635" cy="43513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600"/>
              </a:spcBef>
            </a:pPr>
            <a:r>
              <a:rPr lang="en-US" sz="2200" dirty="0" smtClean="0"/>
              <a:t>In </a:t>
            </a:r>
            <a:r>
              <a:rPr lang="en-US" sz="2200" dirty="0"/>
              <a:t>2011, Governor Cuomo </a:t>
            </a:r>
            <a:r>
              <a:rPr lang="en-US" sz="2200" dirty="0" smtClean="0"/>
              <a:t>created the </a:t>
            </a:r>
            <a:r>
              <a:rPr lang="en-US" sz="2200" i="1" dirty="0"/>
              <a:t>Medicaid Redesign Team (MRT)</a:t>
            </a:r>
            <a:r>
              <a:rPr lang="en-US" sz="2200" dirty="0"/>
              <a:t>.</a:t>
            </a:r>
          </a:p>
          <a:p>
            <a:pPr marL="508000" lvl="2" indent="-234950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defRPr/>
            </a:pPr>
            <a:r>
              <a:rPr lang="en-US" dirty="0">
                <a:latin typeface="Arial"/>
              </a:rPr>
              <a:t>M</a:t>
            </a:r>
            <a:r>
              <a:rPr lang="en-US" dirty="0" smtClean="0">
                <a:latin typeface="Arial"/>
              </a:rPr>
              <a:t>ade </a:t>
            </a:r>
            <a:r>
              <a:rPr lang="en-US" dirty="0">
                <a:latin typeface="Arial"/>
              </a:rPr>
              <a:t>up of 27 stakeholders representing every sector of healthcare delivery </a:t>
            </a:r>
            <a:r>
              <a:rPr lang="en-US" dirty="0" smtClean="0">
                <a:latin typeface="Arial"/>
              </a:rPr>
              <a:t>system</a:t>
            </a:r>
          </a:p>
          <a:p>
            <a:pPr marL="508000" lvl="2" indent="-234950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defRPr/>
            </a:pPr>
            <a:r>
              <a:rPr lang="en-US" dirty="0" smtClean="0">
                <a:latin typeface="Arial"/>
              </a:rPr>
              <a:t>Unprecedented stakeholder and public engagement</a:t>
            </a:r>
            <a:endParaRPr lang="en-US" dirty="0">
              <a:latin typeface="Arial"/>
            </a:endParaRPr>
          </a:p>
          <a:p>
            <a:pPr marL="508000" lvl="2" indent="-234950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defRPr/>
            </a:pPr>
            <a:r>
              <a:rPr lang="en-US" dirty="0">
                <a:latin typeface="Arial"/>
              </a:rPr>
              <a:t>Developed a series of recommendations to lower immediate spending and propose </a:t>
            </a:r>
            <a:r>
              <a:rPr lang="en-US" dirty="0" smtClean="0">
                <a:latin typeface="Arial"/>
              </a:rPr>
              <a:t>reforms</a:t>
            </a:r>
          </a:p>
          <a:p>
            <a:pPr marL="508000" lvl="2" indent="-234950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defRPr/>
            </a:pPr>
            <a:r>
              <a:rPr lang="en-US" dirty="0" smtClean="0">
                <a:latin typeface="Arial"/>
              </a:rPr>
              <a:t>Closely tied to implementation of ACA in NYS</a:t>
            </a:r>
          </a:p>
          <a:p>
            <a:pPr marL="508000" lvl="2" indent="-234950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defRPr/>
            </a:pPr>
            <a:r>
              <a:rPr lang="en-US" dirty="0" smtClean="0"/>
              <a:t>The </a:t>
            </a:r>
            <a:r>
              <a:rPr lang="en-US" dirty="0"/>
              <a:t>MRT developed a multi-year action plan – we are still implementing that plan </a:t>
            </a:r>
            <a:r>
              <a:rPr lang="en-US" dirty="0" smtClean="0"/>
              <a:t>today</a:t>
            </a:r>
          </a:p>
          <a:p>
            <a:pPr marL="508000" lvl="2" indent="-234950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defRPr/>
            </a:pPr>
            <a:r>
              <a:rPr lang="en-US" dirty="0" smtClean="0"/>
              <a:t>Action plan and more information available at </a:t>
            </a:r>
            <a:r>
              <a:rPr lang="en-US" dirty="0" smtClean="0">
                <a:hlinkClick r:id="rId2"/>
              </a:rPr>
              <a:t>www.health.ny.gov/mrt</a:t>
            </a:r>
            <a:endParaRPr lang="en-US" dirty="0" smtClean="0"/>
          </a:p>
          <a:p>
            <a:pPr marL="508000" lvl="2" indent="-234950">
              <a:lnSpc>
                <a:spcPct val="100000"/>
              </a:lnSpc>
              <a:spcBef>
                <a:spcPts val="1200"/>
              </a:spcBef>
              <a:buClr>
                <a:srgbClr val="97989A"/>
              </a:buClr>
              <a:defRPr/>
            </a:pPr>
            <a:endParaRPr lang="en-US" dirty="0"/>
          </a:p>
          <a:p>
            <a:pPr eaLnBrk="1" hangingPunct="1"/>
            <a:endParaRPr lang="en-US" sz="1600" dirty="0">
              <a:latin typeface="Arial" charset="0"/>
              <a:ea typeface="ＭＳ Ｐゴシック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" t="1" r="1540" b="769"/>
          <a:stretch/>
        </p:blipFill>
        <p:spPr>
          <a:xfrm>
            <a:off x="7498036" y="2049600"/>
            <a:ext cx="3031840" cy="3981883"/>
          </a:xfrm>
          <a:prstGeom prst="rect">
            <a:avLst/>
          </a:prstGeom>
          <a:ln w="38100" cap="sq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617377" y="180459"/>
            <a:ext cx="34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Key Components of MRT Reforms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Global </a:t>
            </a:r>
            <a:r>
              <a:rPr lang="en-US" sz="2000" b="1" dirty="0"/>
              <a:t>Spending </a:t>
            </a:r>
            <a:r>
              <a:rPr lang="en-US" sz="2000" b="1" dirty="0" smtClean="0"/>
              <a:t>Cap</a:t>
            </a:r>
          </a:p>
          <a:p>
            <a:pPr lvl="1"/>
            <a:r>
              <a:rPr lang="en-US" sz="2000" dirty="0" smtClean="0"/>
              <a:t>Introduced </a:t>
            </a:r>
            <a:r>
              <a:rPr lang="en-US" sz="2000" dirty="0"/>
              <a:t>fiscal </a:t>
            </a:r>
            <a:r>
              <a:rPr lang="en-US" sz="2000" dirty="0" smtClean="0"/>
              <a:t>discipline, transparency and accountability</a:t>
            </a:r>
          </a:p>
          <a:p>
            <a:pPr lvl="1"/>
            <a:r>
              <a:rPr lang="en-US" sz="2000" dirty="0" smtClean="0"/>
              <a:t>Limit </a:t>
            </a:r>
            <a:r>
              <a:rPr lang="en-US" sz="2000" dirty="0"/>
              <a:t>total Medicaid spending growth to </a:t>
            </a:r>
            <a:r>
              <a:rPr lang="en-US" sz="2000" dirty="0" smtClean="0"/>
              <a:t>10 </a:t>
            </a:r>
            <a:r>
              <a:rPr lang="en-US" sz="2000" dirty="0" smtClean="0"/>
              <a:t>year </a:t>
            </a:r>
            <a:r>
              <a:rPr lang="en-US" sz="2000" dirty="0" smtClean="0"/>
              <a:t>average </a:t>
            </a:r>
            <a:r>
              <a:rPr lang="en-US" sz="2000" dirty="0"/>
              <a:t>rate for the long-term medical component of the Consumer Price Index (currently estimated at 3.8 percent).</a:t>
            </a:r>
          </a:p>
          <a:p>
            <a:r>
              <a:rPr lang="en-US" sz="2000" b="1" dirty="0"/>
              <a:t>Care Management for </a:t>
            </a:r>
            <a:r>
              <a:rPr lang="en-US" sz="2000" b="1" dirty="0" smtClean="0"/>
              <a:t>All</a:t>
            </a:r>
            <a:endParaRPr lang="en-US" sz="2400" dirty="0"/>
          </a:p>
          <a:p>
            <a:pPr lvl="1"/>
            <a:r>
              <a:rPr lang="en-US" sz="2000" dirty="0" smtClean="0"/>
              <a:t>NYS Medicaid was still largely FFS; moving </a:t>
            </a:r>
            <a:r>
              <a:rPr lang="en-US" sz="2000" dirty="0"/>
              <a:t>Medicaid </a:t>
            </a:r>
            <a:r>
              <a:rPr lang="en-US" sz="2000" dirty="0" smtClean="0"/>
              <a:t>beneficiaries to </a:t>
            </a:r>
            <a:r>
              <a:rPr lang="en-US" sz="2000" dirty="0"/>
              <a:t>managed </a:t>
            </a:r>
            <a:r>
              <a:rPr lang="en-US" sz="2000" dirty="0" smtClean="0"/>
              <a:t>care helped contain cost growth and introduced core principles of care management </a:t>
            </a:r>
            <a:endParaRPr lang="en-US" sz="2000" dirty="0"/>
          </a:p>
          <a:p>
            <a:r>
              <a:rPr lang="en-US" sz="2000" b="1" dirty="0" smtClean="0"/>
              <a:t>Patient Centered Medical Homes and </a:t>
            </a:r>
            <a:r>
              <a:rPr lang="en-US" sz="2000" b="1" dirty="0"/>
              <a:t>Health </a:t>
            </a:r>
            <a:r>
              <a:rPr lang="en-US" sz="2000" b="1" dirty="0" smtClean="0"/>
              <a:t>Homes</a:t>
            </a:r>
            <a:endParaRPr lang="en-US" sz="2400" b="1" dirty="0"/>
          </a:p>
          <a:p>
            <a:pPr lvl="1"/>
            <a:r>
              <a:rPr lang="en-US" sz="2000" dirty="0" smtClean="0"/>
              <a:t>Stimulating </a:t>
            </a:r>
            <a:r>
              <a:rPr lang="en-US" sz="2000" dirty="0"/>
              <a:t>PCMH development </a:t>
            </a:r>
            <a:r>
              <a:rPr lang="en-US" sz="2000" dirty="0" smtClean="0"/>
              <a:t>and invest in care </a:t>
            </a:r>
            <a:r>
              <a:rPr lang="en-US" sz="2000" dirty="0"/>
              <a:t>coordination </a:t>
            </a:r>
            <a:r>
              <a:rPr lang="en-US" sz="2000" dirty="0" smtClean="0"/>
              <a:t>for high-risk and high-cost patients through the NYS Health Homes Program</a:t>
            </a:r>
            <a:endParaRPr lang="en-US" sz="2600" dirty="0" smtClean="0"/>
          </a:p>
          <a:p>
            <a:r>
              <a:rPr lang="en-US" sz="2000" b="1" dirty="0"/>
              <a:t>Targeting the Social Determinants of </a:t>
            </a:r>
            <a:r>
              <a:rPr lang="en-US" sz="2000" b="1" dirty="0" smtClean="0"/>
              <a:t>Health</a:t>
            </a:r>
            <a:endParaRPr lang="en-US" sz="2600" b="1" u="sng" dirty="0">
              <a:solidFill>
                <a:schemeClr val="accent2"/>
              </a:solidFill>
            </a:endParaRPr>
          </a:p>
          <a:p>
            <a:pPr lvl="1"/>
            <a:r>
              <a:rPr lang="en-US" sz="2000" dirty="0" smtClean="0"/>
              <a:t>Address </a:t>
            </a:r>
            <a:r>
              <a:rPr lang="en-US" sz="2000" dirty="0"/>
              <a:t>issues such as housing and health disparities through innovative </a:t>
            </a:r>
            <a:r>
              <a:rPr lang="en-US" sz="2000" dirty="0" smtClean="0"/>
              <a:t>strategies (e.g. </a:t>
            </a:r>
            <a:r>
              <a:rPr lang="en-US" sz="2000" dirty="0"/>
              <a:t>supportive housing.)</a:t>
            </a:r>
            <a:endParaRPr lang="en-US" sz="2800" dirty="0"/>
          </a:p>
          <a:p>
            <a:pPr lvl="1"/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617377" y="180459"/>
            <a:ext cx="34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Medicaid Redesign Initiatives Have Successfully Brought Back Medicaid Spending per Beneficiary to 2003 Levels</a:t>
            </a:r>
            <a:endParaRPr lang="en-US" sz="28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5"/>
            <a:ext cx="12192000" cy="16254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073" y="6370968"/>
            <a:ext cx="2627518" cy="424823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875405"/>
              </p:ext>
            </p:extLst>
          </p:nvPr>
        </p:nvGraphicFramePr>
        <p:xfrm>
          <a:off x="1767641" y="1414790"/>
          <a:ext cx="8229600" cy="3767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205669"/>
              </p:ext>
            </p:extLst>
          </p:nvPr>
        </p:nvGraphicFramePr>
        <p:xfrm>
          <a:off x="884470" y="5331829"/>
          <a:ext cx="8610603" cy="1188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59471"/>
                <a:gridCol w="629261"/>
                <a:gridCol w="629261"/>
                <a:gridCol w="629261"/>
                <a:gridCol w="629261"/>
                <a:gridCol w="629261"/>
                <a:gridCol w="629261"/>
                <a:gridCol w="629261"/>
                <a:gridCol w="629261"/>
                <a:gridCol w="629261"/>
                <a:gridCol w="629261"/>
                <a:gridCol w="629261"/>
                <a:gridCol w="629261"/>
              </a:tblGrid>
              <a:tr h="252727"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2003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en-US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170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# of Recipients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4,267,573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4,594,667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4,733,617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4,730,167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4,622,782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4,657,242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4,911,408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5,212,444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5,398,722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5,598,237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5,805,282</a:t>
                      </a: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6,311,762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6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Cost per Recipient 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$8,469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$8,472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$8,620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$8,607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$9,113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$9,499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$9,574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$9,443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$9,257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$8,884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$8,520</a:t>
                      </a:r>
                    </a:p>
                  </a:txBody>
                  <a:tcPr marL="9525" marR="9525" marT="9525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$8,223</a:t>
                      </a:r>
                    </a:p>
                  </a:txBody>
                  <a:tcPr marL="9525" marR="9525" marT="9525" marB="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29100" y="507239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Calendar Year</a:t>
            </a:r>
            <a:endParaRPr lang="en-US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372350" y="4205615"/>
            <a:ext cx="1462906" cy="4857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2011 MRT Actions Implemented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1500" y="6596390"/>
            <a:ext cx="8458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Source: NYS DOH OHIP DataMart (based on claims paid through April 2015)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17377" y="180459"/>
            <a:ext cx="34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2014 MRT Waiver Amendment </a:t>
            </a:r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continues </a:t>
            </a:r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further </a:t>
            </a:r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York State’s </a:t>
            </a:r>
            <a:r>
              <a:rPr lang="en-US" sz="2800" b="1" dirty="0" smtClean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  <a:endParaRPr lang="en-US" sz="2800" b="1" dirty="0">
              <a:solidFill>
                <a:srgbClr val="50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NYS and </a:t>
            </a:r>
            <a:r>
              <a:rPr lang="en-US" sz="2000" dirty="0"/>
              <a:t>CMS finalized agreement </a:t>
            </a:r>
            <a:r>
              <a:rPr lang="en-US" sz="2000" dirty="0" smtClean="0"/>
              <a:t>on MRT Waiver </a:t>
            </a:r>
            <a:r>
              <a:rPr lang="en-US" sz="2000" dirty="0" smtClean="0"/>
              <a:t>Amendment in April 2014.</a:t>
            </a:r>
            <a:endParaRPr lang="en-US" sz="2000" dirty="0"/>
          </a:p>
          <a:p>
            <a:pPr marL="228600" lvl="1">
              <a:spcBef>
                <a:spcPts val="0"/>
              </a:spcBef>
              <a:spcAft>
                <a:spcPts val="600"/>
              </a:spcAft>
            </a:pPr>
            <a:endParaRPr lang="en-US" sz="2000" dirty="0" smtClean="0"/>
          </a:p>
          <a:p>
            <a:pPr marL="228600"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Allows New York to </a:t>
            </a:r>
            <a:r>
              <a:rPr lang="en-US" sz="2000" dirty="0"/>
              <a:t>reinvest $8 billion of $17.1 billion in Federal savings generated by MRT </a:t>
            </a:r>
            <a:r>
              <a:rPr lang="en-US" sz="2000" dirty="0" smtClean="0"/>
              <a:t>reforms: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/>
              <a:t>Delivery </a:t>
            </a:r>
            <a:r>
              <a:rPr lang="en-US" sz="1800" b="1" dirty="0"/>
              <a:t>System Reform Incentive Payment Program</a:t>
            </a:r>
            <a:r>
              <a:rPr lang="en-US" sz="1800" dirty="0"/>
              <a:t> (DSRIP</a:t>
            </a:r>
            <a:r>
              <a:rPr lang="en-US" sz="1800" dirty="0" smtClean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HCBS Services (1915i)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Health Homes Infrastructure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MLTC Workforce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CMS </a:t>
            </a:r>
            <a:r>
              <a:rPr lang="en-US" sz="2000" dirty="0"/>
              <a:t>excluded spending in five categories: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Capital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Rental Subsidies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Regional Planning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Evaluation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Health Information Technology</a:t>
            </a:r>
            <a:endParaRPr lang="en-US" sz="18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20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B8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5"/>
            <a:ext cx="12192000" cy="16254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073" y="6370968"/>
            <a:ext cx="2627518" cy="4248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17377" y="180459"/>
            <a:ext cx="34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/>
          <p:cNvSpPr txBox="1"/>
          <p:nvPr/>
        </p:nvSpPr>
        <p:spPr>
          <a:xfrm>
            <a:off x="523429" y="768812"/>
            <a:ext cx="11350708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spc="-15" dirty="0" smtClean="0">
                <a:solidFill>
                  <a:srgbClr val="503178"/>
                </a:solidFill>
                <a:latin typeface="Arial"/>
                <a:cs typeface="Arial"/>
              </a:rPr>
              <a:t>New York DSRIP </a:t>
            </a:r>
            <a:r>
              <a:rPr lang="en-US" sz="3600" b="1" spc="-15" dirty="0" smtClean="0">
                <a:solidFill>
                  <a:srgbClr val="503178"/>
                </a:solidFill>
                <a:latin typeface="Arial"/>
                <a:cs typeface="Arial"/>
              </a:rPr>
              <a:t>Overview and Goals</a:t>
            </a:r>
          </a:p>
          <a:p>
            <a:pPr marL="12700">
              <a:lnSpc>
                <a:spcPct val="100000"/>
              </a:lnSpc>
            </a:pPr>
            <a:r>
              <a:rPr lang="en-US" b="1" spc="-15" dirty="0" smtClean="0">
                <a:solidFill>
                  <a:srgbClr val="503178"/>
                </a:solidFill>
                <a:latin typeface="Arial"/>
                <a:cs typeface="Arial"/>
              </a:rPr>
              <a:t>DSRIP is an incentive payment program that rewards providers for performance on delivery system transformation projects that improve care for </a:t>
            </a:r>
            <a:r>
              <a:rPr lang="en-US" b="1" spc="-15" dirty="0" smtClean="0">
                <a:solidFill>
                  <a:srgbClr val="503178"/>
                </a:solidFill>
                <a:latin typeface="Arial"/>
                <a:cs typeface="Arial"/>
              </a:rPr>
              <a:t>low-income </a:t>
            </a:r>
            <a:r>
              <a:rPr lang="en-US" b="1" spc="-15" dirty="0" smtClean="0">
                <a:solidFill>
                  <a:srgbClr val="503178"/>
                </a:solidFill>
                <a:latin typeface="Arial"/>
                <a:cs typeface="Arial"/>
              </a:rPr>
              <a:t>patients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84332" y="1384365"/>
            <a:ext cx="10228902" cy="4284616"/>
            <a:chOff x="979030" y="2220686"/>
            <a:chExt cx="10228902" cy="4284616"/>
          </a:xfrm>
        </p:grpSpPr>
        <p:graphicFrame>
          <p:nvGraphicFramePr>
            <p:cNvPr id="24" name="Diagram 23"/>
            <p:cNvGraphicFramePr/>
            <p:nvPr>
              <p:extLst/>
            </p:nvPr>
          </p:nvGraphicFramePr>
          <p:xfrm>
            <a:off x="979030" y="2220686"/>
            <a:ext cx="10228902" cy="42846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5" name="Rectangle 24"/>
            <p:cNvSpPr/>
            <p:nvPr/>
          </p:nvSpPr>
          <p:spPr>
            <a:xfrm>
              <a:off x="3218361" y="3801291"/>
              <a:ext cx="400050" cy="8882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94101" y="3801291"/>
              <a:ext cx="398759" cy="8882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568550" y="3801291"/>
              <a:ext cx="399101" cy="8882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24898" y="5091921"/>
            <a:ext cx="10228902" cy="369332"/>
          </a:xfrm>
          <a:prstGeom prst="rect">
            <a:avLst/>
          </a:prstGeom>
          <a:solidFill>
            <a:srgbClr val="6F5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DSRIP was built on CMS and State goals in the triple aim: Better Care, Better Health, Lower Costs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4898" y="5668981"/>
            <a:ext cx="10228902" cy="369332"/>
          </a:xfrm>
          <a:prstGeom prst="rect">
            <a:avLst/>
          </a:prstGeom>
          <a:solidFill>
            <a:srgbClr val="6F50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NYS initiatives support DSRIP goals &amp; implementation:  Capital Investments &amp; Regulatory Waivers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59822" y="259644"/>
            <a:ext cx="314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9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0067" y="1734047"/>
            <a:ext cx="5597161" cy="4387273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PPS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composed of 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regionally collaborating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 who will implement DSRIP projects over a 5-year period and 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PPS must include providers to form an entire continuum of </a:t>
            </a:r>
            <a:r>
              <a:rPr 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lvl="1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Hospitals</a:t>
            </a:r>
          </a:p>
          <a:p>
            <a:pPr lvl="1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PCPs, Health Homes</a:t>
            </a:r>
          </a:p>
          <a:p>
            <a:pPr lvl="1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Skilled Nursing Facilities (SNF)</a:t>
            </a:r>
          </a:p>
          <a:p>
            <a:pPr lvl="1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Clinics &amp; FQHCs</a:t>
            </a:r>
          </a:p>
          <a:p>
            <a:pPr lvl="1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Behavioral Health Providers</a:t>
            </a:r>
          </a:p>
          <a:p>
            <a:pPr lvl="1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Care Agencies</a:t>
            </a:r>
          </a:p>
          <a:p>
            <a:pPr lvl="1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Based Organizations</a:t>
            </a:r>
          </a:p>
          <a:p>
            <a:pPr marL="285750" indent="-28575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Statewide goal: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25% of avoidable hospital use ((re-) admissions and ER visits)</a:t>
            </a:r>
          </a:p>
          <a:p>
            <a:pPr marL="742950" lvl="1" indent="-285750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No more providers needing financial state-aid to survive </a:t>
            </a:r>
          </a:p>
          <a:p>
            <a:pPr marL="285750" indent="-28575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State – Work in progress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/>
          </a:p>
          <a:p>
            <a:pPr lvl="0"/>
            <a:endParaRPr lang="en-US" sz="2000" b="1" dirty="0" smtClean="0"/>
          </a:p>
          <a:p>
            <a:pPr marL="0" lvl="0" indent="0">
              <a:buNone/>
            </a:pPr>
            <a:endParaRPr lang="en-US" sz="1000" b="1" dirty="0" smtClean="0"/>
          </a:p>
          <a:p>
            <a:pPr marL="0" lvl="0" indent="0">
              <a:buNone/>
            </a:pPr>
            <a:endParaRPr lang="en-US" sz="1000" b="1" dirty="0" smtClean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611910" y="945406"/>
            <a:ext cx="11210636" cy="5486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US" sz="2800" b="1" dirty="0" smtClean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2800" b="1" dirty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Years, 25 </a:t>
            </a:r>
            <a:r>
              <a:rPr lang="en-US" sz="2800" b="1" dirty="0" smtClean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Performing Provider Systems (PPS) </a:t>
            </a:r>
            <a:r>
              <a:rPr lang="en-US" sz="2800" b="1" dirty="0">
                <a:solidFill>
                  <a:srgbClr val="5A33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Receive Funding to Drive Change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56100"/>
            <a:ext cx="12192000" cy="389652"/>
          </a:xfrm>
          <a:prstGeom prst="rect">
            <a:avLst/>
          </a:prstGeom>
          <a:solidFill>
            <a:srgbClr val="50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dirty="0">
              <a:solidFill>
                <a:srgbClr val="F2B8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5"/>
            <a:ext cx="12192000" cy="162545"/>
          </a:xfrm>
          <a:prstGeom prst="rect">
            <a:avLst/>
          </a:prstGeom>
          <a:solidFill>
            <a:srgbClr val="F2B8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Picture Placeholder 6"/>
          <p:cNvGraphicFramePr>
            <a:graphicFrameLocks/>
          </p:cNvGraphicFramePr>
          <p:nvPr>
            <p:extLst/>
          </p:nvPr>
        </p:nvGraphicFramePr>
        <p:xfrm>
          <a:off x="6310009" y="1892896"/>
          <a:ext cx="5494900" cy="446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63034" y="1709034"/>
            <a:ext cx="386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RESPONSIBILITIES MUST INCLUDE: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7111" y="180459"/>
            <a:ext cx="53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4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</a:pPr>
            <a:r>
              <a:rPr lang="en-US" sz="3600" b="1" spc="-15" dirty="0" smtClean="0">
                <a:solidFill>
                  <a:srgbClr val="503178"/>
                </a:solidFill>
                <a:latin typeface="Arial"/>
                <a:cs typeface="Arial"/>
              </a:rPr>
              <a:t>New York </a:t>
            </a:r>
            <a:r>
              <a:rPr lang="en-US" sz="3600" b="1" spc="-15" smtClean="0">
                <a:solidFill>
                  <a:srgbClr val="503178"/>
                </a:solidFill>
                <a:latin typeface="Arial"/>
                <a:cs typeface="Arial"/>
              </a:rPr>
              <a:t>DSRIP In Progress</a:t>
            </a:r>
            <a:endParaRPr lang="en-US" sz="3600" b="1" spc="-15" dirty="0">
              <a:solidFill>
                <a:srgbClr val="503178"/>
              </a:solidFill>
              <a:latin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than 5 million Medicaid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members have been attributed to the 25 </a:t>
            </a: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PPS</a:t>
            </a: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More than 100,000 </a:t>
            </a:r>
            <a:r>
              <a:rPr lang="en-US" spc="-5" dirty="0">
                <a:latin typeface="Calibri" panose="020F0502020204030204" pitchFamily="34" charset="0"/>
                <a:cs typeface="Calibri" panose="020F0502020204030204" pitchFamily="34" charset="0"/>
              </a:rPr>
              <a:t>providers have become affiliated with DSRIP across the 25 </a:t>
            </a:r>
            <a:r>
              <a:rPr lang="en-US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PPS</a:t>
            </a:r>
            <a:endParaRPr lang="en-US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Most recent payments to PPS in January 2016,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98.6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($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165.9 M)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available payments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($168.3 M)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were earned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activities targeted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organizational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foundation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marR="24130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1.2 Billion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Capital Restructuring Financing Program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awards to support DSRIP goals announced March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2016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62" y="6329310"/>
            <a:ext cx="3097364" cy="5286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42426" y="180459"/>
            <a:ext cx="41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5061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HIP 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HIP PPT" id="{03E9BA61-2F9F-46B6-85B4-4CA87FB8FFBB}" vid="{7BDA509F-01A8-448F-9EA7-3CBC40EBC2F0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6072</TotalTime>
  <Words>1267</Words>
  <Application>Microsoft Office PowerPoint</Application>
  <PresentationFormat>Widescreen</PresentationFormat>
  <Paragraphs>214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OHIP PPT</vt:lpstr>
      <vt:lpstr>Custom Design</vt:lpstr>
      <vt:lpstr>PowerPoint Presentation</vt:lpstr>
      <vt:lpstr>NYS Medicaid in 2010: the crisis</vt:lpstr>
      <vt:lpstr>Creation of Medicaid Redesign Team –  A Major Step Forward</vt:lpstr>
      <vt:lpstr>Key Components of MRT Reforms</vt:lpstr>
      <vt:lpstr>Medicaid Redesign Initiatives Have Successfully Brought Back Medicaid Spending per Beneficiary to 2003 Levels</vt:lpstr>
      <vt:lpstr>The 2014 MRT Waiver Amendment continues to further  New York State’s goals</vt:lpstr>
      <vt:lpstr>PowerPoint Presentation</vt:lpstr>
      <vt:lpstr>Over 5 Years, 25 Performing Provider Systems (PPS) Will Receive Funding to Drive Change</vt:lpstr>
      <vt:lpstr>New York DSRIP In Progress</vt:lpstr>
      <vt:lpstr>PowerPoint Presentation</vt:lpstr>
      <vt:lpstr>New York DSRIP Year 2 – Looking Ahead</vt:lpstr>
      <vt:lpstr>Delivery System Reform and Payment Reform:  Two Sides of the Same Coin</vt:lpstr>
      <vt:lpstr>PowerPoint Presentation</vt:lpstr>
      <vt:lpstr>MCOs and VBP Contractors can choose different levels of Value Based Payments</vt:lpstr>
      <vt:lpstr>Payment Reform: Moving Towards Value Based Payments</vt:lpstr>
      <vt:lpstr>PowerPoint Presentation</vt:lpstr>
    </vt:vector>
  </TitlesOfParts>
  <Company>NYS Department of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Golden</dc:creator>
  <cp:lastModifiedBy>Kalin I Scott</cp:lastModifiedBy>
  <cp:revision>302</cp:revision>
  <cp:lastPrinted>2016-05-11T16:33:57Z</cp:lastPrinted>
  <dcterms:created xsi:type="dcterms:W3CDTF">2014-12-12T19:37:34Z</dcterms:created>
  <dcterms:modified xsi:type="dcterms:W3CDTF">2016-05-11T16:50:07Z</dcterms:modified>
</cp:coreProperties>
</file>